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5.svg" ContentType="image/svg+xml"/>
  <Override PartName="/ppt/media/image17.svg" ContentType="image/svg+xml"/>
  <Override PartName="/ppt/media/image19.svg" ContentType="image/svg+xml"/>
  <Override PartName="/ppt/media/image2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 id="2147483677" r:id="rId5"/>
  </p:sldMasterIdLst>
  <p:notesMasterIdLst>
    <p:notesMasterId r:id="rId8"/>
  </p:notesMasterIdLst>
  <p:sldIdLst>
    <p:sldId id="256" r:id="rId6"/>
    <p:sldId id="285" r:id="rId7"/>
    <p:sldId id="386" r:id="rId9"/>
    <p:sldId id="289" r:id="rId10"/>
    <p:sldId id="286" r:id="rId11"/>
    <p:sldId id="287" r:id="rId12"/>
    <p:sldId id="288" r:id="rId13"/>
    <p:sldId id="290" r:id="rId14"/>
    <p:sldId id="260" r:id="rId15"/>
    <p:sldId id="291" r:id="rId16"/>
    <p:sldId id="262" r:id="rId17"/>
    <p:sldId id="293" r:id="rId18"/>
    <p:sldId id="314" r:id="rId19"/>
    <p:sldId id="296" r:id="rId20"/>
    <p:sldId id="295" r:id="rId21"/>
    <p:sldId id="272" r:id="rId22"/>
    <p:sldId id="297" r:id="rId23"/>
    <p:sldId id="298" r:id="rId24"/>
    <p:sldId id="292" r:id="rId25"/>
    <p:sldId id="299" r:id="rId26"/>
    <p:sldId id="301" r:id="rId27"/>
    <p:sldId id="300" r:id="rId28"/>
    <p:sldId id="387" r:id="rId29"/>
    <p:sldId id="305" r:id="rId30"/>
    <p:sldId id="303" r:id="rId31"/>
    <p:sldId id="267" r:id="rId32"/>
    <p:sldId id="388" r:id="rId33"/>
    <p:sldId id="389" r:id="rId34"/>
    <p:sldId id="307" r:id="rId35"/>
    <p:sldId id="308" r:id="rId36"/>
    <p:sldId id="306" r:id="rId37"/>
    <p:sldId id="309" r:id="rId38"/>
    <p:sldId id="310" r:id="rId39"/>
    <p:sldId id="311" r:id="rId40"/>
    <p:sldId id="313" r:id="rId41"/>
    <p:sldId id="315" r:id="rId42"/>
    <p:sldId id="345" r:id="rId43"/>
    <p:sldId id="346" r:id="rId44"/>
    <p:sldId id="347" r:id="rId45"/>
    <p:sldId id="348" r:id="rId46"/>
    <p:sldId id="349" r:id="rId47"/>
    <p:sldId id="350" r:id="rId48"/>
    <p:sldId id="351" r:id="rId49"/>
    <p:sldId id="352" r:id="rId50"/>
    <p:sldId id="354" r:id="rId51"/>
    <p:sldId id="356" r:id="rId52"/>
    <p:sldId id="358" r:id="rId53"/>
    <p:sldId id="359" r:id="rId54"/>
    <p:sldId id="362" r:id="rId55"/>
    <p:sldId id="360" r:id="rId56"/>
    <p:sldId id="361" r:id="rId57"/>
    <p:sldId id="363" r:id="rId58"/>
    <p:sldId id="364" r:id="rId59"/>
    <p:sldId id="365" r:id="rId60"/>
    <p:sldId id="366" r:id="rId61"/>
    <p:sldId id="368" r:id="rId62"/>
    <p:sldId id="369" r:id="rId63"/>
    <p:sldId id="370" r:id="rId64"/>
    <p:sldId id="371" r:id="rId65"/>
    <p:sldId id="372" r:id="rId66"/>
    <p:sldId id="373" r:id="rId67"/>
    <p:sldId id="374" r:id="rId68"/>
    <p:sldId id="375" r:id="rId69"/>
    <p:sldId id="376" r:id="rId70"/>
    <p:sldId id="377" r:id="rId71"/>
    <p:sldId id="379" r:id="rId72"/>
    <p:sldId id="381" r:id="rId73"/>
    <p:sldId id="382" r:id="rId74"/>
    <p:sldId id="383" r:id="rId75"/>
    <p:sldId id="266" r:id="rId76"/>
    <p:sldId id="385" r:id="rId77"/>
  </p:sldIdLst>
  <p:sldSz cx="12192000" cy="6858000"/>
  <p:notesSz cx="6858000" cy="9144000"/>
  <p:embeddedFontLst>
    <p:embeddedFont>
      <p:font typeface="微软雅黑" panose="020B0503020204020204" pitchFamily="34" charset="-122"/>
      <p:regular r:id="rId82"/>
      <p:bold r:id="rId83"/>
    </p:embeddedFont>
    <p:embeddedFont>
      <p:font typeface="irohamaru mikami Medium" panose="020B0602020203020207" charset="-120"/>
      <p:regular r:id="rId84"/>
    </p:embeddedFont>
    <p:embeddedFont>
      <p:font typeface="MS PGothic" panose="020B0600070205080204" charset="-128"/>
      <p:regular r:id="rId85"/>
    </p:embeddedFont>
    <p:embeddedFont>
      <p:font typeface="MS Mincho" panose="02020609040205080304" charset="-128"/>
      <p:regular r:id="rId86"/>
    </p:embeddedFont>
    <p:embeddedFont>
      <p:font typeface="微软雅黑 Light" panose="020B0502040204020203" pitchFamily="34" charset="-122"/>
      <p:regular r:id="rId87"/>
    </p:embeddedFont>
    <p:embeddedFont>
      <p:font typeface="Calibri" panose="020F0502020204030204" pitchFamily="34" charset="0"/>
      <p:regular r:id="rId88"/>
      <p:bold r:id="rId89"/>
      <p:italic r:id="rId90"/>
      <p:boldItalic r:id="rId91"/>
    </p:embeddedFont>
    <p:embeddedFont>
      <p:font typeface="Calibri Light" panose="020F0302020204030204" charset="0"/>
      <p:regular r:id="rId92"/>
      <p:italic r:id="rId93"/>
    </p:embeddedFont>
    <p:embeddedFont>
      <p:font typeface="Impact" panose="020B0806030902050204" pitchFamily="34" charset="0"/>
      <p:regular r:id="rId94"/>
    </p:embeddedFont>
    <p:embeddedFont>
      <p:font typeface="楷体" panose="02010609060101010101" pitchFamily="49" charset="-122"/>
      <p:regular r:id="rId95"/>
    </p:embeddedFont>
    <p:embeddedFont>
      <p:font typeface="Century" panose="02040604050505020304" charset="0"/>
      <p:regular r:id="rId96"/>
    </p:embeddedFont>
    <p:embeddedFont>
      <p:font typeface="Copperplate Gothic Light" panose="020E0507020206020404" charset="0"/>
      <p:regular r:id="rId9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IO" initials="V" lastIdx="0" clrIdx="0"/>
  <p:cmAuthor id="2" name="pc" initials="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CC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447"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font" Target="fonts/font16.fntdata"/><Relationship Id="rId96" Type="http://schemas.openxmlformats.org/officeDocument/2006/relationships/font" Target="fonts/font15.fntdata"/><Relationship Id="rId95" Type="http://schemas.openxmlformats.org/officeDocument/2006/relationships/font" Target="fonts/font14.fntdata"/><Relationship Id="rId94" Type="http://schemas.openxmlformats.org/officeDocument/2006/relationships/font" Target="fonts/font13.fntdata"/><Relationship Id="rId93" Type="http://schemas.openxmlformats.org/officeDocument/2006/relationships/font" Target="fonts/font12.fntdata"/><Relationship Id="rId92" Type="http://schemas.openxmlformats.org/officeDocument/2006/relationships/font" Target="fonts/font11.fntdata"/><Relationship Id="rId91" Type="http://schemas.openxmlformats.org/officeDocument/2006/relationships/font" Target="fonts/font10.fntdata"/><Relationship Id="rId90" Type="http://schemas.openxmlformats.org/officeDocument/2006/relationships/font" Target="fonts/font9.fntdata"/><Relationship Id="rId9" Type="http://schemas.openxmlformats.org/officeDocument/2006/relationships/slide" Target="slides/slide3.xml"/><Relationship Id="rId89" Type="http://schemas.openxmlformats.org/officeDocument/2006/relationships/font" Target="fonts/font8.fntdata"/><Relationship Id="rId88" Type="http://schemas.openxmlformats.org/officeDocument/2006/relationships/font" Target="fonts/font7.fntdata"/><Relationship Id="rId87" Type="http://schemas.openxmlformats.org/officeDocument/2006/relationships/font" Target="fonts/font6.fntdata"/><Relationship Id="rId86" Type="http://schemas.openxmlformats.org/officeDocument/2006/relationships/font" Target="fonts/font5.fntdata"/><Relationship Id="rId85" Type="http://schemas.openxmlformats.org/officeDocument/2006/relationships/font" Target="fonts/font4.fntdata"/><Relationship Id="rId84" Type="http://schemas.openxmlformats.org/officeDocument/2006/relationships/font" Target="fonts/font3.fntdata"/><Relationship Id="rId83" Type="http://schemas.openxmlformats.org/officeDocument/2006/relationships/font" Target="fonts/font2.fntdata"/><Relationship Id="rId82" Type="http://schemas.openxmlformats.org/officeDocument/2006/relationships/font" Target="fonts/font1.fntdata"/><Relationship Id="rId81" Type="http://schemas.openxmlformats.org/officeDocument/2006/relationships/commentAuthors" Target="commentAuthors.xml"/><Relationship Id="rId80" Type="http://schemas.openxmlformats.org/officeDocument/2006/relationships/tableStyles" Target="tableStyles.xml"/><Relationship Id="rId8" Type="http://schemas.openxmlformats.org/officeDocument/2006/relationships/notesMaster" Target="notesMasters/notesMaster1.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40C85-3F93-4D68-8A6F-45DB800B9FE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F03F55-051D-411D-B076-EEE696BD8CF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83653-667E-442B-889B-3B8AF0E0F23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529013" y="325760"/>
            <a:ext cx="5133974" cy="553804"/>
          </a:xfrm>
        </p:spPr>
        <p:txBody>
          <a:bodyPr vert="horz" lIns="68580" tIns="34290" rIns="68580" bIns="34290" rtlCol="0" anchor="ctr">
            <a:normAutofit/>
          </a:bodyPr>
          <a:lstStyle>
            <a:lvl1pPr algn="ctr">
              <a:defRPr lang="zh-CN" altLang="en-US" sz="3200" b="0" i="0" spc="300" baseline="0" dirty="0">
                <a:solidFill>
                  <a:schemeClr val="bg1"/>
                </a:solidFill>
                <a:effectLst/>
                <a:latin typeface="逼格青春粗黑体简2.0" panose="02010604000000000000" pitchFamily="2" charset="-122"/>
                <a:ea typeface="逼格青春粗黑体简2.0" panose="02010604000000000000" pitchFamily="2" charset="-122"/>
              </a:defRPr>
            </a:lvl1pPr>
          </a:lstStyle>
          <a:p>
            <a:pPr lvl="0" defTabSz="685165">
              <a:lnSpc>
                <a:spcPct val="90000"/>
              </a:lnSpc>
            </a:pPr>
            <a:r>
              <a:rPr lang="zh-CN" altLang="en-US" dirty="0"/>
              <a:t>编辑母版标题</a:t>
            </a:r>
            <a:endParaRPr lang="zh-CN" altLang="en-US" dirty="0"/>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5" name="图片 4"/>
          <p:cNvPicPr>
            <a:picLocks noChangeAspect="1"/>
          </p:cNvPicPr>
          <p:nvPr userDrawn="1"/>
        </p:nvPicPr>
        <p:blipFill rotWithShape="1">
          <a:blip r:embed="rId2" cstate="screen"/>
          <a:srcRect/>
          <a:stretch>
            <a:fillRect/>
          </a:stretch>
        </p:blipFill>
        <p:spPr>
          <a:xfrm>
            <a:off x="0" y="116632"/>
            <a:ext cx="1528155" cy="1080120"/>
          </a:xfrm>
          <a:prstGeom prst="rect">
            <a:avLst/>
          </a:prstGeom>
        </p:spPr>
      </p:pic>
      <p:pic>
        <p:nvPicPr>
          <p:cNvPr id="6" name="图片 5"/>
          <p:cNvPicPr>
            <a:picLocks noChangeAspect="1"/>
          </p:cNvPicPr>
          <p:nvPr userDrawn="1"/>
        </p:nvPicPr>
        <p:blipFill rotWithShape="1">
          <a:blip r:embed="rId3" cstate="screen"/>
          <a:srcRect/>
          <a:stretch>
            <a:fillRect/>
          </a:stretch>
        </p:blipFill>
        <p:spPr>
          <a:xfrm>
            <a:off x="11208568" y="5440602"/>
            <a:ext cx="983432" cy="1417398"/>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 y="1"/>
            <a:ext cx="12191332" cy="68579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a:fillRect/>
          </a:stretch>
        </p:blipFill>
        <p:spPr>
          <a:xfrm rot="2402951">
            <a:off x="9622837" y="74628"/>
            <a:ext cx="2647944" cy="1482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opyright Notice"/>
          <p:cNvSpPr/>
          <p:nvPr userDrawn="1"/>
        </p:nvSpPr>
        <p:spPr bwMode="auto">
          <a:xfrm>
            <a:off x="4187111" y="369056"/>
            <a:ext cx="3817780" cy="39370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4" tIns="32392" rIns="71984" bIns="32392"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35" cap="small" dirty="0" smtClean="0">
                <a:solidFill>
                  <a:schemeClr val="accent3"/>
                </a:solidFill>
                <a:latin typeface="微软雅黑" panose="020B0503020204020204" pitchFamily="34" charset="-122"/>
                <a:ea typeface="微软雅黑" panose="020B0503020204020204" pitchFamily="34" charset="-122"/>
              </a:rPr>
              <a:t>点击添加标题内容</a:t>
            </a:r>
            <a:endParaRPr lang="en-US" sz="2135" cap="small"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B50BB03C-1EC4-4CDD-BFFB-F6D9B4FD797C}" type="datetimeFigureOut">
              <a:rPr lang="en-US" smtClean="0"/>
            </a:fld>
            <a:endParaRPr lang="en-US"/>
          </a:p>
        </p:txBody>
      </p:sp>
      <p:sp>
        <p:nvSpPr>
          <p:cNvPr id="5" name="Footer Placeholder 4"/>
          <p:cNvSpPr>
            <a:spLocks noGrp="1"/>
          </p:cNvSpPr>
          <p:nvPr>
            <p:ph type="ftr" sz="quarter" idx="11"/>
          </p:nvPr>
        </p:nvSpPr>
        <p:spPr>
          <a:xfrm>
            <a:off x="4165600"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BF85E420-93C3-411D-B6B6-9DA498E22937}"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6"/>
          </a:xfrm>
          <a:prstGeom prst="rect">
            <a:avLst/>
          </a:prstGeo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8"/>
          </a:xfrm>
          <a:prstGeom prst="rect">
            <a:avLst/>
          </a:prstGeom>
        </p:spPr>
        <p:txBody>
          <a:bodyPr anchor="b"/>
          <a:lstStyle>
            <a:lvl1pPr marL="0" indent="0">
              <a:buNone/>
              <a:defRPr sz="2660">
                <a:solidFill>
                  <a:schemeClr val="tx1">
                    <a:tint val="75000"/>
                  </a:schemeClr>
                </a:solidFill>
              </a:defRPr>
            </a:lvl1pPr>
            <a:lvl2pPr marL="608965" indent="0">
              <a:buNone/>
              <a:defRPr sz="2400">
                <a:solidFill>
                  <a:schemeClr val="tx1">
                    <a:tint val="75000"/>
                  </a:schemeClr>
                </a:solidFill>
              </a:defRPr>
            </a:lvl2pPr>
            <a:lvl3pPr marL="1218565" indent="0">
              <a:buNone/>
              <a:defRPr sz="2135">
                <a:solidFill>
                  <a:schemeClr val="tx1">
                    <a:tint val="75000"/>
                  </a:schemeClr>
                </a:solidFill>
              </a:defRPr>
            </a:lvl3pPr>
            <a:lvl4pPr marL="1826895" indent="0">
              <a:buNone/>
              <a:defRPr sz="1865">
                <a:solidFill>
                  <a:schemeClr val="tx1">
                    <a:tint val="75000"/>
                  </a:schemeClr>
                </a:solidFill>
              </a:defRPr>
            </a:lvl4pPr>
            <a:lvl5pPr marL="2436495" indent="0">
              <a:buNone/>
              <a:defRPr sz="1865">
                <a:solidFill>
                  <a:schemeClr val="tx1">
                    <a:tint val="75000"/>
                  </a:schemeClr>
                </a:solidFill>
              </a:defRPr>
            </a:lvl5pPr>
            <a:lvl6pPr marL="3045460" indent="0">
              <a:buNone/>
              <a:defRPr sz="1865">
                <a:solidFill>
                  <a:schemeClr val="tx1">
                    <a:tint val="75000"/>
                  </a:schemeClr>
                </a:solidFill>
              </a:defRPr>
            </a:lvl6pPr>
            <a:lvl7pPr marL="3655060" indent="0">
              <a:buNone/>
              <a:defRPr sz="1865">
                <a:solidFill>
                  <a:schemeClr val="tx1">
                    <a:tint val="75000"/>
                  </a:schemeClr>
                </a:solidFill>
              </a:defRPr>
            </a:lvl7pPr>
            <a:lvl8pPr marL="4264025" indent="0">
              <a:buNone/>
              <a:defRPr sz="1865">
                <a:solidFill>
                  <a:schemeClr val="tx1">
                    <a:tint val="75000"/>
                  </a:schemeClr>
                </a:solidFill>
              </a:defRPr>
            </a:lvl8pPr>
            <a:lvl9pPr marL="4872355" indent="0">
              <a:buNone/>
              <a:defRPr sz="186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609600" y="6356352"/>
            <a:ext cx="2844800" cy="365124"/>
          </a:xfrm>
          <a:prstGeom prst="rect">
            <a:avLst/>
          </a:prstGeom>
        </p:spPr>
        <p:txBody>
          <a:bodyPr/>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4165601" y="6356352"/>
            <a:ext cx="3860800" cy="365124"/>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7600" y="6356352"/>
            <a:ext cx="2844800" cy="365124"/>
          </a:xfrm>
          <a:prstGeom prst="rect">
            <a:avLst/>
          </a:prstGeom>
        </p:spPr>
        <p:txBody>
          <a:bodyPr/>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仅标题">
    <p:bg>
      <p:bgPr>
        <a:solidFill>
          <a:schemeClr val="accent1">
            <a:alpha val="10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4" Type="http://schemas.openxmlformats.org/officeDocument/2006/relationships/theme" Target="../theme/theme3.xml"/><Relationship Id="rId13" Type="http://schemas.openxmlformats.org/officeDocument/2006/relationships/image" Target="../media/image3.jpeg"/><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slideLayout" Target="../slideLayouts/slideLayout34.xml"/><Relationship Id="rId7" Type="http://schemas.openxmlformats.org/officeDocument/2006/relationships/slideLayout" Target="../slideLayouts/slideLayout33.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6" Type="http://schemas.openxmlformats.org/officeDocument/2006/relationships/theme" Target="../theme/theme4.xml"/><Relationship Id="rId15" Type="http://schemas.openxmlformats.org/officeDocument/2006/relationships/slideLayout" Target="../slideLayouts/slideLayout41.xml"/><Relationship Id="rId14" Type="http://schemas.openxmlformats.org/officeDocument/2006/relationships/slideLayout" Target="../slideLayouts/slideLayout40.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1" Type="http://schemas.openxmlformats.org/officeDocument/2006/relationships/slideLayout" Target="../slideLayouts/slideLayout37.xml"/><Relationship Id="rId10" Type="http://schemas.openxmlformats.org/officeDocument/2006/relationships/slideLayout" Target="../slideLayouts/slideLayout36.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12912" y="175245"/>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512912" y="1500809"/>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512912" y="625696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6F03F55-051D-411D-B076-EEE696BD8CF7}" type="datetimeFigureOut">
              <a:rPr lang="zh-CN" altLang="en-US" smtClean="0"/>
            </a:fld>
            <a:endParaRPr lang="zh-CN" altLang="en-US"/>
          </a:p>
        </p:txBody>
      </p:sp>
      <p:sp>
        <p:nvSpPr>
          <p:cNvPr id="5" name="页脚占位符 4"/>
          <p:cNvSpPr>
            <a:spLocks noGrp="1"/>
          </p:cNvSpPr>
          <p:nvPr>
            <p:ph type="ftr" sz="quarter" idx="3"/>
          </p:nvPr>
        </p:nvSpPr>
        <p:spPr>
          <a:xfrm>
            <a:off x="4068912" y="6256960"/>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40912" y="6256960"/>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D7083653-667E-442B-889B-3B8AF0E0F233}" type="slidenum">
              <a:rPr lang="zh-CN" altLang="en-US" smtClean="0"/>
            </a:fld>
            <a:endParaRPr lang="zh-CN" altLang="en-US"/>
          </a:p>
        </p:txBody>
      </p:sp>
      <p:sp>
        <p:nvSpPr>
          <p:cNvPr id="7" name="矩形 6"/>
          <p:cNvSpPr/>
          <p:nvPr userDrawn="1"/>
        </p:nvSpPr>
        <p:spPr>
          <a:xfrm>
            <a:off x="-96688" y="-99392"/>
            <a:ext cx="12192000" cy="68580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1.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8.png"/><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3.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tags" Target="../tags/tag11.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13.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image" Target="../media/image21.svg"/><Relationship Id="rId8" Type="http://schemas.openxmlformats.org/officeDocument/2006/relationships/image" Target="../media/image20.png"/><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3" Type="http://schemas.openxmlformats.org/officeDocument/2006/relationships/image" Target="../media/image15.svg"/><Relationship Id="rId2" Type="http://schemas.openxmlformats.org/officeDocument/2006/relationships/image" Target="../media/image14.png"/><Relationship Id="rId11" Type="http://schemas.openxmlformats.org/officeDocument/2006/relationships/notesSlide" Target="../notesSlides/notesSlide1.xml"/><Relationship Id="rId10" Type="http://schemas.openxmlformats.org/officeDocument/2006/relationships/slideLayout" Target="../slideLayouts/slideLayout7.xml"/><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3.xml"/><Relationship Id="rId2" Type="http://schemas.openxmlformats.org/officeDocument/2006/relationships/tags" Target="../tags/tag15.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3.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file:///C:\Users\universe\AppData\Local\Temp\wps\INetCache\970275b8f6ce1f718a96ab7fd9da51a6" TargetMode="External"/><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3.xml"/><Relationship Id="rId2" Type="http://schemas.openxmlformats.org/officeDocument/2006/relationships/tags" Target="../tags/tag19.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3.xml"/><Relationship Id="rId2" Type="http://schemas.openxmlformats.org/officeDocument/2006/relationships/tags" Target="../tags/tag25.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3.xml"/><Relationship Id="rId2" Type="http://schemas.openxmlformats.org/officeDocument/2006/relationships/tags" Target="../tags/tag27.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1.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3.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1.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tags" Target="../tags/tag43.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8.png"/><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tags" Target="../tags/tag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3.xml"/><Relationship Id="rId2" Type="http://schemas.openxmlformats.org/officeDocument/2006/relationships/tags" Target="../tags/tag47.xml"/><Relationship Id="rId1" Type="http://schemas.openxmlformats.org/officeDocument/2006/relationships/tags" Target="../tags/tag4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3.xml"/><Relationship Id="rId2" Type="http://schemas.openxmlformats.org/officeDocument/2006/relationships/tags" Target="../tags/tag49.xml"/><Relationship Id="rId1" Type="http://schemas.openxmlformats.org/officeDocument/2006/relationships/tags" Target="../tags/tag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3.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image" Target="file:///C:\Users\universe\AppData\Local\Temp\wps\INetCache\970275b8f6ce1f718a96ab7fd9da51a6" TargetMode="External"/><Relationship Id="rId1" Type="http://schemas.openxmlformats.org/officeDocument/2006/relationships/image" Target="../media/image26.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52.xml"/></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21.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tags" Target="../tags/tag53.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tags" Target="../tags/tag54.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5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43.xml"/><Relationship Id="rId8" Type="http://schemas.openxmlformats.org/officeDocument/2006/relationships/slideLayout" Target="../slideLayouts/slideLayout1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8.xml"/><Relationship Id="rId2" Type="http://schemas.openxmlformats.org/officeDocument/2006/relationships/image" Target="file:///C:\Users\universe\AppData\Local\Temp\wps\INetCache\2dd1880e4699b8da199612880be37cc4" TargetMode="External"/><Relationship Id="rId1" Type="http://schemas.openxmlformats.org/officeDocument/2006/relationships/image" Target="../media/image31.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093126"/>
            <a:ext cx="9674087" cy="28624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37283" t="10628" r="37043" b="15362"/>
          <a:stretch>
            <a:fillRect/>
          </a:stretch>
        </p:blipFill>
        <p:spPr>
          <a:xfrm>
            <a:off x="7582791" y="-8260"/>
            <a:ext cx="1736035" cy="6214031"/>
          </a:xfrm>
          <a:prstGeom prst="rect">
            <a:avLst/>
          </a:prstGeom>
        </p:spPr>
      </p:pic>
      <p:grpSp>
        <p:nvGrpSpPr>
          <p:cNvPr id="7" name="组合 6"/>
          <p:cNvGrpSpPr/>
          <p:nvPr/>
        </p:nvGrpSpPr>
        <p:grpSpPr>
          <a:xfrm>
            <a:off x="448309" y="2829560"/>
            <a:ext cx="7134226" cy="1685255"/>
            <a:chOff x="6485557" y="3694180"/>
            <a:chExt cx="3434774" cy="1684912"/>
          </a:xfrm>
        </p:grpSpPr>
        <p:sp>
          <p:nvSpPr>
            <p:cNvPr id="8" name="文本框 7"/>
            <p:cNvSpPr txBox="1"/>
            <p:nvPr/>
          </p:nvSpPr>
          <p:spPr>
            <a:xfrm>
              <a:off x="6485557" y="3694180"/>
              <a:ext cx="3434774" cy="1198636"/>
            </a:xfrm>
            <a:prstGeom prst="rect">
              <a:avLst/>
            </a:prstGeom>
            <a:noFill/>
          </p:spPr>
          <p:txBody>
            <a:bodyPr wrap="square" rtlCol="0">
              <a:spAutoFit/>
            </a:bodyPr>
            <a:lstStyle/>
            <a:p>
              <a:pPr algn="ctr"/>
              <a:r>
                <a:rPr lang="ja-JP" altLang="zh-CN" sz="7200" dirty="0">
                  <a:latin typeface="irohamaru mikami Medium" panose="020B0602020203020207" charset="-120"/>
                  <a:ea typeface="irohamaru mikami Medium" panose="020B0602020203020207" charset="-120"/>
                  <a:cs typeface="irohamaru mikami Medium" panose="020B0602020203020207" charset="-120"/>
                  <a:sym typeface="+mn-ea"/>
                </a:rPr>
                <a:t>ユニット</a:t>
              </a:r>
              <a:r>
                <a:rPr lang="en-US" altLang="ja-JP" sz="7200" dirty="0">
                  <a:latin typeface="irohamaru mikami Medium" panose="020B0602020203020207" charset="-120"/>
                  <a:ea typeface="irohamaru mikami Medium" panose="020B0602020203020207" charset="-120"/>
                  <a:cs typeface="irohamaru mikami Medium" panose="020B0602020203020207" charset="-120"/>
                  <a:sym typeface="+mn-ea"/>
                </a:rPr>
                <a:t>1</a:t>
              </a:r>
              <a:endParaRPr lang="en-US" altLang="ja-JP" sz="7200" dirty="0">
                <a:latin typeface="irohamaru mikami Medium" panose="020B0602020203020207" charset="-120"/>
                <a:ea typeface="irohamaru mikami Medium" panose="020B0602020203020207" charset="-120"/>
                <a:cs typeface="irohamaru mikami Medium" panose="020B0602020203020207" charset="-120"/>
                <a:sym typeface="+mn-ea"/>
              </a:endParaRPr>
            </a:p>
          </p:txBody>
        </p:sp>
        <p:sp>
          <p:nvSpPr>
            <p:cNvPr id="9" name="矩形 8"/>
            <p:cNvSpPr/>
            <p:nvPr/>
          </p:nvSpPr>
          <p:spPr>
            <a:xfrm>
              <a:off x="7072012" y="4180456"/>
              <a:ext cx="2642178" cy="1198636"/>
            </a:xfrm>
            <a:prstGeom prst="rect">
              <a:avLst/>
            </a:prstGeom>
            <a:noFill/>
          </p:spPr>
          <p:txBody>
            <a:bodyPr wrap="square" rtlCol="0">
              <a:spAutoFit/>
            </a:bodyPr>
            <a:lstStyle/>
            <a:p>
              <a:pPr algn="ctr"/>
              <a:endParaRPr lang="zh-CN" altLang="en-US" sz="7200" dirty="0">
                <a:latin typeface="FGP松慶行書体" panose="03000500000000000000" pitchFamily="66" charset="-128"/>
                <a:ea typeface="FGP松慶行書体" panose="03000500000000000000" pitchFamily="66" charset="-128"/>
              </a:endParaRPr>
            </a:p>
          </p:txBody>
        </p:sp>
      </p:grpSp>
      <p:sp>
        <p:nvSpPr>
          <p:cNvPr id="2" name="文本框 1"/>
          <p:cNvSpPr txBox="1"/>
          <p:nvPr/>
        </p:nvSpPr>
        <p:spPr>
          <a:xfrm>
            <a:off x="3269615" y="4146550"/>
            <a:ext cx="2397760" cy="707886"/>
          </a:xfrm>
          <a:prstGeom prst="rect">
            <a:avLst/>
          </a:prstGeom>
          <a:noFill/>
        </p:spPr>
        <p:txBody>
          <a:bodyPr wrap="square" rtlCol="0">
            <a:spAutoFit/>
          </a:bodyPr>
          <a:lstStyle/>
          <a:p>
            <a:r>
              <a:rPr lang="ja-JP" altLang="zh-CN" sz="4000" dirty="0">
                <a:latin typeface="MS PGothic" panose="020B0600070205080204" charset="-128"/>
                <a:ea typeface="MS PGothic" panose="020B0600070205080204" charset="-128"/>
              </a:rPr>
              <a:t>環境問題</a:t>
            </a:r>
            <a:endParaRPr lang="ja-JP" altLang="zh-CN" sz="4000" dirty="0">
              <a:latin typeface="MS PGothic" panose="020B0600070205080204" charset="-128"/>
              <a:ea typeface="MS PGothic" panose="020B06000702050802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2"/>
          <a:stretch>
            <a:fillRect/>
          </a:stretch>
        </p:blipFill>
        <p:spPr>
          <a:xfrm>
            <a:off x="9264352" y="-171400"/>
            <a:ext cx="3060317" cy="1955555"/>
          </a:xfrm>
          <a:prstGeom prst="rect">
            <a:avLst/>
          </a:prstGeom>
        </p:spPr>
      </p:pic>
      <p:sp>
        <p:nvSpPr>
          <p:cNvPr id="15" name="文本框 14"/>
          <p:cNvSpPr txBox="1"/>
          <p:nvPr/>
        </p:nvSpPr>
        <p:spPr>
          <a:xfrm>
            <a:off x="5015880" y="2777387"/>
            <a:ext cx="4104456" cy="706755"/>
          </a:xfrm>
          <a:prstGeom prst="rect">
            <a:avLst/>
          </a:prstGeom>
          <a:noFill/>
        </p:spPr>
        <p:txBody>
          <a:bodyPr wrap="square" rtlCol="0">
            <a:spAutoFit/>
          </a:bodyPr>
          <a:lstStyle/>
          <a:p>
            <a:pPr algn="ctr"/>
            <a:r>
              <a:rPr lang="ja-JP" altLang="zh-CN" sz="4000" b="1" dirty="0">
                <a:solidFill>
                  <a:schemeClr val="bg1">
                    <a:lumMod val="65000"/>
                  </a:schemeClr>
                </a:solidFill>
                <a:latin typeface="MS Mincho" panose="02020609040205080304" charset="-128"/>
                <a:ea typeface="MS Mincho" panose="02020609040205080304" charset="-128"/>
              </a:rPr>
              <a:t>第一時限</a:t>
            </a:r>
            <a:endParaRPr lang="ja-JP" altLang="zh-CN" sz="4000" b="1" dirty="0">
              <a:solidFill>
                <a:schemeClr val="bg1">
                  <a:lumMod val="65000"/>
                </a:schemeClr>
              </a:solidFill>
              <a:latin typeface="MS Mincho" panose="02020609040205080304" charset="-128"/>
              <a:ea typeface="MS Mincho" panose="02020609040205080304" charset="-128"/>
            </a:endParaRPr>
          </a:p>
        </p:txBody>
      </p:sp>
      <p:sp>
        <p:nvSpPr>
          <p:cNvPr id="18" name="椭圆 17"/>
          <p:cNvSpPr/>
          <p:nvPr/>
        </p:nvSpPr>
        <p:spPr>
          <a:xfrm>
            <a:off x="2783632" y="2132856"/>
            <a:ext cx="2088232" cy="2088232"/>
          </a:xfrm>
          <a:prstGeom prst="ellipse">
            <a:avLst/>
          </a:prstGeom>
          <a:blipFill dpi="0" rotWithShape="1">
            <a:blip r:embed="rId3"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screen"/>
          <a:stretch>
            <a:fillRect/>
          </a:stretch>
        </p:blipFill>
        <p:spPr>
          <a:xfrm>
            <a:off x="9264352" y="2029290"/>
            <a:ext cx="1224136" cy="1102040"/>
          </a:xfrm>
          <a:prstGeom prst="rect">
            <a:avLst/>
          </a:prstGeom>
        </p:spPr>
      </p:pic>
      <p:sp>
        <p:nvSpPr>
          <p:cNvPr id="8" name="文本框 7"/>
          <p:cNvSpPr txBox="1"/>
          <p:nvPr/>
        </p:nvSpPr>
        <p:spPr>
          <a:xfrm>
            <a:off x="5015865" y="3809365"/>
            <a:ext cx="5628005" cy="521970"/>
          </a:xfrm>
          <a:prstGeom prst="rect">
            <a:avLst/>
          </a:prstGeom>
          <a:noFill/>
        </p:spPr>
        <p:txBody>
          <a:bodyPr wrap="square" rtlCol="0">
            <a:spAutoFit/>
          </a:bodyPr>
          <a:lstStyle/>
          <a:p>
            <a:r>
              <a:rPr lang="zh-CN" altLang="en-US" sz="2800" dirty="0">
                <a:solidFill>
                  <a:schemeClr val="bg1">
                    <a:lumMod val="65000"/>
                  </a:schemeClr>
                </a:solidFill>
                <a:latin typeface="MS Mincho" panose="02020609040205080304" charset="-128"/>
                <a:ea typeface="MS Mincho" panose="02020609040205080304" charset="-128"/>
              </a:rPr>
              <a:t>環境問題の現状を理解しよう</a:t>
            </a:r>
            <a:r>
              <a:rPr lang="ja-JP" altLang="zh-CN" sz="2800" dirty="0">
                <a:solidFill>
                  <a:schemeClr val="bg1">
                    <a:lumMod val="65000"/>
                  </a:schemeClr>
                </a:solidFill>
                <a:latin typeface="MS Mincho" panose="02020609040205080304" charset="-128"/>
                <a:ea typeface="MS Mincho" panose="02020609040205080304" charset="-128"/>
              </a:rPr>
              <a:t>　①</a:t>
            </a:r>
            <a:endParaRPr lang="ja-JP" altLang="zh-CN" sz="2800" dirty="0">
              <a:solidFill>
                <a:schemeClr val="bg1">
                  <a:lumMod val="65000"/>
                </a:schemeClr>
              </a:solidFill>
              <a:latin typeface="MS Mincho" panose="02020609040205080304" charset="-128"/>
              <a:ea typeface="MS Mincho" panose="020206090402050803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endParaRPr lang="ja-JP" altLang="zh-CN" sz="2800" b="1" dirty="0">
                <a:solidFill>
                  <a:schemeClr val="bg1"/>
                </a:solidFill>
                <a:latin typeface="irohamaru mikami Medium" panose="020B0602020203020207" charset="-120"/>
                <a:ea typeface="irohamaru mikami Medium" panose="020B0602020203020207" charset="-120"/>
              </a:endParaRP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241925" y="1775460"/>
            <a:ext cx="6829425" cy="398780"/>
          </a:xfrm>
          <a:prstGeom prst="rect">
            <a:avLst/>
          </a:prstGeom>
        </p:spPr>
        <p:txBody>
          <a:bodyPr wrap="square">
            <a:spAutoFit/>
          </a:bodyPr>
          <a:lstStyle/>
          <a:p>
            <a:pPr>
              <a:lnSpc>
                <a:spcPct val="100000"/>
              </a:lnSpc>
              <a:buNone/>
            </a:pPr>
            <a:r>
              <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ウォーミングアップを通し、</a:t>
            </a:r>
            <a:r>
              <a:rPr lang="ja-JP"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中国の環境問題の現状を理解する</a:t>
            </a:r>
            <a:r>
              <a:rPr lang="ja-JP" altLang="zh-CN"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a:t>
            </a:r>
            <a:endPar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44" name="矩形 43"/>
          <p:cNvSpPr/>
          <p:nvPr/>
        </p:nvSpPr>
        <p:spPr>
          <a:xfrm>
            <a:off x="5241778" y="3251688"/>
            <a:ext cx="5647147" cy="398780"/>
          </a:xfrm>
          <a:prstGeom prst="rect">
            <a:avLst/>
          </a:prstGeom>
        </p:spPr>
        <p:txBody>
          <a:bodyPr wrap="square">
            <a:spAutoFit/>
          </a:bodyPr>
          <a:lstStyle/>
          <a:p>
            <a:pPr marL="0" indent="0" fontAlgn="base">
              <a:lnSpc>
                <a:spcPct val="100000"/>
              </a:lnSpc>
              <a:buNone/>
            </a:pPr>
            <a:r>
              <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環境問題の具体的な問題や対策について考える。</a:t>
            </a:r>
            <a:endParaRPr lang="ja-JP" altLang="en-US" sz="20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2"/>
          <a:stretch>
            <a:fillRect/>
          </a:stretch>
        </p:blipFill>
        <p:spPr>
          <a:xfrm>
            <a:off x="4140200" y="1506855"/>
            <a:ext cx="868680" cy="868680"/>
          </a:xfrm>
          <a:prstGeom prst="rect">
            <a:avLst/>
          </a:prstGeom>
        </p:spPr>
      </p:pic>
      <p:pic>
        <p:nvPicPr>
          <p:cNvPr id="48" name="图片 47" descr="31393935333132353b31393939353630353bb7bdd0ced0f2bac532"/>
          <p:cNvPicPr>
            <a:picLocks noChangeAspect="1"/>
          </p:cNvPicPr>
          <p:nvPr/>
        </p:nvPicPr>
        <p:blipFill>
          <a:blip r:embed="rId3"/>
          <a:stretch>
            <a:fillRect/>
          </a:stretch>
        </p:blipFill>
        <p:spPr>
          <a:xfrm>
            <a:off x="4140200" y="2985135"/>
            <a:ext cx="888365" cy="888365"/>
          </a:xfrm>
          <a:prstGeom prst="rect">
            <a:avLst/>
          </a:prstGeom>
        </p:spPr>
      </p:pic>
      <p:pic>
        <p:nvPicPr>
          <p:cNvPr id="49" name="图片 48" descr="31393935333132353b31393939353630363bb7bdd0ced0f2bac533"/>
          <p:cNvPicPr>
            <a:picLocks noChangeAspect="1"/>
          </p:cNvPicPr>
          <p:nvPr/>
        </p:nvPicPr>
        <p:blipFill>
          <a:blip r:embed="rId4"/>
          <a:stretch>
            <a:fillRect/>
          </a:stretch>
        </p:blipFill>
        <p:spPr>
          <a:xfrm>
            <a:off x="4203700" y="4552950"/>
            <a:ext cx="897255" cy="897255"/>
          </a:xfrm>
          <a:prstGeom prst="rect">
            <a:avLst/>
          </a:prstGeom>
        </p:spPr>
      </p:pic>
      <p:sp>
        <p:nvSpPr>
          <p:cNvPr id="51" name="文本框 50"/>
          <p:cNvSpPr txBox="1"/>
          <p:nvPr/>
        </p:nvSpPr>
        <p:spPr>
          <a:xfrm>
            <a:off x="5241925" y="4801870"/>
            <a:ext cx="5836285" cy="398780"/>
          </a:xfrm>
          <a:prstGeom prst="rect">
            <a:avLst/>
          </a:prstGeom>
          <a:noFill/>
        </p:spPr>
        <p:txBody>
          <a:bodyPr wrap="square" rtlCol="0" anchor="t">
            <a:spAutoFit/>
          </a:bodyPr>
          <a:lstStyle/>
          <a:p>
            <a:pPr marL="0" indent="0" fontAlgn="base">
              <a:lnSpc>
                <a:spcPct val="100000"/>
              </a:lnSpc>
              <a:buNone/>
            </a:pPr>
            <a:r>
              <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ピア活動を通して考え方を広げる。</a:t>
            </a:r>
            <a:endParaRPr lang="ja-JP" altLang="zh-CN" sz="20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endParaRPr lang="ja-JP" altLang="zh-CN" sz="2400" b="1" dirty="0">
                <a:solidFill>
                  <a:schemeClr val="bg1"/>
                </a:solidFill>
                <a:latin typeface="irohamaru mikami Medium" panose="020B0602020203020207" charset="-120"/>
                <a:ea typeface="irohamaru mikami Medium" panose="020B0602020203020207" charset="-120"/>
              </a:endParaRP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endParaRPr lang="ja-JP" altLang="zh-CN" sz="2400" b="1" dirty="0">
                <a:solidFill>
                  <a:schemeClr val="bg1"/>
                </a:solidFill>
                <a:latin typeface="irohamaru mikami Medium" panose="020B0602020203020207" charset="-120"/>
                <a:ea typeface="irohamaru mikami Medium" panose="020B0602020203020207" charset="-120"/>
              </a:endParaRP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790575"/>
            <a:ext cx="6614160" cy="829945"/>
          </a:xfrm>
          <a:prstGeom prst="rect">
            <a:avLst/>
          </a:prstGeom>
        </p:spPr>
        <p:txBody>
          <a:bodyPr wrap="square">
            <a:spAutoFit/>
          </a:bodyPr>
          <a:lstStyle/>
          <a:p>
            <a:pPr>
              <a:lnSpc>
                <a:spcPct val="120000"/>
              </a:lnSpc>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文章を読む（教科書の</a:t>
            </a:r>
            <a:r>
              <a:rPr lang="en-US" altLang="ja-JP" sz="2000">
                <a:solidFill>
                  <a:srgbClr val="595959"/>
                </a:solidFill>
                <a:latin typeface="Times New Roman" panose="02020603050405020304" charset="0"/>
                <a:ea typeface="MS Mincho" panose="02020609040205080304" charset="-128"/>
                <a:cs typeface="Times New Roman" panose="02020603050405020304" charset="0"/>
                <a:sym typeface="微软雅黑" panose="020B0503020204020204" pitchFamily="34" charset="-122"/>
              </a:rPr>
              <a:t>P2</a:t>
            </a: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a:t>
            </a: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a:p>
            <a:pPr>
              <a:lnSpc>
                <a:spcPct val="120000"/>
              </a:lnSpc>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環境問題に関する資料を調べ、視点となるものを探す</a:t>
            </a:r>
            <a:r>
              <a:rPr lang="ja-JP" altLang="zh-CN">
                <a:solidFill>
                  <a:srgbClr val="595959"/>
                </a:solidFill>
                <a:latin typeface="MS Mincho" panose="02020609040205080304" charset="-128"/>
                <a:ea typeface="MS Mincho" panose="02020609040205080304" charset="-128"/>
                <a:sym typeface="微软雅黑" panose="020B0503020204020204" pitchFamily="34" charset="-122"/>
              </a:rPr>
              <a:t>。</a:t>
            </a:r>
            <a:endParaRPr lang="ja-JP" altLang="zh-CN"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44" name="矩形 43"/>
          <p:cNvSpPr/>
          <p:nvPr/>
        </p:nvSpPr>
        <p:spPr>
          <a:xfrm>
            <a:off x="5302885" y="2232660"/>
            <a:ext cx="6379845" cy="706755"/>
          </a:xfrm>
          <a:prstGeom prst="rect">
            <a:avLst/>
          </a:prstGeom>
        </p:spPr>
        <p:txBody>
          <a:bodyPr wrap="square">
            <a:spAutoFit/>
          </a:bodyPr>
          <a:lstStyle/>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選んだ視点についての考え方をアウトラインに記述して、環境問題を紹介する文章の構成を工夫する。</a:t>
            </a:r>
            <a:endParaRPr lang="ja-JP" altLang="zh-CN" sz="2000">
              <a:solidFill>
                <a:srgbClr val="595959"/>
              </a:solidFill>
              <a:effectLst/>
              <a:latin typeface="MS Mincho" panose="02020609040205080304" charset="-128"/>
              <a:ea typeface="MS Mincho" panose="02020609040205080304" charset="-128"/>
              <a:cs typeface="微软雅黑" panose="020B0503020204020204" pitchFamily="34" charset="-122"/>
              <a:sym typeface="微软雅黑" panose="020B0503020204020204" pitchFamily="34" charset="-122"/>
            </a:endParaRPr>
          </a:p>
        </p:txBody>
      </p:sp>
      <p:sp>
        <p:nvSpPr>
          <p:cNvPr id="46" name="矩形 45"/>
          <p:cNvSpPr/>
          <p:nvPr/>
        </p:nvSpPr>
        <p:spPr>
          <a:xfrm>
            <a:off x="5302738" y="3838607"/>
            <a:ext cx="5647147" cy="398780"/>
          </a:xfrm>
          <a:prstGeom prst="rect">
            <a:avLst/>
          </a:prstGeom>
        </p:spPr>
        <p:txBody>
          <a:bodyPr wrap="square">
            <a:spAutoFit/>
          </a:bodyPr>
          <a:lstStyle/>
          <a:p>
            <a:pPr marL="0" indent="0" fontAlgn="base">
              <a:lnSpc>
                <a:spcPct val="100000"/>
              </a:lnSpc>
              <a:buNone/>
            </a:pPr>
            <a:r>
              <a:rPr altLang="ja-JP"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グループ内で話し合い、考え方を広げ</a:t>
            </a:r>
            <a:r>
              <a:rPr lang="ja-JP"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ていく。</a:t>
            </a:r>
            <a:endParaRPr lang="ja-JP" altLang="en-US"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2"/>
          <a:stretch>
            <a:fillRect/>
          </a:stretch>
        </p:blipFill>
        <p:spPr>
          <a:xfrm>
            <a:off x="4233545" y="571500"/>
            <a:ext cx="868680" cy="868680"/>
          </a:xfrm>
          <a:prstGeom prst="rect">
            <a:avLst/>
          </a:prstGeom>
        </p:spPr>
      </p:pic>
      <p:pic>
        <p:nvPicPr>
          <p:cNvPr id="48" name="图片 47" descr="31393935333132353b31393939353630353bb7bdd0ced0f2bac532"/>
          <p:cNvPicPr>
            <a:picLocks noChangeAspect="1"/>
          </p:cNvPicPr>
          <p:nvPr/>
        </p:nvPicPr>
        <p:blipFill>
          <a:blip r:embed="rId3"/>
          <a:stretch>
            <a:fillRect/>
          </a:stretch>
        </p:blipFill>
        <p:spPr>
          <a:xfrm>
            <a:off x="4213860" y="2079625"/>
            <a:ext cx="888365" cy="888365"/>
          </a:xfrm>
          <a:prstGeom prst="rect">
            <a:avLst/>
          </a:prstGeom>
        </p:spPr>
      </p:pic>
      <p:pic>
        <p:nvPicPr>
          <p:cNvPr id="49" name="图片 48" descr="31393935333132353b31393939353630363bb7bdd0ced0f2bac533"/>
          <p:cNvPicPr>
            <a:picLocks noChangeAspect="1"/>
          </p:cNvPicPr>
          <p:nvPr/>
        </p:nvPicPr>
        <p:blipFill>
          <a:blip r:embed="rId4"/>
          <a:stretch>
            <a:fillRect/>
          </a:stretch>
        </p:blipFill>
        <p:spPr>
          <a:xfrm>
            <a:off x="4271010" y="3574415"/>
            <a:ext cx="897255" cy="897255"/>
          </a:xfrm>
          <a:prstGeom prst="rect">
            <a:avLst/>
          </a:prstGeom>
        </p:spPr>
      </p:pic>
      <p:pic>
        <p:nvPicPr>
          <p:cNvPr id="6" name="图片 5" descr="31393935333132353b31393939353630373bb7bdd0ced0f2bac534"/>
          <p:cNvPicPr>
            <a:picLocks noChangeAspect="1"/>
          </p:cNvPicPr>
          <p:nvPr/>
        </p:nvPicPr>
        <p:blipFill>
          <a:blip r:embed="rId5"/>
          <a:stretch>
            <a:fillRect/>
          </a:stretch>
        </p:blipFill>
        <p:spPr>
          <a:xfrm>
            <a:off x="4271010" y="5135245"/>
            <a:ext cx="859790" cy="859790"/>
          </a:xfrm>
          <a:prstGeom prst="rect">
            <a:avLst/>
          </a:prstGeom>
        </p:spPr>
      </p:pic>
      <p:sp>
        <p:nvSpPr>
          <p:cNvPr id="43" name="文本框 42"/>
          <p:cNvSpPr txBox="1"/>
          <p:nvPr/>
        </p:nvSpPr>
        <p:spPr>
          <a:xfrm>
            <a:off x="5302885" y="5242560"/>
            <a:ext cx="6697980" cy="891540"/>
          </a:xfrm>
          <a:prstGeom prst="rect">
            <a:avLst/>
          </a:prstGeom>
          <a:noFill/>
        </p:spPr>
        <p:txBody>
          <a:bodyPr wrap="square" rtlCol="0" anchor="t">
            <a:spAutoFit/>
          </a:bodyPr>
          <a:lstStyle/>
          <a:p>
            <a:pPr marL="0" indent="0" fontAlgn="base">
              <a:lnSpc>
                <a:spcPct val="130000"/>
              </a:lnSpc>
              <a:buNone/>
            </a:pPr>
            <a:r>
              <a:rPr lang="ja-JP"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アウトラインに言葉やイメージを追加したり、</a:t>
            </a:r>
            <a:endParaRPr lang="ja-JP"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30000"/>
              </a:lnSpc>
              <a:buNone/>
            </a:pPr>
            <a:r>
              <a:rPr lang="ja-JP"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修正したりする。</a:t>
            </a:r>
            <a:endParaRPr lang="ja-JP" altLang="en-US" sz="20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lvl="0" indent="0" algn="ctr">
              <a:lnSpc>
                <a:spcPct val="100000"/>
              </a:lnSpc>
              <a:spcBef>
                <a:spcPct val="0"/>
              </a:spcBef>
              <a:spcAft>
                <a:spcPct val="35000"/>
              </a:spcAft>
              <a:buFont typeface="Wingdings" panose="05000000000000000000" charset="0"/>
              <a:buNone/>
            </a:pP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lvl="0" indent="0" algn="ctr">
              <a:lnSpc>
                <a:spcPct val="100000"/>
              </a:lnSpc>
              <a:spcBef>
                <a:spcPct val="0"/>
              </a:spcBef>
              <a:spcAft>
                <a:spcPct val="35000"/>
              </a:spcAft>
              <a:buFont typeface="Wingdings" panose="05000000000000000000" charset="0"/>
              <a:buNone/>
            </a:pPr>
            <a:r>
              <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作成したアウトラインで視点、文体など表現上の工夫、</a:t>
            </a: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a:p>
            <a:pPr lvl="0" indent="0" algn="ctr">
              <a:lnSpc>
                <a:spcPct val="100000"/>
              </a:lnSpc>
              <a:spcBef>
                <a:spcPct val="0"/>
              </a:spcBef>
              <a:spcAft>
                <a:spcPct val="35000"/>
              </a:spcAft>
              <a:buFont typeface="Wingdings" panose="05000000000000000000" charset="0"/>
              <a:buNone/>
            </a:pPr>
            <a:r>
              <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知らせたいこと、伝えたいことは何かをきちんと整理させる。</a:t>
            </a:r>
            <a:endParaRPr lang="ja-JP" altLang="en-US" sz="20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lvl="0" indent="0" algn="ctr">
              <a:lnSpc>
                <a:spcPct val="100000"/>
              </a:lnSpc>
              <a:spcBef>
                <a:spcPct val="0"/>
              </a:spcBef>
              <a:spcAft>
                <a:spcPct val="35000"/>
              </a:spcAft>
              <a:buFont typeface="Wingdings" panose="05000000000000000000" charset="0"/>
              <a:buNone/>
            </a:pPr>
            <a:endParaRPr lang="ja-JP" altLang="en-US" sz="20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399665"/>
            <a:ext cx="7725410" cy="829945"/>
          </a:xfrm>
          <a:prstGeom prst="rect">
            <a:avLst/>
          </a:prstGeom>
          <a:noFill/>
        </p:spPr>
        <p:txBody>
          <a:bodyPr wrap="square" rtlCol="0" anchor="ctr">
            <a:spAutoFit/>
          </a:bodyPr>
          <a:lstStyle/>
          <a:p>
            <a:pPr algn="ctr"/>
            <a:r>
              <a:rPr lang="ja-JP" altLang="ja-JP" sz="4800">
                <a:latin typeface="MS PGothic" panose="020B0600070205080204" charset="-128"/>
                <a:ea typeface="MS PGothic" panose="020B0600070205080204" charset="-128"/>
                <a:sym typeface="+mn-ea"/>
              </a:rPr>
              <a:t>指導上の留意点</a:t>
            </a:r>
            <a:endParaRPr lang="ja-JP" altLang="zh-CN" sz="4800" dirty="0">
              <a:ln>
                <a:solidFill>
                  <a:srgbClr val="595959"/>
                </a:solidFill>
              </a:ln>
              <a:solidFill>
                <a:srgbClr val="595959"/>
              </a:solidFill>
              <a:latin typeface="MS PGothic" panose="020B0600070205080204" charset="-128"/>
              <a:ea typeface="MS PGothic" panose="020B0600070205080204" charset="-128"/>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81" name="矩形 80"/>
          <p:cNvSpPr/>
          <p:nvPr/>
        </p:nvSpPr>
        <p:spPr>
          <a:xfrm>
            <a:off x="542925" y="144780"/>
            <a:ext cx="11106150" cy="6567805"/>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grpSp>
        <p:nvGrpSpPr>
          <p:cNvPr id="3" name="组合 2"/>
          <p:cNvGrpSpPr/>
          <p:nvPr/>
        </p:nvGrpSpPr>
        <p:grpSpPr>
          <a:xfrm>
            <a:off x="1300928" y="414253"/>
            <a:ext cx="1656184" cy="1210447"/>
            <a:chOff x="5741988" y="2093068"/>
            <a:chExt cx="4459288" cy="3259138"/>
          </a:xfrm>
        </p:grpSpPr>
        <p:sp>
          <p:nvSpPr>
            <p:cNvPr id="4"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1BAEB1"/>
              </a:solidFill>
              <a:prstDash val="solid"/>
              <a:miter lim="800000"/>
            </a:ln>
          </p:spPr>
          <p:txBody>
            <a:bodyPr vert="horz" wrap="square" lIns="91440" tIns="45720" rIns="91440" bIns="45720" numCol="1" anchor="t" anchorCtr="0" compatLnSpc="1"/>
            <a:lstStyle/>
            <a:p>
              <a:endParaRPr lang="zh-CN" altLang="en-US" sz="2400"/>
            </a:p>
          </p:txBody>
        </p:sp>
        <p:sp>
          <p:nvSpPr>
            <p:cNvPr id="8"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9"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0"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1"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2"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3"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dirty="0"/>
            </a:p>
          </p:txBody>
        </p:sp>
        <p:sp>
          <p:nvSpPr>
            <p:cNvPr id="14"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5"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16" name="组合 15"/>
          <p:cNvGrpSpPr/>
          <p:nvPr/>
        </p:nvGrpSpPr>
        <p:grpSpPr>
          <a:xfrm>
            <a:off x="1300928" y="3006240"/>
            <a:ext cx="1656184" cy="1210447"/>
            <a:chOff x="5741988" y="2093068"/>
            <a:chExt cx="4459288" cy="3259138"/>
          </a:xfrm>
        </p:grpSpPr>
        <p:sp>
          <p:nvSpPr>
            <p:cNvPr id="17"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8"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9"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0"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21"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2"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3"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4"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5"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6"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7"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8"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55" name="组合 54"/>
          <p:cNvGrpSpPr/>
          <p:nvPr/>
        </p:nvGrpSpPr>
        <p:grpSpPr>
          <a:xfrm flipH="1">
            <a:off x="9207466" y="1867266"/>
            <a:ext cx="1656184" cy="1210447"/>
            <a:chOff x="5741988" y="2093068"/>
            <a:chExt cx="4459288" cy="3259138"/>
          </a:xfrm>
        </p:grpSpPr>
        <p:sp>
          <p:nvSpPr>
            <p:cNvPr id="56"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7"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8"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59"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60"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1"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2"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3"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4"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5"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dirty="0"/>
            </a:p>
          </p:txBody>
        </p:sp>
        <p:sp>
          <p:nvSpPr>
            <p:cNvPr id="66"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67"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68" name="组合 67"/>
          <p:cNvGrpSpPr/>
          <p:nvPr/>
        </p:nvGrpSpPr>
        <p:grpSpPr>
          <a:xfrm flipH="1">
            <a:off x="9207466" y="4244166"/>
            <a:ext cx="1656184" cy="1210447"/>
            <a:chOff x="5741988" y="2093068"/>
            <a:chExt cx="4459288" cy="3259138"/>
          </a:xfrm>
        </p:grpSpPr>
        <p:sp>
          <p:nvSpPr>
            <p:cNvPr id="69"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0"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1"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2"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dirty="0"/>
            </a:p>
          </p:txBody>
        </p:sp>
        <p:sp>
          <p:nvSpPr>
            <p:cNvPr id="73"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4"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5"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6"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7"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8"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79"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80"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87" name="组合 86"/>
          <p:cNvGrpSpPr/>
          <p:nvPr/>
        </p:nvGrpSpPr>
        <p:grpSpPr>
          <a:xfrm>
            <a:off x="3267965" y="779196"/>
            <a:ext cx="817548" cy="817526"/>
            <a:chOff x="3140888" y="1558570"/>
            <a:chExt cx="1005662" cy="1005634"/>
          </a:xfrm>
          <a:solidFill>
            <a:srgbClr val="595959"/>
          </a:solidFill>
        </p:grpSpPr>
        <p:sp>
          <p:nvSpPr>
            <p:cNvPr id="84" name="椭圆 83"/>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nvSpPr>
        <p:spPr>
          <a:xfrm>
            <a:off x="3426083" y="93667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sp>
        <p:nvSpPr>
          <p:cNvPr id="92" name="MH_Text_1"/>
          <p:cNvSpPr/>
          <p:nvPr>
            <p:custDataLst>
              <p:tags r:id="rId1"/>
            </p:custDataLst>
          </p:nvPr>
        </p:nvSpPr>
        <p:spPr>
          <a:xfrm>
            <a:off x="4404360" y="966470"/>
            <a:ext cx="3622040" cy="671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ウォーミングアップ</a:t>
            </a:r>
            <a:endParaRPr lang="ja-JP" altLang="en-US" sz="2400" b="1" dirty="0">
              <a:solidFill>
                <a:schemeClr val="tx1"/>
              </a:solidFill>
              <a:latin typeface="MS Mincho" panose="02020609040205080304" charset="-128"/>
              <a:ea typeface="MS Mincho" panose="02020609040205080304" charset="-128"/>
              <a:cs typeface="+mn-ea"/>
              <a:sym typeface="+mn-lt"/>
            </a:endParaRPr>
          </a:p>
        </p:txBody>
      </p:sp>
      <p:grpSp>
        <p:nvGrpSpPr>
          <p:cNvPr id="94" name="组合 93"/>
          <p:cNvGrpSpPr/>
          <p:nvPr/>
        </p:nvGrpSpPr>
        <p:grpSpPr>
          <a:xfrm>
            <a:off x="3109850" y="3273935"/>
            <a:ext cx="817548" cy="817526"/>
            <a:chOff x="3140888" y="1558570"/>
            <a:chExt cx="1005662" cy="1005634"/>
          </a:xfrm>
          <a:solidFill>
            <a:srgbClr val="595959"/>
          </a:solidFill>
        </p:grpSpPr>
        <p:sp>
          <p:nvSpPr>
            <p:cNvPr id="95" name="椭圆 94"/>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6" name="椭圆 95"/>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97" name="椭圆 96"/>
          <p:cNvSpPr/>
          <p:nvPr/>
        </p:nvSpPr>
        <p:spPr>
          <a:xfrm>
            <a:off x="3267968" y="3432052"/>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03</a:t>
            </a:r>
            <a:endParaRPr lang="zh-CN" altLang="en-US" sz="1800" dirty="0">
              <a:solidFill>
                <a:srgbClr val="595959"/>
              </a:solidFill>
              <a:latin typeface="Impact" panose="020B0806030902050204" pitchFamily="34" charset="0"/>
            </a:endParaRPr>
          </a:p>
        </p:txBody>
      </p:sp>
      <p:sp>
        <p:nvSpPr>
          <p:cNvPr id="98" name="MH_Text_1"/>
          <p:cNvSpPr/>
          <p:nvPr>
            <p:custDataLst>
              <p:tags r:id="rId2"/>
            </p:custDataLst>
          </p:nvPr>
        </p:nvSpPr>
        <p:spPr>
          <a:xfrm>
            <a:off x="4404360" y="3489960"/>
            <a:ext cx="1834515" cy="38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ピア活動①</a:t>
            </a:r>
            <a:endParaRPr lang="ja-JP" altLang="en-US" sz="2400" b="1" dirty="0">
              <a:solidFill>
                <a:schemeClr val="tx1"/>
              </a:solidFill>
              <a:latin typeface="MS Mincho" panose="02020609040205080304" charset="-128"/>
              <a:ea typeface="MS Mincho" panose="02020609040205080304" charset="-128"/>
              <a:cs typeface="+mn-ea"/>
              <a:sym typeface="+mn-lt"/>
            </a:endParaRPr>
          </a:p>
        </p:txBody>
      </p:sp>
      <p:grpSp>
        <p:nvGrpSpPr>
          <p:cNvPr id="100" name="组合 99"/>
          <p:cNvGrpSpPr/>
          <p:nvPr/>
        </p:nvGrpSpPr>
        <p:grpSpPr>
          <a:xfrm>
            <a:off x="8242172" y="2091166"/>
            <a:ext cx="817548" cy="817526"/>
            <a:chOff x="3140888" y="1558570"/>
            <a:chExt cx="1005662" cy="1005634"/>
          </a:xfrm>
          <a:solidFill>
            <a:srgbClr val="595959"/>
          </a:solidFill>
        </p:grpSpPr>
        <p:sp>
          <p:nvSpPr>
            <p:cNvPr id="101" name="椭圆 100"/>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2" name="椭圆 101"/>
            <p:cNvSpPr/>
            <p:nvPr/>
          </p:nvSpPr>
          <p:spPr>
            <a:xfrm>
              <a:off x="3229789"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3" name="椭圆 102"/>
          <p:cNvSpPr/>
          <p:nvPr/>
        </p:nvSpPr>
        <p:spPr>
          <a:xfrm>
            <a:off x="8399020" y="224864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02</a:t>
            </a:r>
            <a:endParaRPr lang="zh-CN" altLang="en-US" sz="1800" dirty="0">
              <a:solidFill>
                <a:srgbClr val="595959"/>
              </a:solidFill>
              <a:latin typeface="Impact" panose="020B0806030902050204" pitchFamily="34" charset="0"/>
            </a:endParaRPr>
          </a:p>
        </p:txBody>
      </p:sp>
      <p:sp>
        <p:nvSpPr>
          <p:cNvPr id="104" name="MH_Text_1"/>
          <p:cNvSpPr/>
          <p:nvPr>
            <p:custDataLst>
              <p:tags r:id="rId3"/>
            </p:custDataLst>
          </p:nvPr>
        </p:nvSpPr>
        <p:spPr>
          <a:xfrm>
            <a:off x="5177790" y="2248535"/>
            <a:ext cx="2848610" cy="757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アウトライン</a:t>
            </a:r>
            <a:endParaRPr lang="ja-JP" altLang="en-US" sz="2800" b="1" dirty="0">
              <a:solidFill>
                <a:schemeClr val="tx1"/>
              </a:solidFill>
              <a:latin typeface="MS Mincho" panose="02020609040205080304" charset="-128"/>
              <a:ea typeface="MS Mincho" panose="02020609040205080304" charset="-128"/>
              <a:cs typeface="+mn-ea"/>
              <a:sym typeface="+mn-lt"/>
            </a:endParaRPr>
          </a:p>
        </p:txBody>
      </p:sp>
      <p:grpSp>
        <p:nvGrpSpPr>
          <p:cNvPr id="106" name="组合 105"/>
          <p:cNvGrpSpPr/>
          <p:nvPr/>
        </p:nvGrpSpPr>
        <p:grpSpPr>
          <a:xfrm>
            <a:off x="8242172" y="4362563"/>
            <a:ext cx="817548" cy="817526"/>
            <a:chOff x="3140888" y="1558570"/>
            <a:chExt cx="1005662" cy="1005634"/>
          </a:xfrm>
          <a:solidFill>
            <a:srgbClr val="595959"/>
          </a:solidFill>
        </p:grpSpPr>
        <p:sp>
          <p:nvSpPr>
            <p:cNvPr id="107" name="椭圆 106"/>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8" name="椭圆 107"/>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9" name="椭圆 108"/>
          <p:cNvSpPr/>
          <p:nvPr/>
        </p:nvSpPr>
        <p:spPr>
          <a:xfrm>
            <a:off x="8399145" y="4434840"/>
            <a:ext cx="503555" cy="63055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04</a:t>
            </a:r>
            <a:endParaRPr lang="zh-CN" altLang="en-US" sz="1800" dirty="0">
              <a:solidFill>
                <a:srgbClr val="595959"/>
              </a:solidFill>
              <a:latin typeface="Impact" panose="020B0806030902050204" pitchFamily="34" charset="0"/>
            </a:endParaRPr>
          </a:p>
        </p:txBody>
      </p:sp>
      <p:sp>
        <p:nvSpPr>
          <p:cNvPr id="110" name="MH_Text_1"/>
          <p:cNvSpPr/>
          <p:nvPr>
            <p:custDataLst>
              <p:tags r:id="rId4"/>
            </p:custDataLst>
          </p:nvPr>
        </p:nvSpPr>
        <p:spPr>
          <a:xfrm>
            <a:off x="5874385" y="4577715"/>
            <a:ext cx="1854200" cy="38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資料の調べ方</a:t>
            </a:r>
            <a:endParaRPr lang="ja-JP" altLang="en-US" sz="2400" b="1" dirty="0">
              <a:solidFill>
                <a:schemeClr val="tx1"/>
              </a:solidFill>
              <a:latin typeface="MS Mincho" panose="02020609040205080304" charset="-128"/>
              <a:ea typeface="MS Mincho" panose="02020609040205080304" charset="-128"/>
              <a:cs typeface="+mn-ea"/>
              <a:sym typeface="+mn-lt"/>
            </a:endParaRPr>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7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7000">
                                          <p:cBhvr additive="base">
                                            <p:cTn id="7" dur="800" fill="hold"/>
                                            <p:tgtEl>
                                              <p:spTgt spid="3"/>
                                            </p:tgtEl>
                                            <p:attrNameLst>
                                              <p:attrName>ppt_x</p:attrName>
                                            </p:attrNameLst>
                                          </p:cBhvr>
                                          <p:tavLst>
                                            <p:tav tm="0">
                                              <p:val>
                                                <p:strVal val="0-#ppt_w/2"/>
                                              </p:val>
                                            </p:tav>
                                            <p:tav tm="100000">
                                              <p:val>
                                                <p:strVal val="#ppt_x"/>
                                              </p:val>
                                            </p:tav>
                                          </p:tavLst>
                                        </p:anim>
                                        <p:anim calcmode="lin" valueType="num" p14:bounceEnd="57000">
                                          <p:cBhvr additive="base">
                                            <p:cTn id="8" dur="8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7000">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14:bounceEnd="57000">
                                          <p:cBhvr additive="base">
                                            <p:cTn id="11" dur="800" fill="hold"/>
                                            <p:tgtEl>
                                              <p:spTgt spid="55"/>
                                            </p:tgtEl>
                                            <p:attrNameLst>
                                              <p:attrName>ppt_x</p:attrName>
                                            </p:attrNameLst>
                                          </p:cBhvr>
                                          <p:tavLst>
                                            <p:tav tm="0">
                                              <p:val>
                                                <p:strVal val="1+#ppt_w/2"/>
                                              </p:val>
                                            </p:tav>
                                            <p:tav tm="100000">
                                              <p:val>
                                                <p:strVal val="#ppt_x"/>
                                              </p:val>
                                            </p:tav>
                                          </p:tavLst>
                                        </p:anim>
                                        <p:anim calcmode="lin" valueType="num" p14:bounceEnd="57000">
                                          <p:cBhvr additive="base">
                                            <p:cTn id="12" dur="8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7000">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14:bounceEnd="57000">
                                          <p:cBhvr additive="base">
                                            <p:cTn id="15" dur="800" fill="hold"/>
                                            <p:tgtEl>
                                              <p:spTgt spid="16"/>
                                            </p:tgtEl>
                                            <p:attrNameLst>
                                              <p:attrName>ppt_x</p:attrName>
                                            </p:attrNameLst>
                                          </p:cBhvr>
                                          <p:tavLst>
                                            <p:tav tm="0">
                                              <p:val>
                                                <p:strVal val="0-#ppt_w/2"/>
                                              </p:val>
                                            </p:tav>
                                            <p:tav tm="100000">
                                              <p:val>
                                                <p:strVal val="#ppt_x"/>
                                              </p:val>
                                            </p:tav>
                                          </p:tavLst>
                                        </p:anim>
                                        <p:anim calcmode="lin" valueType="num" p14:bounceEnd="57000">
                                          <p:cBhvr additive="base">
                                            <p:cTn id="16" dur="8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57000">
                                      <p:stCondLst>
                                        <p:cond delay="750"/>
                                      </p:stCondLst>
                                      <p:childTnLst>
                                        <p:set>
                                          <p:cBhvr>
                                            <p:cTn id="18" dur="1" fill="hold">
                                              <p:stCondLst>
                                                <p:cond delay="0"/>
                                              </p:stCondLst>
                                            </p:cTn>
                                            <p:tgtEl>
                                              <p:spTgt spid="68"/>
                                            </p:tgtEl>
                                            <p:attrNameLst>
                                              <p:attrName>style.visibility</p:attrName>
                                            </p:attrNameLst>
                                          </p:cBhvr>
                                          <p:to>
                                            <p:strVal val="visible"/>
                                          </p:to>
                                        </p:set>
                                        <p:anim calcmode="lin" valueType="num" p14:bounceEnd="57000">
                                          <p:cBhvr additive="base">
                                            <p:cTn id="19" dur="800" fill="hold"/>
                                            <p:tgtEl>
                                              <p:spTgt spid="68"/>
                                            </p:tgtEl>
                                            <p:attrNameLst>
                                              <p:attrName>ppt_x</p:attrName>
                                            </p:attrNameLst>
                                          </p:cBhvr>
                                          <p:tavLst>
                                            <p:tav tm="0">
                                              <p:val>
                                                <p:strVal val="1+#ppt_w/2"/>
                                              </p:val>
                                            </p:tav>
                                            <p:tav tm="100000">
                                              <p:val>
                                                <p:strVal val="#ppt_x"/>
                                              </p:val>
                                            </p:tav>
                                          </p:tavLst>
                                        </p:anim>
                                        <p:anim calcmode="lin" valueType="num" p14:bounceEnd="57000">
                                          <p:cBhvr additive="base">
                                            <p:cTn id="20" dur="800" fill="hold"/>
                                            <p:tgtEl>
                                              <p:spTgt spid="6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6"/>
                                            </p:tgtEl>
                                            <p:attrNameLst>
                                              <p:attrName>style.visibility</p:attrName>
                                            </p:attrNameLst>
                                          </p:cBhvr>
                                          <p:to>
                                            <p:strVal val="visible"/>
                                          </p:to>
                                        </p:set>
                                        <p:anim calcmode="lin" valueType="num">
                                          <p:cBhvr>
                                            <p:cTn id="29" dur="500" fill="hold"/>
                                            <p:tgtEl>
                                              <p:spTgt spid="86"/>
                                            </p:tgtEl>
                                            <p:attrNameLst>
                                              <p:attrName>ppt_w</p:attrName>
                                            </p:attrNameLst>
                                          </p:cBhvr>
                                          <p:tavLst>
                                            <p:tav tm="0">
                                              <p:val>
                                                <p:fltVal val="0"/>
                                              </p:val>
                                            </p:tav>
                                            <p:tav tm="100000">
                                              <p:val>
                                                <p:strVal val="#ppt_w"/>
                                              </p:val>
                                            </p:tav>
                                          </p:tavLst>
                                        </p:anim>
                                        <p:anim calcmode="lin" valueType="num">
                                          <p:cBhvr>
                                            <p:cTn id="30" dur="500" fill="hold"/>
                                            <p:tgtEl>
                                              <p:spTgt spid="86"/>
                                            </p:tgtEl>
                                            <p:attrNameLst>
                                              <p:attrName>ppt_h</p:attrName>
                                            </p:attrNameLst>
                                          </p:cBhvr>
                                          <p:tavLst>
                                            <p:tav tm="0">
                                              <p:val>
                                                <p:fltVal val="0"/>
                                              </p:val>
                                            </p:tav>
                                            <p:tav tm="100000">
                                              <p:val>
                                                <p:strVal val="#ppt_h"/>
                                              </p:val>
                                            </p:tav>
                                          </p:tavLst>
                                        </p:anim>
                                        <p:animEffect transition="in" filter="fade">
                                          <p:cBhvr>
                                            <p:cTn id="31" dur="500"/>
                                            <p:tgtEl>
                                              <p:spTgt spid="86"/>
                                            </p:tgtEl>
                                          </p:cBhvr>
                                        </p:animEffect>
                                      </p:childTnLst>
                                    </p:cTn>
                                  </p:par>
                                  <p:par>
                                    <p:cTn id="32" presetID="53" presetClass="entr" presetSubtype="16" fill="hold" nodeType="withEffect">
                                      <p:stCondLst>
                                        <p:cond delay="2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fill="hold"/>
                                            <p:tgtEl>
                                              <p:spTgt spid="100"/>
                                            </p:tgtEl>
                                            <p:attrNameLst>
                                              <p:attrName>ppt_w</p:attrName>
                                            </p:attrNameLst>
                                          </p:cBhvr>
                                          <p:tavLst>
                                            <p:tav tm="0">
                                              <p:val>
                                                <p:fltVal val="0"/>
                                              </p:val>
                                            </p:tav>
                                            <p:tav tm="100000">
                                              <p:val>
                                                <p:strVal val="#ppt_w"/>
                                              </p:val>
                                            </p:tav>
                                          </p:tavLst>
                                        </p:anim>
                                        <p:anim calcmode="lin" valueType="num">
                                          <p:cBhvr>
                                            <p:cTn id="35" dur="500" fill="hold"/>
                                            <p:tgtEl>
                                              <p:spTgt spid="100"/>
                                            </p:tgtEl>
                                            <p:attrNameLst>
                                              <p:attrName>ppt_h</p:attrName>
                                            </p:attrNameLst>
                                          </p:cBhvr>
                                          <p:tavLst>
                                            <p:tav tm="0">
                                              <p:val>
                                                <p:fltVal val="0"/>
                                              </p:val>
                                            </p:tav>
                                            <p:tav tm="100000">
                                              <p:val>
                                                <p:strVal val="#ppt_h"/>
                                              </p:val>
                                            </p:tav>
                                          </p:tavLst>
                                        </p:anim>
                                        <p:animEffect transition="in" filter="fade">
                                          <p:cBhvr>
                                            <p:cTn id="36" dur="500"/>
                                            <p:tgtEl>
                                              <p:spTgt spid="100"/>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103"/>
                                            </p:tgtEl>
                                            <p:attrNameLst>
                                              <p:attrName>style.visibility</p:attrName>
                                            </p:attrNameLst>
                                          </p:cBhvr>
                                          <p:to>
                                            <p:strVal val="visible"/>
                                          </p:to>
                                        </p:set>
                                        <p:anim calcmode="lin" valueType="num">
                                          <p:cBhvr>
                                            <p:cTn id="39" dur="500" fill="hold"/>
                                            <p:tgtEl>
                                              <p:spTgt spid="103"/>
                                            </p:tgtEl>
                                            <p:attrNameLst>
                                              <p:attrName>ppt_w</p:attrName>
                                            </p:attrNameLst>
                                          </p:cBhvr>
                                          <p:tavLst>
                                            <p:tav tm="0">
                                              <p:val>
                                                <p:fltVal val="0"/>
                                              </p:val>
                                            </p:tav>
                                            <p:tav tm="100000">
                                              <p:val>
                                                <p:strVal val="#ppt_w"/>
                                              </p:val>
                                            </p:tav>
                                          </p:tavLst>
                                        </p:anim>
                                        <p:anim calcmode="lin" valueType="num">
                                          <p:cBhvr>
                                            <p:cTn id="40" dur="500" fill="hold"/>
                                            <p:tgtEl>
                                              <p:spTgt spid="103"/>
                                            </p:tgtEl>
                                            <p:attrNameLst>
                                              <p:attrName>ppt_h</p:attrName>
                                            </p:attrNameLst>
                                          </p:cBhvr>
                                          <p:tavLst>
                                            <p:tav tm="0">
                                              <p:val>
                                                <p:fltVal val="0"/>
                                              </p:val>
                                            </p:tav>
                                            <p:tav tm="100000">
                                              <p:val>
                                                <p:strVal val="#ppt_h"/>
                                              </p:val>
                                            </p:tav>
                                          </p:tavLst>
                                        </p:anim>
                                        <p:animEffect transition="in" filter="fade">
                                          <p:cBhvr>
                                            <p:cTn id="41" dur="500"/>
                                            <p:tgtEl>
                                              <p:spTgt spid="103"/>
                                            </p:tgtEl>
                                          </p:cBhvr>
                                        </p:animEffect>
                                      </p:childTnLst>
                                    </p:cTn>
                                  </p:par>
                                  <p:par>
                                    <p:cTn id="42" presetID="53" presetClass="entr" presetSubtype="16" fill="hold" nodeType="withEffect">
                                      <p:stCondLst>
                                        <p:cond delay="400"/>
                                      </p:stCondLst>
                                      <p:childTnLst>
                                        <p:set>
                                          <p:cBhvr>
                                            <p:cTn id="43" dur="1" fill="hold">
                                              <p:stCondLst>
                                                <p:cond delay="0"/>
                                              </p:stCondLst>
                                            </p:cTn>
                                            <p:tgtEl>
                                              <p:spTgt spid="94"/>
                                            </p:tgtEl>
                                            <p:attrNameLst>
                                              <p:attrName>style.visibility</p:attrName>
                                            </p:attrNameLst>
                                          </p:cBhvr>
                                          <p:to>
                                            <p:strVal val="visible"/>
                                          </p:to>
                                        </p:set>
                                        <p:anim calcmode="lin" valueType="num">
                                          <p:cBhvr>
                                            <p:cTn id="44" dur="500" fill="hold"/>
                                            <p:tgtEl>
                                              <p:spTgt spid="94"/>
                                            </p:tgtEl>
                                            <p:attrNameLst>
                                              <p:attrName>ppt_w</p:attrName>
                                            </p:attrNameLst>
                                          </p:cBhvr>
                                          <p:tavLst>
                                            <p:tav tm="0">
                                              <p:val>
                                                <p:fltVal val="0"/>
                                              </p:val>
                                            </p:tav>
                                            <p:tav tm="100000">
                                              <p:val>
                                                <p:strVal val="#ppt_w"/>
                                              </p:val>
                                            </p:tav>
                                          </p:tavLst>
                                        </p:anim>
                                        <p:anim calcmode="lin" valueType="num">
                                          <p:cBhvr>
                                            <p:cTn id="45" dur="500" fill="hold"/>
                                            <p:tgtEl>
                                              <p:spTgt spid="94"/>
                                            </p:tgtEl>
                                            <p:attrNameLst>
                                              <p:attrName>ppt_h</p:attrName>
                                            </p:attrNameLst>
                                          </p:cBhvr>
                                          <p:tavLst>
                                            <p:tav tm="0">
                                              <p:val>
                                                <p:fltVal val="0"/>
                                              </p:val>
                                            </p:tav>
                                            <p:tav tm="100000">
                                              <p:val>
                                                <p:strVal val="#ppt_h"/>
                                              </p:val>
                                            </p:tav>
                                          </p:tavLst>
                                        </p:anim>
                                        <p:animEffect transition="in" filter="fade">
                                          <p:cBhvr>
                                            <p:cTn id="46" dur="500"/>
                                            <p:tgtEl>
                                              <p:spTgt spid="94"/>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97"/>
                                            </p:tgtEl>
                                            <p:attrNameLst>
                                              <p:attrName>style.visibility</p:attrName>
                                            </p:attrNameLst>
                                          </p:cBhvr>
                                          <p:to>
                                            <p:strVal val="visible"/>
                                          </p:to>
                                        </p:set>
                                        <p:anim calcmode="lin" valueType="num">
                                          <p:cBhvr>
                                            <p:cTn id="49" dur="500" fill="hold"/>
                                            <p:tgtEl>
                                              <p:spTgt spid="97"/>
                                            </p:tgtEl>
                                            <p:attrNameLst>
                                              <p:attrName>ppt_w</p:attrName>
                                            </p:attrNameLst>
                                          </p:cBhvr>
                                          <p:tavLst>
                                            <p:tav tm="0">
                                              <p:val>
                                                <p:fltVal val="0"/>
                                              </p:val>
                                            </p:tav>
                                            <p:tav tm="100000">
                                              <p:val>
                                                <p:strVal val="#ppt_w"/>
                                              </p:val>
                                            </p:tav>
                                          </p:tavLst>
                                        </p:anim>
                                        <p:anim calcmode="lin" valueType="num">
                                          <p:cBhvr>
                                            <p:cTn id="50" dur="500" fill="hold"/>
                                            <p:tgtEl>
                                              <p:spTgt spid="97"/>
                                            </p:tgtEl>
                                            <p:attrNameLst>
                                              <p:attrName>ppt_h</p:attrName>
                                            </p:attrNameLst>
                                          </p:cBhvr>
                                          <p:tavLst>
                                            <p:tav tm="0">
                                              <p:val>
                                                <p:fltVal val="0"/>
                                              </p:val>
                                            </p:tav>
                                            <p:tav tm="100000">
                                              <p:val>
                                                <p:strVal val="#ppt_h"/>
                                              </p:val>
                                            </p:tav>
                                          </p:tavLst>
                                        </p:anim>
                                        <p:animEffect transition="in" filter="fade">
                                          <p:cBhvr>
                                            <p:cTn id="51" dur="500"/>
                                            <p:tgtEl>
                                              <p:spTgt spid="97"/>
                                            </p:tgtEl>
                                          </p:cBhvr>
                                        </p:animEffect>
                                      </p:childTnLst>
                                    </p:cTn>
                                  </p:par>
                                  <p:par>
                                    <p:cTn id="52" presetID="53" presetClass="entr" presetSubtype="16" fill="hold" nodeType="withEffect">
                                      <p:stCondLst>
                                        <p:cond delay="600"/>
                                      </p:stCondLst>
                                      <p:childTnLst>
                                        <p:set>
                                          <p:cBhvr>
                                            <p:cTn id="53" dur="1" fill="hold">
                                              <p:stCondLst>
                                                <p:cond delay="0"/>
                                              </p:stCondLst>
                                            </p:cTn>
                                            <p:tgtEl>
                                              <p:spTgt spid="106"/>
                                            </p:tgtEl>
                                            <p:attrNameLst>
                                              <p:attrName>style.visibility</p:attrName>
                                            </p:attrNameLst>
                                          </p:cBhvr>
                                          <p:to>
                                            <p:strVal val="visible"/>
                                          </p:to>
                                        </p:set>
                                        <p:anim calcmode="lin" valueType="num">
                                          <p:cBhvr>
                                            <p:cTn id="54" dur="500" fill="hold"/>
                                            <p:tgtEl>
                                              <p:spTgt spid="106"/>
                                            </p:tgtEl>
                                            <p:attrNameLst>
                                              <p:attrName>ppt_w</p:attrName>
                                            </p:attrNameLst>
                                          </p:cBhvr>
                                          <p:tavLst>
                                            <p:tav tm="0">
                                              <p:val>
                                                <p:fltVal val="0"/>
                                              </p:val>
                                            </p:tav>
                                            <p:tav tm="100000">
                                              <p:val>
                                                <p:strVal val="#ppt_w"/>
                                              </p:val>
                                            </p:tav>
                                          </p:tavLst>
                                        </p:anim>
                                        <p:anim calcmode="lin" valueType="num">
                                          <p:cBhvr>
                                            <p:cTn id="55" dur="500" fill="hold"/>
                                            <p:tgtEl>
                                              <p:spTgt spid="106"/>
                                            </p:tgtEl>
                                            <p:attrNameLst>
                                              <p:attrName>ppt_h</p:attrName>
                                            </p:attrNameLst>
                                          </p:cBhvr>
                                          <p:tavLst>
                                            <p:tav tm="0">
                                              <p:val>
                                                <p:fltVal val="0"/>
                                              </p:val>
                                            </p:tav>
                                            <p:tav tm="100000">
                                              <p:val>
                                                <p:strVal val="#ppt_h"/>
                                              </p:val>
                                            </p:tav>
                                          </p:tavLst>
                                        </p:anim>
                                        <p:animEffect transition="in" filter="fade">
                                          <p:cBhvr>
                                            <p:cTn id="56" dur="500"/>
                                            <p:tgtEl>
                                              <p:spTgt spid="106"/>
                                            </p:tgtEl>
                                          </p:cBhvr>
                                        </p:animEffect>
                                      </p:childTnLst>
                                    </p:cTn>
                                  </p:par>
                                  <p:par>
                                    <p:cTn id="57" presetID="53" presetClass="entr" presetSubtype="16" fill="hold" grpId="0" nodeType="withEffect">
                                      <p:stCondLst>
                                        <p:cond delay="600"/>
                                      </p:stCondLst>
                                      <p:childTnLst>
                                        <p:set>
                                          <p:cBhvr>
                                            <p:cTn id="58" dur="1" fill="hold">
                                              <p:stCondLst>
                                                <p:cond delay="0"/>
                                              </p:stCondLst>
                                            </p:cTn>
                                            <p:tgtEl>
                                              <p:spTgt spid="109"/>
                                            </p:tgtEl>
                                            <p:attrNameLst>
                                              <p:attrName>style.visibility</p:attrName>
                                            </p:attrNameLst>
                                          </p:cBhvr>
                                          <p:to>
                                            <p:strVal val="visible"/>
                                          </p:to>
                                        </p:set>
                                        <p:anim calcmode="lin" valueType="num">
                                          <p:cBhvr>
                                            <p:cTn id="59" dur="500" fill="hold"/>
                                            <p:tgtEl>
                                              <p:spTgt spid="109"/>
                                            </p:tgtEl>
                                            <p:attrNameLst>
                                              <p:attrName>ppt_w</p:attrName>
                                            </p:attrNameLst>
                                          </p:cBhvr>
                                          <p:tavLst>
                                            <p:tav tm="0">
                                              <p:val>
                                                <p:fltVal val="0"/>
                                              </p:val>
                                            </p:tav>
                                            <p:tav tm="100000">
                                              <p:val>
                                                <p:strVal val="#ppt_w"/>
                                              </p:val>
                                            </p:tav>
                                          </p:tavLst>
                                        </p:anim>
                                        <p:anim calcmode="lin" valueType="num">
                                          <p:cBhvr>
                                            <p:cTn id="60" dur="500" fill="hold"/>
                                            <p:tgtEl>
                                              <p:spTgt spid="109"/>
                                            </p:tgtEl>
                                            <p:attrNameLst>
                                              <p:attrName>ppt_h</p:attrName>
                                            </p:attrNameLst>
                                          </p:cBhvr>
                                          <p:tavLst>
                                            <p:tav tm="0">
                                              <p:val>
                                                <p:fltVal val="0"/>
                                              </p:val>
                                            </p:tav>
                                            <p:tav tm="100000">
                                              <p:val>
                                                <p:strVal val="#ppt_h"/>
                                              </p:val>
                                            </p:tav>
                                          </p:tavLst>
                                        </p:anim>
                                        <p:animEffect transition="in" filter="fade">
                                          <p:cBhvr>
                                            <p:cTn id="61" dur="500"/>
                                            <p:tgtEl>
                                              <p:spTgt spid="109"/>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left)">
                                          <p:cBhvr>
                                            <p:cTn id="65" dur="500"/>
                                            <p:tgtEl>
                                              <p:spTgt spid="92"/>
                                            </p:tgtEl>
                                          </p:cBhvr>
                                        </p:animEffect>
                                      </p:childTnLst>
                                    </p:cTn>
                                  </p:par>
                                  <p:par>
                                    <p:cTn id="66" presetID="22" presetClass="entr" presetSubtype="2" fill="hold" grpId="0" nodeType="withEffect">
                                      <p:stCondLst>
                                        <p:cond delay="300"/>
                                      </p:stCondLst>
                                      <p:childTnLst>
                                        <p:set>
                                          <p:cBhvr>
                                            <p:cTn id="67" dur="1" fill="hold">
                                              <p:stCondLst>
                                                <p:cond delay="0"/>
                                              </p:stCondLst>
                                            </p:cTn>
                                            <p:tgtEl>
                                              <p:spTgt spid="104"/>
                                            </p:tgtEl>
                                            <p:attrNameLst>
                                              <p:attrName>style.visibility</p:attrName>
                                            </p:attrNameLst>
                                          </p:cBhvr>
                                          <p:to>
                                            <p:strVal val="visible"/>
                                          </p:to>
                                        </p:set>
                                        <p:animEffect transition="in" filter="wipe(right)">
                                          <p:cBhvr>
                                            <p:cTn id="68" dur="500"/>
                                            <p:tgtEl>
                                              <p:spTgt spid="104"/>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98"/>
                                            </p:tgtEl>
                                            <p:attrNameLst>
                                              <p:attrName>style.visibility</p:attrName>
                                            </p:attrNameLst>
                                          </p:cBhvr>
                                          <p:to>
                                            <p:strVal val="visible"/>
                                          </p:to>
                                        </p:set>
                                        <p:animEffect transition="in" filter="wipe(left)">
                                          <p:cBhvr>
                                            <p:cTn id="71" dur="500"/>
                                            <p:tgtEl>
                                              <p:spTgt spid="98"/>
                                            </p:tgtEl>
                                          </p:cBhvr>
                                        </p:animEffect>
                                      </p:childTnLst>
                                    </p:cTn>
                                  </p:par>
                                  <p:par>
                                    <p:cTn id="72" presetID="22" presetClass="entr" presetSubtype="2" fill="hold" grpId="0" nodeType="withEffect">
                                      <p:stCondLst>
                                        <p:cond delay="900"/>
                                      </p:stCondLst>
                                      <p:childTnLst>
                                        <p:set>
                                          <p:cBhvr>
                                            <p:cTn id="73" dur="1" fill="hold">
                                              <p:stCondLst>
                                                <p:cond delay="0"/>
                                              </p:stCondLst>
                                            </p:cTn>
                                            <p:tgtEl>
                                              <p:spTgt spid="110"/>
                                            </p:tgtEl>
                                            <p:attrNameLst>
                                              <p:attrName>style.visibility</p:attrName>
                                            </p:attrNameLst>
                                          </p:cBhvr>
                                          <p:to>
                                            <p:strVal val="visible"/>
                                          </p:to>
                                        </p:set>
                                        <p:animEffect transition="in" filter="wipe(right)">
                                          <p:cBhvr>
                                            <p:cTn id="74" dur="500"/>
                                            <p:tgtEl>
                                              <p:spTgt spid="110"/>
                                            </p:tgtEl>
                                          </p:cBhvr>
                                        </p:animEffect>
                                      </p:childTnLst>
                                    </p:cTn>
                                  </p:par>
                                  <p:par>
                                    <p:cTn id="75" presetID="2" presetClass="entr" presetSubtype="2" fill="hold" grpId="0" nodeType="withEffect" p14:presetBounceEnd="56000">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14:bounceEnd="56000">
                                          <p:cBhvr additive="base">
                                            <p:cTn id="77" dur="2000" fill="hold"/>
                                            <p:tgtEl>
                                              <p:spTgt spid="81"/>
                                            </p:tgtEl>
                                            <p:attrNameLst>
                                              <p:attrName>ppt_x</p:attrName>
                                            </p:attrNameLst>
                                          </p:cBhvr>
                                          <p:tavLst>
                                            <p:tav tm="0">
                                              <p:val>
                                                <p:strVal val="1+#ppt_w/2"/>
                                              </p:val>
                                            </p:tav>
                                            <p:tav tm="100000">
                                              <p:val>
                                                <p:strVal val="#ppt_x"/>
                                              </p:val>
                                            </p:tav>
                                          </p:tavLst>
                                        </p:anim>
                                        <p:anim calcmode="lin" valueType="num" p14:bounceEnd="56000">
                                          <p:cBhvr additive="base">
                                            <p:cTn id="78"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2" grpId="0" bldLvl="0" animBg="1"/>
          <p:bldP spid="97" grpId="0" bldLvl="0" animBg="1"/>
          <p:bldP spid="98" grpId="0" bldLvl="0" animBg="1"/>
          <p:bldP spid="103" grpId="0" bldLvl="0" animBg="1"/>
          <p:bldP spid="104" grpId="0" bldLvl="0" animBg="1"/>
          <p:bldP spid="109" grpId="0" bldLvl="0" animBg="1"/>
          <p:bldP spid="110"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0-#ppt_w/2"/>
                                              </p:val>
                                            </p:tav>
                                            <p:tav tm="100000">
                                              <p:val>
                                                <p:strVal val="#ppt_x"/>
                                              </p:val>
                                            </p:tav>
                                          </p:tavLst>
                                        </p:anim>
                                        <p:anim calcmode="lin" valueType="num">
                                          <p:cBhvr additive="base">
                                            <p:cTn id="8" dur="8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800" fill="hold"/>
                                            <p:tgtEl>
                                              <p:spTgt spid="55"/>
                                            </p:tgtEl>
                                            <p:attrNameLst>
                                              <p:attrName>ppt_x</p:attrName>
                                            </p:attrNameLst>
                                          </p:cBhvr>
                                          <p:tavLst>
                                            <p:tav tm="0">
                                              <p:val>
                                                <p:strVal val="1+#ppt_w/2"/>
                                              </p:val>
                                            </p:tav>
                                            <p:tav tm="100000">
                                              <p:val>
                                                <p:strVal val="#ppt_x"/>
                                              </p:val>
                                            </p:tav>
                                          </p:tavLst>
                                        </p:anim>
                                        <p:anim calcmode="lin" valueType="num">
                                          <p:cBhvr additive="base">
                                            <p:cTn id="12" dur="8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800" fill="hold"/>
                                            <p:tgtEl>
                                              <p:spTgt spid="16"/>
                                            </p:tgtEl>
                                            <p:attrNameLst>
                                              <p:attrName>ppt_x</p:attrName>
                                            </p:attrNameLst>
                                          </p:cBhvr>
                                          <p:tavLst>
                                            <p:tav tm="0">
                                              <p:val>
                                                <p:strVal val="0-#ppt_w/2"/>
                                              </p:val>
                                            </p:tav>
                                            <p:tav tm="100000">
                                              <p:val>
                                                <p:strVal val="#ppt_x"/>
                                              </p:val>
                                            </p:tav>
                                          </p:tavLst>
                                        </p:anim>
                                        <p:anim calcmode="lin" valueType="num">
                                          <p:cBhvr additive="base">
                                            <p:cTn id="16" dur="8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800" fill="hold"/>
                                            <p:tgtEl>
                                              <p:spTgt spid="68"/>
                                            </p:tgtEl>
                                            <p:attrNameLst>
                                              <p:attrName>ppt_x</p:attrName>
                                            </p:attrNameLst>
                                          </p:cBhvr>
                                          <p:tavLst>
                                            <p:tav tm="0">
                                              <p:val>
                                                <p:strVal val="1+#ppt_w/2"/>
                                              </p:val>
                                            </p:tav>
                                            <p:tav tm="100000">
                                              <p:val>
                                                <p:strVal val="#ppt_x"/>
                                              </p:val>
                                            </p:tav>
                                          </p:tavLst>
                                        </p:anim>
                                        <p:anim calcmode="lin" valueType="num">
                                          <p:cBhvr additive="base">
                                            <p:cTn id="20" dur="800" fill="hold"/>
                                            <p:tgtEl>
                                              <p:spTgt spid="6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6"/>
                                            </p:tgtEl>
                                            <p:attrNameLst>
                                              <p:attrName>style.visibility</p:attrName>
                                            </p:attrNameLst>
                                          </p:cBhvr>
                                          <p:to>
                                            <p:strVal val="visible"/>
                                          </p:to>
                                        </p:set>
                                        <p:anim calcmode="lin" valueType="num">
                                          <p:cBhvr>
                                            <p:cTn id="29" dur="500" fill="hold"/>
                                            <p:tgtEl>
                                              <p:spTgt spid="86"/>
                                            </p:tgtEl>
                                            <p:attrNameLst>
                                              <p:attrName>ppt_w</p:attrName>
                                            </p:attrNameLst>
                                          </p:cBhvr>
                                          <p:tavLst>
                                            <p:tav tm="0">
                                              <p:val>
                                                <p:fltVal val="0"/>
                                              </p:val>
                                            </p:tav>
                                            <p:tav tm="100000">
                                              <p:val>
                                                <p:strVal val="#ppt_w"/>
                                              </p:val>
                                            </p:tav>
                                          </p:tavLst>
                                        </p:anim>
                                        <p:anim calcmode="lin" valueType="num">
                                          <p:cBhvr>
                                            <p:cTn id="30" dur="500" fill="hold"/>
                                            <p:tgtEl>
                                              <p:spTgt spid="86"/>
                                            </p:tgtEl>
                                            <p:attrNameLst>
                                              <p:attrName>ppt_h</p:attrName>
                                            </p:attrNameLst>
                                          </p:cBhvr>
                                          <p:tavLst>
                                            <p:tav tm="0">
                                              <p:val>
                                                <p:fltVal val="0"/>
                                              </p:val>
                                            </p:tav>
                                            <p:tav tm="100000">
                                              <p:val>
                                                <p:strVal val="#ppt_h"/>
                                              </p:val>
                                            </p:tav>
                                          </p:tavLst>
                                        </p:anim>
                                        <p:animEffect transition="in" filter="fade">
                                          <p:cBhvr>
                                            <p:cTn id="31" dur="500"/>
                                            <p:tgtEl>
                                              <p:spTgt spid="86"/>
                                            </p:tgtEl>
                                          </p:cBhvr>
                                        </p:animEffect>
                                      </p:childTnLst>
                                    </p:cTn>
                                  </p:par>
                                  <p:par>
                                    <p:cTn id="32" presetID="53" presetClass="entr" presetSubtype="16" fill="hold" nodeType="withEffect">
                                      <p:stCondLst>
                                        <p:cond delay="2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fill="hold"/>
                                            <p:tgtEl>
                                              <p:spTgt spid="100"/>
                                            </p:tgtEl>
                                            <p:attrNameLst>
                                              <p:attrName>ppt_w</p:attrName>
                                            </p:attrNameLst>
                                          </p:cBhvr>
                                          <p:tavLst>
                                            <p:tav tm="0">
                                              <p:val>
                                                <p:fltVal val="0"/>
                                              </p:val>
                                            </p:tav>
                                            <p:tav tm="100000">
                                              <p:val>
                                                <p:strVal val="#ppt_w"/>
                                              </p:val>
                                            </p:tav>
                                          </p:tavLst>
                                        </p:anim>
                                        <p:anim calcmode="lin" valueType="num">
                                          <p:cBhvr>
                                            <p:cTn id="35" dur="500" fill="hold"/>
                                            <p:tgtEl>
                                              <p:spTgt spid="100"/>
                                            </p:tgtEl>
                                            <p:attrNameLst>
                                              <p:attrName>ppt_h</p:attrName>
                                            </p:attrNameLst>
                                          </p:cBhvr>
                                          <p:tavLst>
                                            <p:tav tm="0">
                                              <p:val>
                                                <p:fltVal val="0"/>
                                              </p:val>
                                            </p:tav>
                                            <p:tav tm="100000">
                                              <p:val>
                                                <p:strVal val="#ppt_h"/>
                                              </p:val>
                                            </p:tav>
                                          </p:tavLst>
                                        </p:anim>
                                        <p:animEffect transition="in" filter="fade">
                                          <p:cBhvr>
                                            <p:cTn id="36" dur="500"/>
                                            <p:tgtEl>
                                              <p:spTgt spid="100"/>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103"/>
                                            </p:tgtEl>
                                            <p:attrNameLst>
                                              <p:attrName>style.visibility</p:attrName>
                                            </p:attrNameLst>
                                          </p:cBhvr>
                                          <p:to>
                                            <p:strVal val="visible"/>
                                          </p:to>
                                        </p:set>
                                        <p:anim calcmode="lin" valueType="num">
                                          <p:cBhvr>
                                            <p:cTn id="39" dur="500" fill="hold"/>
                                            <p:tgtEl>
                                              <p:spTgt spid="103"/>
                                            </p:tgtEl>
                                            <p:attrNameLst>
                                              <p:attrName>ppt_w</p:attrName>
                                            </p:attrNameLst>
                                          </p:cBhvr>
                                          <p:tavLst>
                                            <p:tav tm="0">
                                              <p:val>
                                                <p:fltVal val="0"/>
                                              </p:val>
                                            </p:tav>
                                            <p:tav tm="100000">
                                              <p:val>
                                                <p:strVal val="#ppt_w"/>
                                              </p:val>
                                            </p:tav>
                                          </p:tavLst>
                                        </p:anim>
                                        <p:anim calcmode="lin" valueType="num">
                                          <p:cBhvr>
                                            <p:cTn id="40" dur="500" fill="hold"/>
                                            <p:tgtEl>
                                              <p:spTgt spid="103"/>
                                            </p:tgtEl>
                                            <p:attrNameLst>
                                              <p:attrName>ppt_h</p:attrName>
                                            </p:attrNameLst>
                                          </p:cBhvr>
                                          <p:tavLst>
                                            <p:tav tm="0">
                                              <p:val>
                                                <p:fltVal val="0"/>
                                              </p:val>
                                            </p:tav>
                                            <p:tav tm="100000">
                                              <p:val>
                                                <p:strVal val="#ppt_h"/>
                                              </p:val>
                                            </p:tav>
                                          </p:tavLst>
                                        </p:anim>
                                        <p:animEffect transition="in" filter="fade">
                                          <p:cBhvr>
                                            <p:cTn id="41" dur="500"/>
                                            <p:tgtEl>
                                              <p:spTgt spid="103"/>
                                            </p:tgtEl>
                                          </p:cBhvr>
                                        </p:animEffect>
                                      </p:childTnLst>
                                    </p:cTn>
                                  </p:par>
                                  <p:par>
                                    <p:cTn id="42" presetID="53" presetClass="entr" presetSubtype="16" fill="hold" nodeType="withEffect">
                                      <p:stCondLst>
                                        <p:cond delay="400"/>
                                      </p:stCondLst>
                                      <p:childTnLst>
                                        <p:set>
                                          <p:cBhvr>
                                            <p:cTn id="43" dur="1" fill="hold">
                                              <p:stCondLst>
                                                <p:cond delay="0"/>
                                              </p:stCondLst>
                                            </p:cTn>
                                            <p:tgtEl>
                                              <p:spTgt spid="94"/>
                                            </p:tgtEl>
                                            <p:attrNameLst>
                                              <p:attrName>style.visibility</p:attrName>
                                            </p:attrNameLst>
                                          </p:cBhvr>
                                          <p:to>
                                            <p:strVal val="visible"/>
                                          </p:to>
                                        </p:set>
                                        <p:anim calcmode="lin" valueType="num">
                                          <p:cBhvr>
                                            <p:cTn id="44" dur="500" fill="hold"/>
                                            <p:tgtEl>
                                              <p:spTgt spid="94"/>
                                            </p:tgtEl>
                                            <p:attrNameLst>
                                              <p:attrName>ppt_w</p:attrName>
                                            </p:attrNameLst>
                                          </p:cBhvr>
                                          <p:tavLst>
                                            <p:tav tm="0">
                                              <p:val>
                                                <p:fltVal val="0"/>
                                              </p:val>
                                            </p:tav>
                                            <p:tav tm="100000">
                                              <p:val>
                                                <p:strVal val="#ppt_w"/>
                                              </p:val>
                                            </p:tav>
                                          </p:tavLst>
                                        </p:anim>
                                        <p:anim calcmode="lin" valueType="num">
                                          <p:cBhvr>
                                            <p:cTn id="45" dur="500" fill="hold"/>
                                            <p:tgtEl>
                                              <p:spTgt spid="94"/>
                                            </p:tgtEl>
                                            <p:attrNameLst>
                                              <p:attrName>ppt_h</p:attrName>
                                            </p:attrNameLst>
                                          </p:cBhvr>
                                          <p:tavLst>
                                            <p:tav tm="0">
                                              <p:val>
                                                <p:fltVal val="0"/>
                                              </p:val>
                                            </p:tav>
                                            <p:tav tm="100000">
                                              <p:val>
                                                <p:strVal val="#ppt_h"/>
                                              </p:val>
                                            </p:tav>
                                          </p:tavLst>
                                        </p:anim>
                                        <p:animEffect transition="in" filter="fade">
                                          <p:cBhvr>
                                            <p:cTn id="46" dur="500"/>
                                            <p:tgtEl>
                                              <p:spTgt spid="94"/>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97"/>
                                            </p:tgtEl>
                                            <p:attrNameLst>
                                              <p:attrName>style.visibility</p:attrName>
                                            </p:attrNameLst>
                                          </p:cBhvr>
                                          <p:to>
                                            <p:strVal val="visible"/>
                                          </p:to>
                                        </p:set>
                                        <p:anim calcmode="lin" valueType="num">
                                          <p:cBhvr>
                                            <p:cTn id="49" dur="500" fill="hold"/>
                                            <p:tgtEl>
                                              <p:spTgt spid="97"/>
                                            </p:tgtEl>
                                            <p:attrNameLst>
                                              <p:attrName>ppt_w</p:attrName>
                                            </p:attrNameLst>
                                          </p:cBhvr>
                                          <p:tavLst>
                                            <p:tav tm="0">
                                              <p:val>
                                                <p:fltVal val="0"/>
                                              </p:val>
                                            </p:tav>
                                            <p:tav tm="100000">
                                              <p:val>
                                                <p:strVal val="#ppt_w"/>
                                              </p:val>
                                            </p:tav>
                                          </p:tavLst>
                                        </p:anim>
                                        <p:anim calcmode="lin" valueType="num">
                                          <p:cBhvr>
                                            <p:cTn id="50" dur="500" fill="hold"/>
                                            <p:tgtEl>
                                              <p:spTgt spid="97"/>
                                            </p:tgtEl>
                                            <p:attrNameLst>
                                              <p:attrName>ppt_h</p:attrName>
                                            </p:attrNameLst>
                                          </p:cBhvr>
                                          <p:tavLst>
                                            <p:tav tm="0">
                                              <p:val>
                                                <p:fltVal val="0"/>
                                              </p:val>
                                            </p:tav>
                                            <p:tav tm="100000">
                                              <p:val>
                                                <p:strVal val="#ppt_h"/>
                                              </p:val>
                                            </p:tav>
                                          </p:tavLst>
                                        </p:anim>
                                        <p:animEffect transition="in" filter="fade">
                                          <p:cBhvr>
                                            <p:cTn id="51" dur="500"/>
                                            <p:tgtEl>
                                              <p:spTgt spid="97"/>
                                            </p:tgtEl>
                                          </p:cBhvr>
                                        </p:animEffect>
                                      </p:childTnLst>
                                    </p:cTn>
                                  </p:par>
                                  <p:par>
                                    <p:cTn id="52" presetID="53" presetClass="entr" presetSubtype="16" fill="hold" nodeType="withEffect">
                                      <p:stCondLst>
                                        <p:cond delay="600"/>
                                      </p:stCondLst>
                                      <p:childTnLst>
                                        <p:set>
                                          <p:cBhvr>
                                            <p:cTn id="53" dur="1" fill="hold">
                                              <p:stCondLst>
                                                <p:cond delay="0"/>
                                              </p:stCondLst>
                                            </p:cTn>
                                            <p:tgtEl>
                                              <p:spTgt spid="106"/>
                                            </p:tgtEl>
                                            <p:attrNameLst>
                                              <p:attrName>style.visibility</p:attrName>
                                            </p:attrNameLst>
                                          </p:cBhvr>
                                          <p:to>
                                            <p:strVal val="visible"/>
                                          </p:to>
                                        </p:set>
                                        <p:anim calcmode="lin" valueType="num">
                                          <p:cBhvr>
                                            <p:cTn id="54" dur="500" fill="hold"/>
                                            <p:tgtEl>
                                              <p:spTgt spid="106"/>
                                            </p:tgtEl>
                                            <p:attrNameLst>
                                              <p:attrName>ppt_w</p:attrName>
                                            </p:attrNameLst>
                                          </p:cBhvr>
                                          <p:tavLst>
                                            <p:tav tm="0">
                                              <p:val>
                                                <p:fltVal val="0"/>
                                              </p:val>
                                            </p:tav>
                                            <p:tav tm="100000">
                                              <p:val>
                                                <p:strVal val="#ppt_w"/>
                                              </p:val>
                                            </p:tav>
                                          </p:tavLst>
                                        </p:anim>
                                        <p:anim calcmode="lin" valueType="num">
                                          <p:cBhvr>
                                            <p:cTn id="55" dur="500" fill="hold"/>
                                            <p:tgtEl>
                                              <p:spTgt spid="106"/>
                                            </p:tgtEl>
                                            <p:attrNameLst>
                                              <p:attrName>ppt_h</p:attrName>
                                            </p:attrNameLst>
                                          </p:cBhvr>
                                          <p:tavLst>
                                            <p:tav tm="0">
                                              <p:val>
                                                <p:fltVal val="0"/>
                                              </p:val>
                                            </p:tav>
                                            <p:tav tm="100000">
                                              <p:val>
                                                <p:strVal val="#ppt_h"/>
                                              </p:val>
                                            </p:tav>
                                          </p:tavLst>
                                        </p:anim>
                                        <p:animEffect transition="in" filter="fade">
                                          <p:cBhvr>
                                            <p:cTn id="56" dur="500"/>
                                            <p:tgtEl>
                                              <p:spTgt spid="106"/>
                                            </p:tgtEl>
                                          </p:cBhvr>
                                        </p:animEffect>
                                      </p:childTnLst>
                                    </p:cTn>
                                  </p:par>
                                  <p:par>
                                    <p:cTn id="57" presetID="53" presetClass="entr" presetSubtype="16" fill="hold" grpId="0" nodeType="withEffect">
                                      <p:stCondLst>
                                        <p:cond delay="600"/>
                                      </p:stCondLst>
                                      <p:childTnLst>
                                        <p:set>
                                          <p:cBhvr>
                                            <p:cTn id="58" dur="1" fill="hold">
                                              <p:stCondLst>
                                                <p:cond delay="0"/>
                                              </p:stCondLst>
                                            </p:cTn>
                                            <p:tgtEl>
                                              <p:spTgt spid="109"/>
                                            </p:tgtEl>
                                            <p:attrNameLst>
                                              <p:attrName>style.visibility</p:attrName>
                                            </p:attrNameLst>
                                          </p:cBhvr>
                                          <p:to>
                                            <p:strVal val="visible"/>
                                          </p:to>
                                        </p:set>
                                        <p:anim calcmode="lin" valueType="num">
                                          <p:cBhvr>
                                            <p:cTn id="59" dur="500" fill="hold"/>
                                            <p:tgtEl>
                                              <p:spTgt spid="109"/>
                                            </p:tgtEl>
                                            <p:attrNameLst>
                                              <p:attrName>ppt_w</p:attrName>
                                            </p:attrNameLst>
                                          </p:cBhvr>
                                          <p:tavLst>
                                            <p:tav tm="0">
                                              <p:val>
                                                <p:fltVal val="0"/>
                                              </p:val>
                                            </p:tav>
                                            <p:tav tm="100000">
                                              <p:val>
                                                <p:strVal val="#ppt_w"/>
                                              </p:val>
                                            </p:tav>
                                          </p:tavLst>
                                        </p:anim>
                                        <p:anim calcmode="lin" valueType="num">
                                          <p:cBhvr>
                                            <p:cTn id="60" dur="500" fill="hold"/>
                                            <p:tgtEl>
                                              <p:spTgt spid="109"/>
                                            </p:tgtEl>
                                            <p:attrNameLst>
                                              <p:attrName>ppt_h</p:attrName>
                                            </p:attrNameLst>
                                          </p:cBhvr>
                                          <p:tavLst>
                                            <p:tav tm="0">
                                              <p:val>
                                                <p:fltVal val="0"/>
                                              </p:val>
                                            </p:tav>
                                            <p:tav tm="100000">
                                              <p:val>
                                                <p:strVal val="#ppt_h"/>
                                              </p:val>
                                            </p:tav>
                                          </p:tavLst>
                                        </p:anim>
                                        <p:animEffect transition="in" filter="fade">
                                          <p:cBhvr>
                                            <p:cTn id="61" dur="500"/>
                                            <p:tgtEl>
                                              <p:spTgt spid="109"/>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left)">
                                          <p:cBhvr>
                                            <p:cTn id="65" dur="500"/>
                                            <p:tgtEl>
                                              <p:spTgt spid="92"/>
                                            </p:tgtEl>
                                          </p:cBhvr>
                                        </p:animEffect>
                                      </p:childTnLst>
                                    </p:cTn>
                                  </p:par>
                                  <p:par>
                                    <p:cTn id="66" presetID="22" presetClass="entr" presetSubtype="2" fill="hold" grpId="0" nodeType="withEffect">
                                      <p:stCondLst>
                                        <p:cond delay="300"/>
                                      </p:stCondLst>
                                      <p:childTnLst>
                                        <p:set>
                                          <p:cBhvr>
                                            <p:cTn id="67" dur="1" fill="hold">
                                              <p:stCondLst>
                                                <p:cond delay="0"/>
                                              </p:stCondLst>
                                            </p:cTn>
                                            <p:tgtEl>
                                              <p:spTgt spid="104"/>
                                            </p:tgtEl>
                                            <p:attrNameLst>
                                              <p:attrName>style.visibility</p:attrName>
                                            </p:attrNameLst>
                                          </p:cBhvr>
                                          <p:to>
                                            <p:strVal val="visible"/>
                                          </p:to>
                                        </p:set>
                                        <p:animEffect transition="in" filter="wipe(right)">
                                          <p:cBhvr>
                                            <p:cTn id="68" dur="500"/>
                                            <p:tgtEl>
                                              <p:spTgt spid="104"/>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98"/>
                                            </p:tgtEl>
                                            <p:attrNameLst>
                                              <p:attrName>style.visibility</p:attrName>
                                            </p:attrNameLst>
                                          </p:cBhvr>
                                          <p:to>
                                            <p:strVal val="visible"/>
                                          </p:to>
                                        </p:set>
                                        <p:animEffect transition="in" filter="wipe(left)">
                                          <p:cBhvr>
                                            <p:cTn id="71" dur="500"/>
                                            <p:tgtEl>
                                              <p:spTgt spid="98"/>
                                            </p:tgtEl>
                                          </p:cBhvr>
                                        </p:animEffect>
                                      </p:childTnLst>
                                    </p:cTn>
                                  </p:par>
                                  <p:par>
                                    <p:cTn id="72" presetID="22" presetClass="entr" presetSubtype="2" fill="hold" grpId="0" nodeType="withEffect">
                                      <p:stCondLst>
                                        <p:cond delay="900"/>
                                      </p:stCondLst>
                                      <p:childTnLst>
                                        <p:set>
                                          <p:cBhvr>
                                            <p:cTn id="73" dur="1" fill="hold">
                                              <p:stCondLst>
                                                <p:cond delay="0"/>
                                              </p:stCondLst>
                                            </p:cTn>
                                            <p:tgtEl>
                                              <p:spTgt spid="110"/>
                                            </p:tgtEl>
                                            <p:attrNameLst>
                                              <p:attrName>style.visibility</p:attrName>
                                            </p:attrNameLst>
                                          </p:cBhvr>
                                          <p:to>
                                            <p:strVal val="visible"/>
                                          </p:to>
                                        </p:set>
                                        <p:animEffect transition="in" filter="wipe(right)">
                                          <p:cBhvr>
                                            <p:cTn id="74" dur="500"/>
                                            <p:tgtEl>
                                              <p:spTgt spid="110"/>
                                            </p:tgtEl>
                                          </p:cBhvr>
                                        </p:animEffect>
                                      </p:childTnLst>
                                    </p:cTn>
                                  </p:par>
                                  <p:par>
                                    <p:cTn id="75" presetID="2" presetClass="entr" presetSubtype="2"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cBhvr additive="base">
                                            <p:cTn id="77" dur="2000" fill="hold"/>
                                            <p:tgtEl>
                                              <p:spTgt spid="81"/>
                                            </p:tgtEl>
                                            <p:attrNameLst>
                                              <p:attrName>ppt_x</p:attrName>
                                            </p:attrNameLst>
                                          </p:cBhvr>
                                          <p:tavLst>
                                            <p:tav tm="0">
                                              <p:val>
                                                <p:strVal val="1+#ppt_w/2"/>
                                              </p:val>
                                            </p:tav>
                                            <p:tav tm="100000">
                                              <p:val>
                                                <p:strVal val="#ppt_x"/>
                                              </p:val>
                                            </p:tav>
                                          </p:tavLst>
                                        </p:anim>
                                        <p:anim calcmode="lin" valueType="num">
                                          <p:cBhvr additive="base">
                                            <p:cTn id="78"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2" grpId="0" bldLvl="0" animBg="1"/>
          <p:bldP spid="97" grpId="0" bldLvl="0" animBg="1"/>
          <p:bldP spid="98" grpId="0" bldLvl="0" animBg="1"/>
          <p:bldP spid="103" grpId="0" bldLvl="0" animBg="1"/>
          <p:bldP spid="104" grpId="0" bldLvl="0" animBg="1"/>
          <p:bldP spid="109" grpId="0" bldLvl="0" animBg="1"/>
          <p:bldP spid="110" grpId="0" bldLvl="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676525"/>
            <a:ext cx="11106150" cy="307721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1"/>
            </p:custDataLst>
          </p:nvPr>
        </p:nvSpPr>
        <p:spPr>
          <a:xfrm>
            <a:off x="186690" y="1275715"/>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１　</a:t>
            </a:r>
            <a:endParaRPr lang="ja-JP" sz="4400" b="1" dirty="0">
              <a:latin typeface="MS Mincho" panose="02020609040205080304" charset="-128"/>
              <a:ea typeface="MS Mincho" panose="02020609040205080304" charset="-128"/>
            </a:endParaRPr>
          </a:p>
        </p:txBody>
      </p:sp>
      <p:sp>
        <p:nvSpPr>
          <p:cNvPr id="16" name="圆角矩形 15"/>
          <p:cNvSpPr/>
          <p:nvPr/>
        </p:nvSpPr>
        <p:spPr>
          <a:xfrm>
            <a:off x="946785" y="3250565"/>
            <a:ext cx="10403840" cy="15805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577340" y="3789045"/>
            <a:ext cx="9440545" cy="521970"/>
          </a:xfrm>
          <a:prstGeom prst="rect">
            <a:avLst/>
          </a:prstGeom>
        </p:spPr>
        <p:txBody>
          <a:bodyPr wrap="square">
            <a:spAutoFit/>
          </a:bodyPr>
          <a:lstStyle/>
          <a:p>
            <a:pPr>
              <a:lnSpc>
                <a:spcPct val="100000"/>
              </a:lnSpc>
              <a:buNone/>
            </a:pPr>
            <a:r>
              <a:rPr lang="ja-JP" altLang="en-US" sz="28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ウォーミングアップを通し、</a:t>
            </a:r>
            <a:r>
              <a:rPr lang="ja-JP" sz="28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中国の環境問題の現状を理解する</a:t>
            </a:r>
            <a:r>
              <a:rPr lang="ja-JP" altLang="zh-CN" sz="28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a:t>
            </a:r>
            <a:endParaRPr lang="ja-JP" altLang="zh-CN" sz="28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一斉学習</a:t>
            </a:r>
            <a:endParaRPr lang="ja-JP" altLang="zh-CN" sz="2000">
              <a:latin typeface="MS Mincho" panose="02020609040205080304" charset="-128"/>
              <a:ea typeface="MS Mincho" panose="02020609040205080304" charset="-128"/>
            </a:endParaRPr>
          </a:p>
        </p:txBody>
      </p:sp>
    </p:spTree>
    <p:custDataLst>
      <p:tags r:id="rId2"/>
    </p:custData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1264603" y="92519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29387" y="1044575"/>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壹</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2357755" y="922655"/>
            <a:ext cx="9651365" cy="737235"/>
          </a:xfrm>
          <a:prstGeom prst="rect">
            <a:avLst/>
          </a:prstGeom>
          <a:noFill/>
        </p:spPr>
        <p:txBody>
          <a:bodyPr wrap="square" rtlCol="0">
            <a:spAutoFit/>
          </a:bodyPr>
          <a:lstStyle/>
          <a:p>
            <a:pPr>
              <a:lnSpc>
                <a:spcPct val="150000"/>
              </a:lnSpc>
            </a:pPr>
            <a:r>
              <a:rPr lang="zh-CN" altLang="en-US" sz="2800" dirty="0">
                <a:latin typeface="MS PGothic" panose="020B0600070205080204" charset="-128"/>
                <a:ea typeface="MS PGothic" panose="020B0600070205080204" charset="-128"/>
              </a:rPr>
              <a:t>文章を読んで、設問に答えましょう。</a:t>
            </a:r>
            <a:r>
              <a:rPr lang="zh-CN" altLang="en-US" sz="2800" dirty="0">
                <a:latin typeface="MS PGothic" panose="020B0600070205080204" charset="-128"/>
                <a:ea typeface="MS PGothic" panose="020B0600070205080204" charset="-128"/>
                <a:sym typeface="微软雅黑" panose="020B0503020204020204" pitchFamily="34" charset="-122"/>
              </a:rPr>
              <a:t>（教科書の</a:t>
            </a:r>
            <a:r>
              <a:rPr lang="en-US" altLang="zh-CN" sz="2800" dirty="0">
                <a:latin typeface="Times New Roman" panose="02020603050405020304" charset="0"/>
                <a:ea typeface="MS PGothic" panose="020B0600070205080204" charset="-128"/>
                <a:cs typeface="Times New Roman" panose="02020603050405020304" charset="0"/>
                <a:sym typeface="微软雅黑" panose="020B0503020204020204" pitchFamily="34" charset="-122"/>
              </a:rPr>
              <a:t>P2</a:t>
            </a:r>
            <a:r>
              <a:rPr lang="zh-CN" altLang="en-US" sz="2800" dirty="0">
                <a:latin typeface="MS PGothic" panose="020B0600070205080204" charset="-128"/>
                <a:ea typeface="MS PGothic" panose="020B0600070205080204" charset="-128"/>
                <a:sym typeface="微软雅黑" panose="020B0503020204020204" pitchFamily="34" charset="-122"/>
              </a:rPr>
              <a:t>）</a:t>
            </a:r>
            <a:endParaRPr lang="zh-CN" altLang="en-US" sz="2800" dirty="0">
              <a:latin typeface="MS PGothic" panose="020B0600070205080204" charset="-128"/>
              <a:ea typeface="MS PGothic" panose="020B0600070205080204" charset="-128"/>
            </a:endParaRPr>
          </a:p>
        </p:txBody>
      </p:sp>
      <p:cxnSp>
        <p:nvCxnSpPr>
          <p:cNvPr id="6" name="直接连接符 5"/>
          <p:cNvCxnSpPr/>
          <p:nvPr/>
        </p:nvCxnSpPr>
        <p:spPr>
          <a:xfrm>
            <a:off x="807403" y="2312035"/>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11026773" y="4046629"/>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191557" y="4148864"/>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贰</a:t>
            </a:r>
            <a:endParaRPr lang="zh-CN" altLang="en-US" sz="2800" b="1" dirty="0">
              <a:latin typeface="楷体" panose="02010609060101010101" pitchFamily="49" charset="-122"/>
              <a:ea typeface="楷体" panose="02010609060101010101" pitchFamily="49" charset="-122"/>
            </a:endParaRPr>
          </a:p>
        </p:txBody>
      </p:sp>
      <p:sp>
        <p:nvSpPr>
          <p:cNvPr id="2" name="文本框 1"/>
          <p:cNvSpPr txBox="1"/>
          <p:nvPr/>
        </p:nvSpPr>
        <p:spPr>
          <a:xfrm>
            <a:off x="553720" y="2619375"/>
            <a:ext cx="10637520" cy="3560445"/>
          </a:xfrm>
          <a:prstGeom prst="rect">
            <a:avLst/>
          </a:prstGeom>
          <a:noFill/>
        </p:spPr>
        <p:txBody>
          <a:bodyPr wrap="square" rtlCol="0">
            <a:spAutoFit/>
          </a:bodyPr>
          <a:lstStyle/>
          <a:p>
            <a:pPr>
              <a:lnSpc>
                <a:spcPct val="110000"/>
              </a:lnSpc>
            </a:pPr>
            <a:r>
              <a:rPr lang="ja-JP" altLang="zh-CN" sz="2400"/>
              <a:t>１．この文章の要点を表す一文（トピックセンテンス）は何ですか。</a:t>
            </a:r>
            <a:endParaRPr lang="ja-JP" altLang="zh-CN" sz="2400"/>
          </a:p>
          <a:p>
            <a:pPr>
              <a:lnSpc>
                <a:spcPct val="110000"/>
              </a:lnSpc>
            </a:pPr>
            <a:endParaRPr lang="ja-JP" altLang="zh-CN" sz="2400"/>
          </a:p>
          <a:p>
            <a:pPr>
              <a:lnSpc>
                <a:spcPct val="110000"/>
              </a:lnSpc>
            </a:pPr>
            <a:r>
              <a:rPr lang="ja-JP" altLang="zh-CN" sz="2400"/>
              <a:t>２．この文章に同意できる点があれば書きましょう。</a:t>
            </a:r>
            <a:endParaRPr lang="ja-JP" altLang="zh-CN" sz="2400"/>
          </a:p>
          <a:p>
            <a:pPr>
              <a:lnSpc>
                <a:spcPct val="110000"/>
              </a:lnSpc>
            </a:pPr>
            <a:endParaRPr lang="ja-JP" altLang="zh-CN" sz="2400"/>
          </a:p>
          <a:p>
            <a:pPr>
              <a:lnSpc>
                <a:spcPct val="110000"/>
              </a:lnSpc>
            </a:pPr>
            <a:r>
              <a:rPr lang="ja-JP" altLang="zh-CN" sz="2400"/>
              <a:t>３．この文章の主張と異なる意見があれば、理由も含めて書きましょう。</a:t>
            </a:r>
            <a:endParaRPr lang="ja-JP" altLang="zh-CN" sz="2400"/>
          </a:p>
          <a:p>
            <a:pPr>
              <a:lnSpc>
                <a:spcPct val="110000"/>
              </a:lnSpc>
            </a:pPr>
            <a:endParaRPr lang="ja-JP" altLang="zh-CN" sz="2400"/>
          </a:p>
          <a:p>
            <a:pPr>
              <a:lnSpc>
                <a:spcPct val="140000"/>
              </a:lnSpc>
            </a:pPr>
            <a:r>
              <a:rPr lang="ja-JP" altLang="zh-CN" sz="2400"/>
              <a:t>４．2 と 3 で出た意見についてクラスメートと共有し、話し合った内容に</a:t>
            </a:r>
            <a:endParaRPr lang="ja-JP" altLang="zh-CN" sz="2400"/>
          </a:p>
          <a:p>
            <a:pPr>
              <a:lnSpc>
                <a:spcPct val="140000"/>
              </a:lnSpc>
            </a:pPr>
            <a:r>
              <a:rPr lang="ja-JP" altLang="zh-CN" sz="2400"/>
              <a:t>　　ついて書きましょう。</a:t>
            </a:r>
            <a:endParaRPr lang="ja-JP" altLang="zh-CN" sz="2400"/>
          </a:p>
        </p:txBody>
      </p:sp>
      <p:sp>
        <p:nvSpPr>
          <p:cNvPr id="10" name="文本框 9"/>
          <p:cNvSpPr txBox="1"/>
          <p:nvPr/>
        </p:nvSpPr>
        <p:spPr>
          <a:xfrm>
            <a:off x="9112885"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endParaRPr lang="ja-JP" altLang="zh-C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1"/>
            </p:custDataLst>
          </p:nvPr>
        </p:nvSpPr>
        <p:spPr>
          <a:xfrm>
            <a:off x="212090" y="1241425"/>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２　</a:t>
            </a:r>
            <a:endParaRPr lang="ja-JP" sz="4400" b="1" dirty="0">
              <a:latin typeface="MS Mincho" panose="02020609040205080304" charset="-128"/>
              <a:ea typeface="MS Mincho" panose="02020609040205080304" charset="-128"/>
            </a:endParaRP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300605" y="3811270"/>
            <a:ext cx="8860790" cy="521970"/>
          </a:xfrm>
          <a:prstGeom prst="rect">
            <a:avLst/>
          </a:prstGeom>
        </p:spPr>
        <p:txBody>
          <a:bodyPr wrap="square">
            <a:spAutoFit/>
          </a:bodyPr>
          <a:lstStyle/>
          <a:p>
            <a:pPr marL="0" indent="0" fontAlgn="base">
              <a:lnSpc>
                <a:spcPct val="100000"/>
              </a:lnSpc>
              <a:buNone/>
            </a:pPr>
            <a:r>
              <a:rPr lang="ja-JP" altLang="en-US" sz="280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環境問題の具体的な問題や対策について考える。</a:t>
            </a:r>
            <a:endParaRPr lang="ja-JP" altLang="en-US" sz="28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ustDataLst>
      <p:tags r:id="rId2"/>
    </p:custData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1108393" y="92519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72542" y="1028065"/>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壹</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2070100" y="922655"/>
            <a:ext cx="9917430" cy="645160"/>
          </a:xfrm>
          <a:prstGeom prst="rect">
            <a:avLst/>
          </a:prstGeom>
          <a:noFill/>
        </p:spPr>
        <p:txBody>
          <a:bodyPr wrap="square" rtlCol="0">
            <a:spAutoFit/>
          </a:bodyPr>
          <a:lstStyle/>
          <a:p>
            <a:pPr>
              <a:lnSpc>
                <a:spcPct val="150000"/>
              </a:lnSpc>
            </a:pPr>
            <a:r>
              <a:rPr lang="zh-CN" altLang="en-US" sz="2400" dirty="0">
                <a:latin typeface="MS PGothic" panose="020B0600070205080204" charset="-128"/>
                <a:ea typeface="MS PGothic" panose="020B0600070205080204" charset="-128"/>
              </a:rPr>
              <a:t>環境問題に関してクラスメートと共有したい記事や文章を２篇探してください。</a:t>
            </a:r>
            <a:endParaRPr lang="zh-CN" altLang="en-US" sz="2400" dirty="0">
              <a:latin typeface="MS PGothic" panose="020B0600070205080204" charset="-128"/>
              <a:ea typeface="MS PGothic" panose="020B0600070205080204" charset="-128"/>
            </a:endParaRPr>
          </a:p>
        </p:txBody>
      </p:sp>
      <p:cxnSp>
        <p:nvCxnSpPr>
          <p:cNvPr id="6" name="直接连接符 5"/>
          <p:cNvCxnSpPr/>
          <p:nvPr/>
        </p:nvCxnSpPr>
        <p:spPr>
          <a:xfrm>
            <a:off x="807403" y="2312035"/>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10774043" y="4039009"/>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938827" y="4141244"/>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贰</a:t>
            </a:r>
            <a:endParaRPr lang="zh-CN" altLang="en-US" sz="2800" b="1" dirty="0">
              <a:latin typeface="楷体" panose="02010609060101010101" pitchFamily="49" charset="-122"/>
              <a:ea typeface="楷体" panose="02010609060101010101" pitchFamily="49" charset="-122"/>
            </a:endParaRPr>
          </a:p>
        </p:txBody>
      </p:sp>
      <p:sp>
        <p:nvSpPr>
          <p:cNvPr id="2" name="文本框 1"/>
          <p:cNvSpPr txBox="1"/>
          <p:nvPr/>
        </p:nvSpPr>
        <p:spPr>
          <a:xfrm>
            <a:off x="1409700" y="2540000"/>
            <a:ext cx="8642985" cy="4024630"/>
          </a:xfrm>
          <a:prstGeom prst="rect">
            <a:avLst/>
          </a:prstGeom>
          <a:noFill/>
        </p:spPr>
        <p:txBody>
          <a:bodyPr wrap="square" rtlCol="0">
            <a:spAutoFit/>
          </a:bodyPr>
          <a:lstStyle/>
          <a:p>
            <a:pPr>
              <a:lnSpc>
                <a:spcPct val="100000"/>
              </a:lnSpc>
            </a:pPr>
            <a:r>
              <a:rPr lang="ja-JP" altLang="zh-CN" sz="2400"/>
              <a:t>１．探してきた記事や文章を要約してください。</a:t>
            </a:r>
            <a:endParaRPr lang="ja-JP" altLang="zh-CN" sz="2400"/>
          </a:p>
          <a:p>
            <a:pPr>
              <a:lnSpc>
                <a:spcPct val="100000"/>
              </a:lnSpc>
            </a:pPr>
            <a:endParaRPr lang="ja-JP" altLang="zh-CN" sz="2400"/>
          </a:p>
          <a:p>
            <a:pPr>
              <a:lnSpc>
                <a:spcPct val="100000"/>
              </a:lnSpc>
            </a:pPr>
            <a:r>
              <a:rPr lang="ja-JP" altLang="zh-CN" sz="2400"/>
              <a:t>２．どうしてこの文章を探してきたか、</a:t>
            </a:r>
            <a:endParaRPr lang="ja-JP" altLang="zh-CN" sz="2400"/>
          </a:p>
          <a:p>
            <a:pPr>
              <a:lnSpc>
                <a:spcPct val="100000"/>
              </a:lnSpc>
            </a:pPr>
            <a:r>
              <a:rPr lang="ja-JP" altLang="zh-CN" sz="2400"/>
              <a:t>　　この文章の特徴などをクラスメートに紹介してください。</a:t>
            </a:r>
            <a:endParaRPr lang="ja-JP" altLang="zh-CN" sz="2400"/>
          </a:p>
          <a:p>
            <a:pPr>
              <a:lnSpc>
                <a:spcPct val="100000"/>
              </a:lnSpc>
            </a:pPr>
            <a:endParaRPr lang="ja-JP" altLang="zh-CN" sz="2400"/>
          </a:p>
          <a:p>
            <a:pPr>
              <a:lnSpc>
                <a:spcPct val="100000"/>
              </a:lnSpc>
            </a:pPr>
            <a:r>
              <a:rPr lang="ja-JP" altLang="zh-CN" sz="2400"/>
              <a:t>３．グループで探してきた記事や文章を分類し、</a:t>
            </a:r>
            <a:endParaRPr lang="ja-JP" altLang="zh-CN" sz="2400"/>
          </a:p>
          <a:p>
            <a:pPr>
              <a:lnSpc>
                <a:spcPct val="100000"/>
              </a:lnSpc>
            </a:pPr>
            <a:r>
              <a:rPr lang="ja-JP" altLang="zh-CN" sz="2400"/>
              <a:t>　　環境問題について書かれた文章の特徴をまとめてください。</a:t>
            </a:r>
            <a:endParaRPr lang="ja-JP" altLang="zh-CN" sz="2400"/>
          </a:p>
          <a:p>
            <a:pPr>
              <a:lnSpc>
                <a:spcPct val="100000"/>
              </a:lnSpc>
            </a:pPr>
            <a:endParaRPr lang="ja-JP" altLang="zh-CN" sz="2400"/>
          </a:p>
          <a:p>
            <a:pPr>
              <a:lnSpc>
                <a:spcPct val="100000"/>
              </a:lnSpc>
            </a:pPr>
            <a:r>
              <a:rPr lang="ja-JP" altLang="zh-CN" sz="2400"/>
              <a:t>４．環境問題について注目していることを書いてください。</a:t>
            </a:r>
            <a:endParaRPr lang="ja-JP" altLang="zh-CN" sz="2400"/>
          </a:p>
          <a:p>
            <a:pPr>
              <a:lnSpc>
                <a:spcPct val="120000"/>
              </a:lnSpc>
            </a:pPr>
            <a:endParaRPr lang="ja-JP" altLang="zh-CN"/>
          </a:p>
          <a:p>
            <a:endParaRPr lang="ja-JP" altLang="zh-C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84200" y="1833245"/>
            <a:ext cx="2782570" cy="2669540"/>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84785" y="2544445"/>
            <a:ext cx="4033520"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381228" y="1578647"/>
            <a:ext cx="1029174" cy="3046095"/>
          </a:xfrm>
          <a:prstGeom prst="rect">
            <a:avLst/>
          </a:prstGeom>
          <a:noFill/>
        </p:spPr>
        <p:txBody>
          <a:bodyPr wrap="square" rtlCol="0">
            <a:spAutoFit/>
          </a:bodyPr>
          <a:lstStyle/>
          <a:p>
            <a:pPr algn="ctr"/>
            <a:r>
              <a:rPr lang="ja-JP" altLang="zh-CN" sz="3200" b="1" dirty="0">
                <a:latin typeface="MS PGothic" panose="020B0600070205080204" charset="-128"/>
                <a:ea typeface="MS PGothic" panose="020B0600070205080204" charset="-128"/>
              </a:rPr>
              <a:t>ア</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ウ</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ト</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ラ</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イ</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ン</a:t>
            </a:r>
            <a:endParaRPr lang="ja-JP" altLang="zh-CN" sz="3200" b="1" dirty="0">
              <a:latin typeface="MS PGothic" panose="020B0600070205080204" charset="-128"/>
              <a:ea typeface="MS PGothic" panose="020B0600070205080204" charset="-128"/>
            </a:endParaRPr>
          </a:p>
        </p:txBody>
      </p:sp>
      <p:sp>
        <p:nvSpPr>
          <p:cNvPr id="2" name="文本框 1"/>
          <p:cNvSpPr txBox="1"/>
          <p:nvPr/>
        </p:nvSpPr>
        <p:spPr>
          <a:xfrm>
            <a:off x="3302635" y="1663700"/>
            <a:ext cx="8425180" cy="939800"/>
          </a:xfrm>
          <a:prstGeom prst="rect">
            <a:avLst/>
          </a:prstGeom>
          <a:noFill/>
        </p:spPr>
        <p:txBody>
          <a:bodyPr wrap="square" rtlCol="0" anchor="t">
            <a:spAutoFit/>
          </a:bodyPr>
          <a:lstStyle/>
          <a:p>
            <a:pPr>
              <a:buNone/>
            </a:pPr>
            <a:r>
              <a:rPr lang="ja-JP" altLang="zh-CN" sz="2400">
                <a:solidFill>
                  <a:schemeClr val="tx1"/>
                </a:solidFill>
                <a:latin typeface="MS PGothic" panose="020B0600070205080204" charset="-128"/>
                <a:ea typeface="MS PGothic" panose="020B0600070205080204" charset="-128"/>
                <a:sym typeface="微软雅黑" panose="020B0503020204020204" pitchFamily="34" charset="-122"/>
              </a:rPr>
              <a:t>選んだ視点についての考え方をアウトラインに記述してください。</a:t>
            </a:r>
            <a:endParaRPr lang="ja-JP" altLang="zh-CN" sz="2400">
              <a:solidFill>
                <a:schemeClr val="tx1"/>
              </a:solidFill>
              <a:latin typeface="MS PGothic" panose="020B0600070205080204" charset="-128"/>
              <a:ea typeface="MS PGothic" panose="020B0600070205080204" charset="-128"/>
              <a:sym typeface="微软雅黑" panose="020B0503020204020204" pitchFamily="34" charset="-122"/>
            </a:endParaRPr>
          </a:p>
          <a:p>
            <a:pPr>
              <a:lnSpc>
                <a:spcPct val="130000"/>
              </a:lnSpc>
              <a:buNone/>
            </a:pPr>
            <a:endParaRPr lang="ja-JP" altLang="zh-CN" sz="2400">
              <a:solidFill>
                <a:schemeClr val="tx1"/>
              </a:solidFill>
              <a:latin typeface="MS PGothic" panose="020B0600070205080204" charset="-128"/>
              <a:ea typeface="MS PGothic" panose="020B0600070205080204" charset="-128"/>
              <a:sym typeface="微软雅黑" panose="020B0503020204020204" pitchFamily="34" charset="-122"/>
            </a:endParaRPr>
          </a:p>
        </p:txBody>
      </p:sp>
      <p:sp>
        <p:nvSpPr>
          <p:cNvPr id="3" name="文本框 2"/>
          <p:cNvSpPr txBox="1"/>
          <p:nvPr/>
        </p:nvSpPr>
        <p:spPr>
          <a:xfrm>
            <a:off x="4001770" y="2669540"/>
            <a:ext cx="7534910" cy="2491740"/>
          </a:xfrm>
          <a:prstGeom prst="rect">
            <a:avLst/>
          </a:prstGeom>
          <a:noFill/>
        </p:spPr>
        <p:txBody>
          <a:bodyPr wrap="square" rtlCol="0">
            <a:spAutoFit/>
          </a:bodyPr>
          <a:lstStyle/>
          <a:p>
            <a:r>
              <a:rPr lang="ja-JP" altLang="zh-CN" sz="2400"/>
              <a:t>１．最も注目している問題は何か。</a:t>
            </a:r>
            <a:endParaRPr lang="ja-JP" altLang="zh-CN" sz="2400"/>
          </a:p>
          <a:p>
            <a:endParaRPr lang="ja-JP" altLang="zh-CN" sz="2400"/>
          </a:p>
          <a:p>
            <a:r>
              <a:rPr lang="ja-JP" altLang="zh-CN" sz="2400"/>
              <a:t>２．その問題に注目したきっかけは何か。</a:t>
            </a:r>
            <a:endParaRPr lang="ja-JP" altLang="zh-CN" sz="2400"/>
          </a:p>
          <a:p>
            <a:endParaRPr lang="ja-JP" altLang="zh-CN" sz="2400"/>
          </a:p>
          <a:p>
            <a:r>
              <a:rPr lang="ja-JP" altLang="zh-CN" sz="2400"/>
              <a:t>３．その問題は自分とどのような関わりがあるか。</a:t>
            </a:r>
            <a:endParaRPr lang="ja-JP" altLang="zh-CN" sz="2400"/>
          </a:p>
          <a:p>
            <a:endParaRPr lang="ja-JP" altLang="zh-CN"/>
          </a:p>
          <a:p>
            <a:endParaRPr lang="ja-JP" altLang="zh-CN"/>
          </a:p>
        </p:txBody>
      </p:sp>
      <p:sp>
        <p:nvSpPr>
          <p:cNvPr id="4" name="云形标注 3"/>
          <p:cNvSpPr/>
          <p:nvPr/>
        </p:nvSpPr>
        <p:spPr>
          <a:xfrm>
            <a:off x="9740265" y="344170"/>
            <a:ext cx="1909445" cy="108902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endParaRPr lang="ja-JP" altLang="zh-CN" sz="2000">
              <a:latin typeface="MS Mincho" panose="02020609040205080304" charset="-128"/>
              <a:ea typeface="MS Mincho" panose="02020609040205080304" charset="-128"/>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871" y="179621"/>
            <a:ext cx="3672408" cy="706755"/>
          </a:xfrm>
          <a:prstGeom prst="rect">
            <a:avLst/>
          </a:prstGeom>
          <a:noFill/>
        </p:spPr>
        <p:txBody>
          <a:bodyPr wrap="square" rtlCol="0">
            <a:spAutoFit/>
          </a:bodyPr>
          <a:lstStyle/>
          <a:p>
            <a:pPr marL="571500" indent="-571500">
              <a:buFont typeface="Wingdings" panose="05000000000000000000" charset="0"/>
              <a:buChar char="Ø"/>
            </a:pPr>
            <a:r>
              <a:rPr lang="ja-JP" altLang="zh-CN" sz="4000" dirty="0">
                <a:solidFill>
                  <a:schemeClr val="bg1">
                    <a:lumMod val="65000"/>
                  </a:schemeClr>
                </a:solidFill>
                <a:latin typeface="irohamaru mikami Medium" panose="020B0602020203020207" charset="-120"/>
                <a:ea typeface="irohamaru mikami Medium" panose="020B0602020203020207" charset="-120"/>
              </a:rPr>
              <a:t>目次</a:t>
            </a:r>
            <a:endParaRPr lang="ja-JP" altLang="zh-CN" sz="4000" dirty="0">
              <a:solidFill>
                <a:schemeClr val="bg1">
                  <a:lumMod val="65000"/>
                </a:schemeClr>
              </a:solidFill>
              <a:latin typeface="irohamaru mikami Medium" panose="020B0602020203020207" charset="-120"/>
              <a:ea typeface="irohamaru mikami Medium" panose="020B0602020203020207" charset="-120"/>
            </a:endParaRPr>
          </a:p>
        </p:txBody>
      </p:sp>
      <p:sp>
        <p:nvSpPr>
          <p:cNvPr id="15" name="矩形 14"/>
          <p:cNvSpPr/>
          <p:nvPr/>
        </p:nvSpPr>
        <p:spPr>
          <a:xfrm>
            <a:off x="2796461" y="1943631"/>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学習目標</a:t>
            </a:r>
            <a:endParaRPr lang="ja-JP" altLang="zh-CN" sz="2800" dirty="0">
              <a:solidFill>
                <a:schemeClr val="bg1">
                  <a:lumMod val="65000"/>
                </a:schemeClr>
              </a:solidFill>
              <a:latin typeface="irohamaru mikami Medium" panose="020B0602020203020207" charset="-120"/>
              <a:ea typeface="irohamaru mikami Medium" panose="020B0602020203020207" charset="-120"/>
            </a:endParaRPr>
          </a:p>
        </p:txBody>
      </p:sp>
      <p:sp>
        <p:nvSpPr>
          <p:cNvPr id="16" name="矩形 15"/>
          <p:cNvSpPr/>
          <p:nvPr/>
        </p:nvSpPr>
        <p:spPr>
          <a:xfrm>
            <a:off x="3627070" y="2977002"/>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学習指導案</a:t>
            </a:r>
            <a:endParaRPr lang="ja-JP" altLang="zh-CN" sz="2800" dirty="0">
              <a:solidFill>
                <a:schemeClr val="bg1">
                  <a:lumMod val="65000"/>
                </a:schemeClr>
              </a:solidFill>
              <a:latin typeface="irohamaru mikami Medium" panose="020B0602020203020207" charset="-120"/>
              <a:ea typeface="irohamaru mikami Medium" panose="020B0602020203020207" charset="-120"/>
            </a:endParaRPr>
          </a:p>
        </p:txBody>
      </p:sp>
      <p:sp>
        <p:nvSpPr>
          <p:cNvPr id="17" name="矩形 16"/>
          <p:cNvSpPr/>
          <p:nvPr/>
        </p:nvSpPr>
        <p:spPr>
          <a:xfrm>
            <a:off x="4700769" y="4176120"/>
            <a:ext cx="4370481"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学習指導の見出し</a:t>
            </a:r>
            <a:endParaRPr lang="ja-JP" altLang="zh-CN" sz="2800" dirty="0">
              <a:solidFill>
                <a:schemeClr val="bg1">
                  <a:lumMod val="65000"/>
                </a:schemeClr>
              </a:solidFill>
              <a:latin typeface="irohamaru mikami Medium" panose="020B0602020203020207" charset="-120"/>
              <a:ea typeface="irohamaru mikami Medium" panose="020B0602020203020207" charset="-120"/>
            </a:endParaRPr>
          </a:p>
        </p:txBody>
      </p:sp>
      <p:sp>
        <p:nvSpPr>
          <p:cNvPr id="18" name="矩形 17"/>
          <p:cNvSpPr/>
          <p:nvPr/>
        </p:nvSpPr>
        <p:spPr>
          <a:xfrm>
            <a:off x="6061710" y="5328285"/>
            <a:ext cx="1772285" cy="521970"/>
          </a:xfrm>
          <a:prstGeom prst="rect">
            <a:avLst/>
          </a:prstGeom>
        </p:spPr>
        <p:txBody>
          <a:bodyPr wrap="square">
            <a:spAutoFit/>
          </a:bodyPr>
          <a:lstStyle/>
          <a:p>
            <a:r>
              <a:rPr lang="ja-JP" altLang="zh-CN" sz="2800" dirty="0">
                <a:solidFill>
                  <a:schemeClr val="bg1">
                    <a:lumMod val="65000"/>
                  </a:schemeClr>
                </a:solidFill>
                <a:latin typeface="irohamaru mikami Medium" panose="020B0602020203020207" charset="-120"/>
                <a:ea typeface="irohamaru mikami Medium" panose="020B0602020203020207" charset="-120"/>
              </a:rPr>
              <a:t>評価基準</a:t>
            </a:r>
            <a:endParaRPr lang="ja-JP" altLang="zh-CN" sz="2800" dirty="0">
              <a:solidFill>
                <a:schemeClr val="bg1">
                  <a:lumMod val="65000"/>
                </a:schemeClr>
              </a:solidFill>
              <a:latin typeface="irohamaru mikami Medium" panose="020B0602020203020207" charset="-120"/>
              <a:ea typeface="irohamaru mikami Medium" panose="020B0602020203020207" charset="-120"/>
            </a:endParaRPr>
          </a:p>
        </p:txBody>
      </p:sp>
      <p:pic>
        <p:nvPicPr>
          <p:cNvPr id="19" name="图片 18"/>
          <p:cNvPicPr>
            <a:picLocks noChangeAspect="1"/>
          </p:cNvPicPr>
          <p:nvPr/>
        </p:nvPicPr>
        <p:blipFill>
          <a:blip r:embed="rId1"/>
          <a:stretch>
            <a:fillRect/>
          </a:stretch>
        </p:blipFill>
        <p:spPr>
          <a:xfrm>
            <a:off x="8361633" y="1196916"/>
            <a:ext cx="2867584" cy="1906382"/>
          </a:xfrm>
          <a:prstGeom prst="rect">
            <a:avLst/>
          </a:prstGeom>
        </p:spPr>
      </p:pic>
      <p:cxnSp>
        <p:nvCxnSpPr>
          <p:cNvPr id="20" name="Straight Connector 25"/>
          <p:cNvCxnSpPr/>
          <p:nvPr/>
        </p:nvCxnSpPr>
        <p:spPr>
          <a:xfrm>
            <a:off x="1163607" y="2204864"/>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39"/>
          <p:cNvCxnSpPr/>
          <p:nvPr/>
        </p:nvCxnSpPr>
        <p:spPr>
          <a:xfrm flipV="1">
            <a:off x="1934606" y="2204864"/>
            <a:ext cx="0" cy="108012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5"/>
          <p:cNvCxnSpPr/>
          <p:nvPr/>
        </p:nvCxnSpPr>
        <p:spPr>
          <a:xfrm>
            <a:off x="1934606" y="328843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p:nvPr/>
        </p:nvCxnSpPr>
        <p:spPr>
          <a:xfrm>
            <a:off x="2879829" y="443711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5"/>
          <p:cNvCxnSpPr/>
          <p:nvPr/>
        </p:nvCxnSpPr>
        <p:spPr>
          <a:xfrm>
            <a:off x="3825053" y="5589240"/>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39"/>
          <p:cNvCxnSpPr/>
          <p:nvPr/>
        </p:nvCxnSpPr>
        <p:spPr>
          <a:xfrm flipV="1">
            <a:off x="3825053" y="4437112"/>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39"/>
          <p:cNvCxnSpPr/>
          <p:nvPr/>
        </p:nvCxnSpPr>
        <p:spPr>
          <a:xfrm flipV="1">
            <a:off x="2879829" y="3284984"/>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TextBox 459"/>
          <p:cNvSpPr>
            <a:spLocks noChangeArrowheads="1"/>
          </p:cNvSpPr>
          <p:nvPr/>
        </p:nvSpPr>
        <p:spPr bwMode="auto">
          <a:xfrm>
            <a:off x="1713272" y="1734787"/>
            <a:ext cx="369570" cy="42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endParaRPr lang="zh-CN" altLang="en-US" sz="2000" b="1" dirty="0">
              <a:solidFill>
                <a:schemeClr val="bg1">
                  <a:lumMod val="50000"/>
                </a:schemeClr>
              </a:solidFill>
              <a:latin typeface="方正姚体" panose="02010601030101010101" pitchFamily="2" charset="-122"/>
              <a:ea typeface="方正姚体" panose="02010601030101010101" pitchFamily="2" charset="-122"/>
            </a:endParaRPr>
          </a:p>
        </p:txBody>
      </p:sp>
      <p:pic>
        <p:nvPicPr>
          <p:cNvPr id="3" name="图片 2" descr="31393935333132353b31393939353630343bb7bdd0ced0f2bac53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11300" y="1356360"/>
            <a:ext cx="783590" cy="783590"/>
          </a:xfrm>
          <a:prstGeom prst="rect">
            <a:avLst/>
          </a:prstGeom>
        </p:spPr>
      </p:pic>
      <p:pic>
        <p:nvPicPr>
          <p:cNvPr id="4" name="图片 3" descr="31393935333132353b31393939353630353bb7bdd0ced0f2bac532"/>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33955" y="2451100"/>
            <a:ext cx="775335" cy="775335"/>
          </a:xfrm>
          <a:prstGeom prst="rect">
            <a:avLst/>
          </a:prstGeom>
        </p:spPr>
      </p:pic>
      <p:pic>
        <p:nvPicPr>
          <p:cNvPr id="5" name="图片 4" descr="31393935333132353b31393939353630363bb7bdd0ced0f2bac533"/>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93770" y="3670300"/>
            <a:ext cx="767080" cy="767080"/>
          </a:xfrm>
          <a:prstGeom prst="rect">
            <a:avLst/>
          </a:prstGeom>
        </p:spPr>
      </p:pic>
      <p:pic>
        <p:nvPicPr>
          <p:cNvPr id="6" name="图片 5" descr="31393935333132353b31393939353630373bb7bdd0ced0f2bac534"/>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47845" y="4713605"/>
            <a:ext cx="756920" cy="756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8"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2361565" y="1264920"/>
            <a:ext cx="8523605" cy="977265"/>
          </a:xfrm>
          <a:prstGeom prst="rect">
            <a:avLst/>
          </a:prstGeom>
          <a:noFill/>
        </p:spPr>
        <p:txBody>
          <a:bodyPr wrap="square" rtlCol="0">
            <a:spAutoFit/>
          </a:bodyPr>
          <a:lstStyle/>
          <a:p>
            <a:pPr>
              <a:lnSpc>
                <a:spcPct val="120000"/>
              </a:lnSpc>
            </a:pPr>
            <a:r>
              <a:rPr lang="zh-CN" altLang="en-US" sz="2400">
                <a:latin typeface="MS PGothic" panose="020B0600070205080204" charset="-128"/>
                <a:ea typeface="MS PGothic" panose="020B0600070205080204" charset="-128"/>
              </a:rPr>
              <a:t>次に、段落構成（３～４段落）を考えながら、</a:t>
            </a:r>
            <a:endParaRPr lang="zh-CN" altLang="en-US" sz="2400">
              <a:latin typeface="MS PGothic" panose="020B0600070205080204" charset="-128"/>
              <a:ea typeface="MS PGothic" panose="020B0600070205080204" charset="-128"/>
            </a:endParaRPr>
          </a:p>
          <a:p>
            <a:pPr>
              <a:lnSpc>
                <a:spcPct val="120000"/>
              </a:lnSpc>
            </a:pPr>
            <a:r>
              <a:rPr lang="zh-CN" altLang="en-US" sz="2400">
                <a:latin typeface="MS PGothic" panose="020B0600070205080204" charset="-128"/>
                <a:ea typeface="MS PGothic" panose="020B0600070205080204" charset="-128"/>
              </a:rPr>
              <a:t>作文のアウトラインを書いてみましょう。</a:t>
            </a:r>
            <a:endParaRPr lang="zh-CN" altLang="en-US" sz="2400">
              <a:latin typeface="MS PGothic" panose="020B0600070205080204" charset="-128"/>
              <a:ea typeface="MS PGothic" panose="020B0600070205080204" charset="-128"/>
            </a:endParaRPr>
          </a:p>
        </p:txBody>
      </p:sp>
      <p:graphicFrame>
        <p:nvGraphicFramePr>
          <p:cNvPr id="2" name="表格 1"/>
          <p:cNvGraphicFramePr/>
          <p:nvPr/>
        </p:nvGraphicFramePr>
        <p:xfrm>
          <a:off x="2203450" y="2886710"/>
          <a:ext cx="8138160" cy="2923540"/>
        </p:xfrm>
        <a:graphic>
          <a:graphicData uri="http://schemas.openxmlformats.org/drawingml/2006/table">
            <a:tbl>
              <a:tblPr firstRow="1" bandRow="1">
                <a:tableStyleId>{5940675A-B579-460E-94D1-54222C63F5DA}</a:tableStyleId>
              </a:tblPr>
              <a:tblGrid>
                <a:gridCol w="8138160"/>
              </a:tblGrid>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1"/>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３　</a:t>
            </a:r>
            <a:endParaRPr lang="ja-JP" sz="4400" b="1" dirty="0">
              <a:latin typeface="MS Mincho" panose="02020609040205080304" charset="-128"/>
              <a:ea typeface="MS Mincho" panose="02020609040205080304" charset="-128"/>
            </a:endParaRP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938780" y="3850005"/>
            <a:ext cx="7636510" cy="521970"/>
          </a:xfrm>
          <a:prstGeom prst="rect">
            <a:avLst/>
          </a:prstGeom>
        </p:spPr>
        <p:txBody>
          <a:bodyPr wrap="square">
            <a:spAutoFit/>
          </a:bodyPr>
          <a:lstStyle/>
          <a:p>
            <a:pPr marL="0" indent="0" fontAlgn="base">
              <a:lnSpc>
                <a:spcPct val="100000"/>
              </a:lnSpc>
              <a:buNone/>
            </a:pPr>
            <a:r>
              <a:rPr lang="ja-JP" altLang="zh-CN" sz="28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ピア活動を通して考え方を広げる。</a:t>
            </a:r>
            <a:endParaRPr lang="ja-JP" altLang="zh-CN" sz="28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ustDataLst>
      <p:tags r:id="rId2"/>
    </p:custData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00" name="图片 99"/>
          <p:cNvPicPr/>
          <p:nvPr/>
        </p:nvPicPr>
        <p:blipFill>
          <a:blip r:embed="rId1" r:link="rId2">
            <a:clrChange>
              <a:clrFrom>
                <a:srgbClr val="FFFFFF">
                  <a:alpha val="100000"/>
                </a:srgbClr>
              </a:clrFrom>
              <a:clrTo>
                <a:srgbClr val="FFFFFF">
                  <a:alpha val="100000"/>
                  <a:alpha val="0"/>
                </a:srgbClr>
              </a:clrTo>
            </a:clrChange>
          </a:blip>
          <a:stretch>
            <a:fillRect/>
          </a:stretch>
        </p:blipFill>
        <p:spPr>
          <a:xfrm>
            <a:off x="161925" y="0"/>
            <a:ext cx="2682875" cy="2299970"/>
          </a:xfrm>
          <a:prstGeom prst="rect">
            <a:avLst/>
          </a:prstGeom>
        </p:spPr>
      </p:pic>
      <p:sp>
        <p:nvSpPr>
          <p:cNvPr id="3074" name="MH_PageTitle"/>
          <p:cNvSpPr>
            <a:spLocks noGrp="1"/>
          </p:cNvSpPr>
          <p:nvPr>
            <p:ph type="title"/>
            <p:custDataLst>
              <p:tags r:id="rId3"/>
            </p:custDataLst>
          </p:nvPr>
        </p:nvSpPr>
        <p:spPr>
          <a:xfrm>
            <a:off x="3529013" y="987430"/>
            <a:ext cx="5133974" cy="553804"/>
          </a:xfrm>
        </p:spPr>
        <p:txBody>
          <a:bodyPr>
            <a:noAutofit/>
          </a:bodyPr>
          <a:lstStyle/>
          <a:p>
            <a:r>
              <a:rPr lang="ja-JP" altLang="zh-CN" sz="4000" b="1" dirty="0">
                <a:latin typeface="MS Mincho" panose="02020609040205080304" charset="-128"/>
                <a:ea typeface="MS Mincho" panose="02020609040205080304" charset="-128"/>
              </a:rPr>
              <a:t>ピア活動①</a:t>
            </a:r>
            <a:endParaRPr lang="ja-JP" altLang="zh-CN" sz="4000" b="1" dirty="0">
              <a:latin typeface="MS Mincho" panose="02020609040205080304" charset="-128"/>
              <a:ea typeface="MS Mincho" panose="02020609040205080304" charset="-128"/>
            </a:endParaRPr>
          </a:p>
        </p:txBody>
      </p:sp>
      <p:sp>
        <p:nvSpPr>
          <p:cNvPr id="6" name="圆角矩形 5"/>
          <p:cNvSpPr/>
          <p:nvPr/>
        </p:nvSpPr>
        <p:spPr>
          <a:xfrm>
            <a:off x="1574800" y="2745105"/>
            <a:ext cx="9460865" cy="3148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a:lnSpc>
                <a:spcPct val="240000"/>
              </a:lnSpc>
            </a:pPr>
            <a:r>
              <a:rPr lang="ja-JP" altLang="zh-CN" sz="2000" b="1">
                <a:solidFill>
                  <a:schemeClr val="tx1"/>
                </a:solidFill>
                <a:latin typeface="MS Mincho" panose="02020609040205080304" charset="-128"/>
                <a:ea typeface="MS Mincho" panose="02020609040205080304" charset="-128"/>
                <a:sym typeface="+mn-ea"/>
              </a:rPr>
              <a:t>　各自で書いたアウトラインをめぐってクラスメートと話し合い、疑問に思ったことがあれば質問しましょう。また、互いに提供できる情報があったら共有しましょう。</a:t>
            </a:r>
            <a:endParaRPr lang="ja-JP" altLang="zh-CN" sz="2000" b="1">
              <a:solidFill>
                <a:schemeClr val="tx1"/>
              </a:solidFill>
              <a:latin typeface="MS Mincho" panose="02020609040205080304" charset="-128"/>
              <a:ea typeface="MS Mincho" panose="02020609040205080304" charset="-128"/>
              <a:sym typeface="+mn-ea"/>
            </a:endParaRP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endParaRPr lang="ja-JP" altLang="zh-CN" sz="2000">
              <a:latin typeface="MS Mincho" panose="02020609040205080304" charset="-128"/>
              <a:ea typeface="MS Mincho" panose="02020609040205080304" charset="-128"/>
            </a:endParaRPr>
          </a:p>
        </p:txBody>
      </p:sp>
    </p:spTree>
    <p:custDataLst>
      <p:tags r:id="rId4"/>
    </p:custDataLst>
  </p:cSld>
  <p:clrMapOvr>
    <a:masterClrMapping/>
  </p:clrMapOvr>
  <p:transition spd="slow" advTm="0">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603375" y="1930400"/>
            <a:ext cx="5044440" cy="140017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9" name="圆角矩形 4"/>
          <p:cNvSpPr/>
          <p:nvPr/>
        </p:nvSpPr>
        <p:spPr>
          <a:xfrm>
            <a:off x="2692400" y="2058670"/>
            <a:ext cx="3601085" cy="114363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0" name="TextBox 40"/>
          <p:cNvSpPr txBox="1"/>
          <p:nvPr/>
        </p:nvSpPr>
        <p:spPr>
          <a:xfrm flipH="1">
            <a:off x="1673247" y="236365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01</a:t>
            </a:r>
            <a:endParaRPr lang="zh-CN" altLang="en-US" sz="3600" b="0" dirty="0">
              <a:solidFill>
                <a:schemeClr val="bg1"/>
              </a:solidFill>
              <a:latin typeface="+mn-lt"/>
              <a:ea typeface="+mn-ea"/>
              <a:cs typeface="+mn-ea"/>
              <a:sym typeface="+mn-lt"/>
            </a:endParaRPr>
          </a:p>
        </p:txBody>
      </p:sp>
      <p:sp>
        <p:nvSpPr>
          <p:cNvPr id="11" name="文本框 10"/>
          <p:cNvSpPr txBox="1"/>
          <p:nvPr/>
        </p:nvSpPr>
        <p:spPr>
          <a:xfrm>
            <a:off x="3066684" y="2058519"/>
            <a:ext cx="2853787" cy="1050290"/>
          </a:xfrm>
          <a:prstGeom prst="rect">
            <a:avLst/>
          </a:prstGeom>
          <a:noFill/>
          <a:effectLst/>
        </p:spPr>
        <p:txBody>
          <a:bodyPr wrap="square" rtlCol="0">
            <a:spAutoFit/>
          </a:bodyPr>
          <a:lstStyle/>
          <a:p>
            <a:pPr>
              <a:lnSpc>
                <a:spcPct val="130000"/>
              </a:lnSpc>
            </a:pPr>
            <a:r>
              <a:rPr lang="ja-JP" altLang="en-US" sz="2400" dirty="0">
                <a:solidFill>
                  <a:schemeClr val="bg1">
                    <a:lumMod val="65000"/>
                  </a:schemeClr>
                </a:solidFill>
                <a:latin typeface="MS PGothic" panose="020B0600070205080204" charset="-128"/>
                <a:ea typeface="MS PGothic" panose="020B0600070205080204" charset="-128"/>
                <a:sym typeface="+mn-ea"/>
              </a:rPr>
              <a:t>中心となる問題が</a:t>
            </a:r>
            <a:endParaRPr lang="ja-JP" altLang="en-US" sz="2400" dirty="0">
              <a:solidFill>
                <a:schemeClr val="bg1">
                  <a:lumMod val="65000"/>
                </a:schemeClr>
              </a:solidFill>
              <a:latin typeface="MS PGothic" panose="020B0600070205080204" charset="-128"/>
              <a:ea typeface="MS PGothic" panose="020B0600070205080204" charset="-128"/>
              <a:sym typeface="+mn-ea"/>
            </a:endParaRPr>
          </a:p>
          <a:p>
            <a:pPr>
              <a:lnSpc>
                <a:spcPct val="130000"/>
              </a:lnSpc>
            </a:pPr>
            <a:r>
              <a:rPr lang="ja-JP" altLang="en-US" sz="2400" dirty="0">
                <a:solidFill>
                  <a:schemeClr val="bg1">
                    <a:lumMod val="65000"/>
                  </a:schemeClr>
                </a:solidFill>
                <a:latin typeface="MS PGothic" panose="020B0600070205080204" charset="-128"/>
                <a:ea typeface="MS PGothic" panose="020B0600070205080204" charset="-128"/>
                <a:sym typeface="+mn-ea"/>
              </a:rPr>
              <a:t>はっきりしているか。</a:t>
            </a:r>
            <a:endParaRPr lang="ja-JP" altLang="en-US" sz="2400" dirty="0">
              <a:solidFill>
                <a:schemeClr val="bg1">
                  <a:lumMod val="65000"/>
                </a:schemeClr>
              </a:solidFill>
              <a:latin typeface="MS PGothic" panose="020B0600070205080204" charset="-128"/>
              <a:ea typeface="MS PGothic" panose="020B0600070205080204" charset="-128"/>
              <a:cs typeface="+mn-ea"/>
              <a:sym typeface="+mn-ea"/>
            </a:endParaRPr>
          </a:p>
        </p:txBody>
      </p:sp>
      <p:sp>
        <p:nvSpPr>
          <p:cNvPr id="12" name="对角圆角矩形 11"/>
          <p:cNvSpPr/>
          <p:nvPr/>
        </p:nvSpPr>
        <p:spPr>
          <a:xfrm>
            <a:off x="5920740" y="3967480"/>
            <a:ext cx="5235575" cy="153352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3" name="圆角矩形 4"/>
          <p:cNvSpPr/>
          <p:nvPr/>
        </p:nvSpPr>
        <p:spPr>
          <a:xfrm>
            <a:off x="7219950" y="4127500"/>
            <a:ext cx="3544570" cy="121348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4" name="TextBox 40"/>
          <p:cNvSpPr txBox="1"/>
          <p:nvPr/>
        </p:nvSpPr>
        <p:spPr>
          <a:xfrm flipH="1">
            <a:off x="6130151" y="454043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02</a:t>
            </a:r>
            <a:endParaRPr lang="zh-CN" altLang="en-US" sz="3600" b="0" dirty="0">
              <a:solidFill>
                <a:schemeClr val="bg1"/>
              </a:solidFill>
              <a:latin typeface="+mn-lt"/>
              <a:ea typeface="+mn-ea"/>
              <a:cs typeface="+mn-ea"/>
              <a:sym typeface="+mn-lt"/>
            </a:endParaRPr>
          </a:p>
        </p:txBody>
      </p:sp>
      <p:sp>
        <p:nvSpPr>
          <p:cNvPr id="15" name="文本框 14"/>
          <p:cNvSpPr txBox="1"/>
          <p:nvPr/>
        </p:nvSpPr>
        <p:spPr>
          <a:xfrm>
            <a:off x="7386320" y="4209415"/>
            <a:ext cx="3212465" cy="1050290"/>
          </a:xfrm>
          <a:prstGeom prst="rect">
            <a:avLst/>
          </a:prstGeom>
          <a:noFill/>
          <a:effectLst/>
        </p:spPr>
        <p:txBody>
          <a:bodyPr wrap="square" rtlCol="0">
            <a:spAutoFit/>
          </a:bodyPr>
          <a:lstStyle/>
          <a:p>
            <a:pPr>
              <a:lnSpc>
                <a:spcPct val="130000"/>
              </a:lnSpc>
            </a:pPr>
            <a:r>
              <a:rPr lang="ja-JP" altLang="en-US" sz="2400" dirty="0">
                <a:solidFill>
                  <a:schemeClr val="bg1">
                    <a:lumMod val="65000"/>
                  </a:schemeClr>
                </a:solidFill>
                <a:latin typeface="MS PGothic" panose="020B0600070205080204" charset="-128"/>
                <a:ea typeface="MS PGothic" panose="020B0600070205080204" charset="-128"/>
                <a:sym typeface="+mn-ea"/>
              </a:rPr>
              <a:t>書かれた内容に根拠があるか。</a:t>
            </a:r>
            <a:endParaRPr lang="ja-JP" altLang="en-US" sz="2400" dirty="0">
              <a:solidFill>
                <a:schemeClr val="bg1">
                  <a:lumMod val="65000"/>
                </a:schemeClr>
              </a:solidFill>
              <a:latin typeface="MS PGothic" panose="020B0600070205080204" charset="-128"/>
              <a:ea typeface="MS PGothic" panose="020B0600070205080204" charset="-128"/>
              <a:cs typeface="+mn-ea"/>
              <a:sym typeface="+mn-ea"/>
            </a:endParaRPr>
          </a:p>
        </p:txBody>
      </p:sp>
      <p:sp>
        <p:nvSpPr>
          <p:cNvPr id="29" name="文本框 28"/>
          <p:cNvSpPr txBox="1"/>
          <p:nvPr/>
        </p:nvSpPr>
        <p:spPr>
          <a:xfrm>
            <a:off x="783845" y="260648"/>
            <a:ext cx="2976331" cy="460375"/>
          </a:xfrm>
          <a:prstGeom prst="rect">
            <a:avLst/>
          </a:prstGeom>
          <a:noFill/>
        </p:spPr>
        <p:txBody>
          <a:bodyPr wrap="square" rtlCol="0">
            <a:spAutoFit/>
          </a:bodyPr>
          <a:lstStyle/>
          <a:p>
            <a:r>
              <a:rPr lang="ja-JP" altLang="zh-CN" sz="2400" dirty="0">
                <a:solidFill>
                  <a:schemeClr val="accent2"/>
                </a:solidFill>
                <a:latin typeface="MS PGothic" panose="020B0600070205080204" charset="-128"/>
                <a:ea typeface="MS PGothic" panose="020B0600070205080204" charset="-128"/>
                <a:cs typeface="+mn-ea"/>
                <a:sym typeface="+mn-lt"/>
              </a:rPr>
              <a:t>チェックポイント</a:t>
            </a:r>
            <a:endParaRPr lang="ja-JP" altLang="zh-CN" sz="2400" dirty="0">
              <a:solidFill>
                <a:schemeClr val="accent2"/>
              </a:solidFill>
              <a:latin typeface="MS PGothic" panose="020B0600070205080204" charset="-128"/>
              <a:ea typeface="MS PGothic" panose="020B0600070205080204" charset="-128"/>
              <a:cs typeface="+mn-ea"/>
              <a:sym typeface="+mn-lt"/>
            </a:endParaRPr>
          </a:p>
        </p:txBody>
      </p:sp>
      <p:cxnSp>
        <p:nvCxnSpPr>
          <p:cNvPr id="31" name="直接箭头连接符 30"/>
          <p:cNvCxnSpPr/>
          <p:nvPr/>
        </p:nvCxnSpPr>
        <p:spPr>
          <a:xfrm>
            <a:off x="783845" y="685728"/>
            <a:ext cx="3168848"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562735" y="1027430"/>
            <a:ext cx="10416540" cy="1814830"/>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rPr>
              <a:t>クラスメートからのコメントをメモしましょう。</a:t>
            </a:r>
            <a:endPar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endParaRPr>
          </a:p>
          <a:p>
            <a:endParaRPr lang="ja-JP" altLang="zh-CN" sz="32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p:txBody>
      </p:sp>
      <p:graphicFrame>
        <p:nvGraphicFramePr>
          <p:cNvPr id="2" name="表格 1"/>
          <p:cNvGraphicFramePr/>
          <p:nvPr/>
        </p:nvGraphicFramePr>
        <p:xfrm>
          <a:off x="1562735" y="2132330"/>
          <a:ext cx="8897620" cy="3680460"/>
        </p:xfrm>
        <a:graphic>
          <a:graphicData uri="http://schemas.openxmlformats.org/drawingml/2006/table">
            <a:tbl>
              <a:tblPr firstRow="1" bandRow="1">
                <a:tableStyleId>{5940675A-B579-460E-94D1-54222C63F5DA}</a:tableStyleId>
              </a:tblPr>
              <a:tblGrid>
                <a:gridCol w="8897620"/>
              </a:tblGrid>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2925" y="2675255"/>
            <a:ext cx="11106150" cy="307721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1"/>
            </p:custDataLst>
          </p:nvPr>
        </p:nvSpPr>
        <p:spPr>
          <a:xfrm>
            <a:off x="186690" y="1275715"/>
            <a:ext cx="11642725" cy="553720"/>
          </a:xfrm>
        </p:spPr>
        <p:txBody>
          <a:bodyPr>
            <a:noAutofit/>
          </a:bodyPr>
          <a:lstStyle/>
          <a:p>
            <a:pPr algn="ctr"/>
            <a:r>
              <a:rPr lang="ja-JP" sz="4400" b="1" dirty="0">
                <a:latin typeface="MS Mincho" panose="02020609040205080304" charset="-128"/>
                <a:ea typeface="MS Mincho" panose="02020609040205080304" charset="-128"/>
              </a:rPr>
              <a:t>コラム</a:t>
            </a:r>
            <a:endParaRPr lang="ja-JP" sz="4400" b="1" dirty="0">
              <a:latin typeface="MS Mincho" panose="02020609040205080304" charset="-128"/>
              <a:ea typeface="MS Mincho" panose="02020609040205080304" charset="-128"/>
            </a:endParaRPr>
          </a:p>
        </p:txBody>
      </p:sp>
      <p:sp>
        <p:nvSpPr>
          <p:cNvPr id="16" name="圆角矩形 15"/>
          <p:cNvSpPr/>
          <p:nvPr/>
        </p:nvSpPr>
        <p:spPr>
          <a:xfrm>
            <a:off x="894080" y="3194050"/>
            <a:ext cx="10403840" cy="15805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4695190" y="3692525"/>
            <a:ext cx="4991735" cy="583565"/>
          </a:xfrm>
          <a:prstGeom prst="rect">
            <a:avLst/>
          </a:prstGeom>
        </p:spPr>
        <p:txBody>
          <a:bodyPr wrap="square">
            <a:spAutoFit/>
          </a:bodyPr>
          <a:lstStyle/>
          <a:p>
            <a:pPr>
              <a:lnSpc>
                <a:spcPct val="100000"/>
              </a:lnSpc>
              <a:buNone/>
            </a:pPr>
            <a:r>
              <a:rPr lang="ja-JP" altLang="zh-CN" sz="32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rPr>
              <a:t>資料の調べ方</a:t>
            </a:r>
            <a:endParaRPr lang="ja-JP" altLang="zh-CN" sz="32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Tree>
    <p:custDataLst>
      <p:tags r:id="rId2"/>
    </p:custData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75281" y="212439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4" name="椭圆 3"/>
          <p:cNvSpPr/>
          <p:nvPr/>
        </p:nvSpPr>
        <p:spPr>
          <a:xfrm>
            <a:off x="1342336"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壹</a:t>
            </a:r>
            <a:endParaRPr lang="zh-CN" altLang="en-US" sz="4000">
              <a:solidFill>
                <a:schemeClr val="tx1"/>
              </a:solidFill>
              <a:latin typeface="楷体" panose="02010609060101010101" pitchFamily="49" charset="-122"/>
              <a:ea typeface="楷体" panose="02010609060101010101" pitchFamily="49" charset="-122"/>
            </a:endParaRPr>
          </a:p>
        </p:txBody>
      </p:sp>
      <p:sp>
        <p:nvSpPr>
          <p:cNvPr id="5" name="矩形 4"/>
          <p:cNvSpPr/>
          <p:nvPr/>
        </p:nvSpPr>
        <p:spPr>
          <a:xfrm>
            <a:off x="3578806" y="2109153"/>
            <a:ext cx="2117725" cy="3373120"/>
          </a:xfrm>
          <a:prstGeom prst="rect">
            <a:avLst/>
          </a:prstGeom>
          <a:noFill/>
          <a:ln w="3175">
            <a:solidFill>
              <a:srgbClr val="92B9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6" name="椭圆 5"/>
          <p:cNvSpPr/>
          <p:nvPr/>
        </p:nvSpPr>
        <p:spPr>
          <a:xfrm>
            <a:off x="4145861" y="1503998"/>
            <a:ext cx="982980" cy="982980"/>
          </a:xfrm>
          <a:prstGeom prst="ellipse">
            <a:avLst/>
          </a:prstGeom>
          <a:solidFill>
            <a:schemeClr val="bg1"/>
          </a:solidFill>
          <a:ln w="3175">
            <a:solidFill>
              <a:srgbClr val="92B9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accent6">
                    <a:lumMod val="75000"/>
                  </a:schemeClr>
                </a:solidFill>
                <a:latin typeface="楷体" panose="02010609060101010101" pitchFamily="49" charset="-122"/>
                <a:ea typeface="楷体" panose="02010609060101010101" pitchFamily="49" charset="-122"/>
              </a:rPr>
              <a:t>贰</a:t>
            </a:r>
            <a:endParaRPr lang="zh-CN" altLang="en-US" sz="4000">
              <a:solidFill>
                <a:schemeClr val="accent6">
                  <a:lumMod val="75000"/>
                </a:schemeClr>
              </a:solidFill>
              <a:latin typeface="楷体" panose="02010609060101010101" pitchFamily="49" charset="-122"/>
              <a:ea typeface="楷体" panose="02010609060101010101" pitchFamily="49" charset="-122"/>
            </a:endParaRPr>
          </a:p>
        </p:txBody>
      </p:sp>
      <p:sp>
        <p:nvSpPr>
          <p:cNvPr id="7" name="矩形 6"/>
          <p:cNvSpPr/>
          <p:nvPr/>
        </p:nvSpPr>
        <p:spPr>
          <a:xfrm>
            <a:off x="6602041" y="210915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8" name="椭圆 7"/>
          <p:cNvSpPr/>
          <p:nvPr/>
        </p:nvSpPr>
        <p:spPr>
          <a:xfrm>
            <a:off x="7169731"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叁</a:t>
            </a:r>
            <a:endParaRPr lang="zh-CN" altLang="en-US" sz="4000">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1011555" y="3520440"/>
            <a:ext cx="1731645" cy="398780"/>
          </a:xfrm>
          <a:prstGeom prst="rect">
            <a:avLst/>
          </a:prstGeom>
          <a:noFill/>
        </p:spPr>
        <p:txBody>
          <a:bodyPr wrap="square" rtlCol="0">
            <a:spAutoFit/>
          </a:bodyPr>
          <a:lstStyle/>
          <a:p>
            <a:r>
              <a:rPr lang="zh-CN" altLang="en-US" sz="2000">
                <a:latin typeface="MS PGothic" panose="020B0600070205080204" charset="-128"/>
                <a:ea typeface="MS PGothic" panose="020B0600070205080204" charset="-128"/>
              </a:rPr>
              <a:t>インターネット</a:t>
            </a:r>
            <a:endParaRPr lang="zh-CN" altLang="en-US" sz="2000">
              <a:latin typeface="MS PGothic" panose="020B0600070205080204" charset="-128"/>
              <a:ea typeface="MS PGothic" panose="020B0600070205080204" charset="-128"/>
            </a:endParaRPr>
          </a:p>
        </p:txBody>
      </p:sp>
      <p:sp>
        <p:nvSpPr>
          <p:cNvPr id="12" name="文本框 11"/>
          <p:cNvSpPr txBox="1"/>
          <p:nvPr/>
        </p:nvSpPr>
        <p:spPr>
          <a:xfrm>
            <a:off x="3434715" y="2966720"/>
            <a:ext cx="2261870" cy="2245360"/>
          </a:xfrm>
          <a:prstGeom prst="rect">
            <a:avLst/>
          </a:prstGeom>
          <a:noFill/>
        </p:spPr>
        <p:txBody>
          <a:bodyPr wrap="square" rtlCol="0">
            <a:spAutoFit/>
          </a:bodyPr>
          <a:lstStyle/>
          <a:p>
            <a:pPr algn="l"/>
            <a:r>
              <a:rPr lang="ja-JP" altLang="zh-CN">
                <a:latin typeface="MS PGothic" panose="020B0600070205080204" charset="-128"/>
                <a:ea typeface="MS PGothic" panose="020B0600070205080204" charset="-128"/>
              </a:rPr>
              <a:t>　　　　　</a:t>
            </a:r>
            <a:r>
              <a:rPr lang="ja-JP" altLang="zh-CN" sz="2000">
                <a:latin typeface="MS PGothic" panose="020B0600070205080204" charset="-128"/>
                <a:ea typeface="MS PGothic" panose="020B0600070205080204" charset="-128"/>
              </a:rPr>
              <a:t>　</a:t>
            </a:r>
            <a:r>
              <a:rPr lang="zh-CN" altLang="en-US" sz="2000">
                <a:latin typeface="MS PGothic" panose="020B0600070205080204" charset="-128"/>
                <a:ea typeface="MS PGothic" panose="020B0600070205080204" charset="-128"/>
              </a:rPr>
              <a:t>新聞</a:t>
            </a:r>
            <a:endParaRPr lang="zh-CN" altLang="en-US" sz="2000">
              <a:latin typeface="MS PGothic" panose="020B0600070205080204" charset="-128"/>
              <a:ea typeface="MS PGothic" panose="020B0600070205080204" charset="-128"/>
            </a:endParaRPr>
          </a:p>
          <a:p>
            <a:pPr algn="l"/>
            <a:r>
              <a:rPr lang="ja-JP" altLang="zh-CN" sz="2000">
                <a:latin typeface="MS PGothic" panose="020B0600070205080204" charset="-128"/>
                <a:ea typeface="MS PGothic" panose="020B0600070205080204" charset="-128"/>
              </a:rPr>
              <a:t>　　</a:t>
            </a:r>
            <a:endParaRPr lang="ja-JP" altLang="zh-CN" sz="2000">
              <a:latin typeface="MS PGothic" panose="020B0600070205080204" charset="-128"/>
              <a:ea typeface="MS PGothic" panose="020B0600070205080204" charset="-128"/>
            </a:endParaRPr>
          </a:p>
          <a:p>
            <a:pPr algn="l"/>
            <a:r>
              <a:rPr lang="en-US" altLang="zh-CN" sz="2000">
                <a:latin typeface="MS PGothic" panose="020B0600070205080204" charset="-128"/>
                <a:ea typeface="MS PGothic" panose="020B0600070205080204" charset="-128"/>
              </a:rPr>
              <a:t>        </a:t>
            </a:r>
            <a:r>
              <a:rPr lang="zh-CN" altLang="en-US" sz="2000">
                <a:latin typeface="MS PGothic" panose="020B0600070205080204" charset="-128"/>
                <a:ea typeface="MS PGothic" panose="020B0600070205080204" charset="-128"/>
              </a:rPr>
              <a:t>朝日新聞</a:t>
            </a:r>
            <a:endParaRPr lang="zh-CN" altLang="en-US" sz="2000">
              <a:latin typeface="MS PGothic" panose="020B0600070205080204" charset="-128"/>
              <a:ea typeface="MS PGothic" panose="020B0600070205080204" charset="-128"/>
            </a:endParaRPr>
          </a:p>
          <a:p>
            <a:pPr algn="l"/>
            <a:r>
              <a:rPr lang="zh-CN" altLang="en-US" sz="2000">
                <a:latin typeface="MS PGothic" panose="020B0600070205080204" charset="-128"/>
                <a:ea typeface="MS PGothic" panose="020B0600070205080204" charset="-128"/>
              </a:rPr>
              <a:t> </a:t>
            </a:r>
            <a:r>
              <a:rPr lang="en-US" altLang="zh-CN" sz="2000">
                <a:latin typeface="MS PGothic" panose="020B0600070205080204" charset="-128"/>
                <a:ea typeface="MS PGothic" panose="020B0600070205080204" charset="-128"/>
              </a:rPr>
              <a:t>    </a:t>
            </a:r>
            <a:r>
              <a:rPr lang="zh-CN" altLang="en-US" sz="2000">
                <a:latin typeface="MS PGothic" panose="020B0600070205080204" charset="-128"/>
                <a:ea typeface="MS PGothic" panose="020B0600070205080204" charset="-128"/>
              </a:rPr>
              <a:t>日本経済新聞</a:t>
            </a:r>
            <a:endParaRPr lang="zh-CN" altLang="en-US" sz="2000">
              <a:latin typeface="MS PGothic" panose="020B0600070205080204" charset="-128"/>
              <a:ea typeface="MS PGothic" panose="020B0600070205080204" charset="-128"/>
            </a:endParaRPr>
          </a:p>
          <a:p>
            <a:pPr algn="l"/>
            <a:r>
              <a:rPr lang="zh-CN" altLang="en-US" sz="2000">
                <a:latin typeface="MS PGothic" panose="020B0600070205080204" charset="-128"/>
                <a:ea typeface="MS PGothic" panose="020B0600070205080204" charset="-128"/>
              </a:rPr>
              <a:t> 　　　毎日新聞</a:t>
            </a:r>
            <a:endParaRPr lang="zh-CN" altLang="en-US" sz="2000">
              <a:latin typeface="MS PGothic" panose="020B0600070205080204" charset="-128"/>
              <a:ea typeface="MS PGothic" panose="020B0600070205080204" charset="-128"/>
            </a:endParaRPr>
          </a:p>
          <a:p>
            <a:pPr algn="l"/>
            <a:r>
              <a:rPr lang="zh-CN" altLang="en-US" sz="2000">
                <a:latin typeface="MS PGothic" panose="020B0600070205080204" charset="-128"/>
                <a:ea typeface="MS PGothic" panose="020B0600070205080204" charset="-128"/>
              </a:rPr>
              <a:t> 　　　読売新聞</a:t>
            </a:r>
            <a:endParaRPr lang="zh-CN" altLang="en-US" sz="2000">
              <a:latin typeface="MS PGothic" panose="020B0600070205080204" charset="-128"/>
              <a:ea typeface="MS PGothic" panose="020B0600070205080204" charset="-128"/>
            </a:endParaRPr>
          </a:p>
          <a:p>
            <a:pPr algn="l"/>
            <a:r>
              <a:rPr lang="zh-CN" altLang="en-US" sz="2000">
                <a:latin typeface="MS PGothic" panose="020B0600070205080204" charset="-128"/>
                <a:ea typeface="MS PGothic" panose="020B0600070205080204" charset="-128"/>
              </a:rPr>
              <a:t> 　　　産経新聞</a:t>
            </a:r>
            <a:endParaRPr lang="zh-CN" altLang="en-US" sz="2000">
              <a:latin typeface="MS PGothic" panose="020B0600070205080204" charset="-128"/>
              <a:ea typeface="MS PGothic" panose="020B0600070205080204" charset="-128"/>
            </a:endParaRPr>
          </a:p>
        </p:txBody>
      </p:sp>
      <p:sp>
        <p:nvSpPr>
          <p:cNvPr id="14" name="文本框 13"/>
          <p:cNvSpPr txBox="1"/>
          <p:nvPr/>
        </p:nvSpPr>
        <p:spPr>
          <a:xfrm>
            <a:off x="7028180" y="3520440"/>
            <a:ext cx="1553210" cy="1014730"/>
          </a:xfrm>
          <a:prstGeom prst="rect">
            <a:avLst/>
          </a:prstGeom>
          <a:noFill/>
        </p:spPr>
        <p:txBody>
          <a:bodyPr wrap="square" rtlCol="0">
            <a:spAutoFit/>
          </a:bodyPr>
          <a:lstStyle/>
          <a:p>
            <a:r>
              <a:rPr lang="zh-CN" altLang="en-US" sz="2000">
                <a:latin typeface="MS PGothic" panose="020B0600070205080204" charset="-128"/>
                <a:ea typeface="MS PGothic" panose="020B0600070205080204" charset="-128"/>
              </a:rPr>
              <a:t>公的機関の発行する白</a:t>
            </a:r>
            <a:endParaRPr lang="zh-CN" altLang="en-US" sz="2000">
              <a:latin typeface="MS PGothic" panose="020B0600070205080204" charset="-128"/>
              <a:ea typeface="MS PGothic" panose="020B0600070205080204" charset="-128"/>
            </a:endParaRPr>
          </a:p>
          <a:p>
            <a:r>
              <a:rPr lang="zh-CN" altLang="en-US" sz="2000">
                <a:latin typeface="MS PGothic" panose="020B0600070205080204" charset="-128"/>
                <a:ea typeface="MS PGothic" panose="020B0600070205080204" charset="-128"/>
              </a:rPr>
              <a:t>書や報告書</a:t>
            </a:r>
            <a:endParaRPr lang="zh-CN" altLang="en-US" sz="2000">
              <a:latin typeface="MS PGothic" panose="020B0600070205080204" charset="-128"/>
              <a:ea typeface="MS PGothic" panose="020B0600070205080204" charset="-128"/>
            </a:endParaRPr>
          </a:p>
        </p:txBody>
      </p:sp>
      <p:sp>
        <p:nvSpPr>
          <p:cNvPr id="15" name="矩形 14"/>
          <p:cNvSpPr/>
          <p:nvPr/>
        </p:nvSpPr>
        <p:spPr>
          <a:xfrm>
            <a:off x="9423981" y="2124393"/>
            <a:ext cx="2117725" cy="337312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6" name="椭圆 15"/>
          <p:cNvSpPr/>
          <p:nvPr/>
        </p:nvSpPr>
        <p:spPr>
          <a:xfrm>
            <a:off x="9991036" y="1503998"/>
            <a:ext cx="982980" cy="982980"/>
          </a:xfrm>
          <a:prstGeom prst="ellipse">
            <a:avLst/>
          </a:prstGeom>
          <a:solidFill>
            <a:schemeClr val="bg1"/>
          </a:solid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tx1"/>
                </a:solidFill>
                <a:latin typeface="楷体" panose="02010609060101010101" pitchFamily="49" charset="-122"/>
                <a:ea typeface="楷体" panose="02010609060101010101" pitchFamily="49" charset="-122"/>
              </a:rPr>
              <a:t>肆</a:t>
            </a:r>
            <a:endParaRPr lang="zh-CN" altLang="en-US" sz="4000">
              <a:solidFill>
                <a:schemeClr val="tx1"/>
              </a:solidFill>
              <a:latin typeface="楷体" panose="02010609060101010101" pitchFamily="49" charset="-122"/>
              <a:ea typeface="楷体" panose="02010609060101010101" pitchFamily="49" charset="-122"/>
            </a:endParaRPr>
          </a:p>
        </p:txBody>
      </p:sp>
      <p:sp>
        <p:nvSpPr>
          <p:cNvPr id="17" name="文本框 16"/>
          <p:cNvSpPr txBox="1"/>
          <p:nvPr/>
        </p:nvSpPr>
        <p:spPr>
          <a:xfrm>
            <a:off x="9845675" y="3520440"/>
            <a:ext cx="1273810" cy="398780"/>
          </a:xfrm>
          <a:prstGeom prst="rect">
            <a:avLst/>
          </a:prstGeom>
          <a:noFill/>
        </p:spPr>
        <p:txBody>
          <a:bodyPr wrap="square" rtlCol="0">
            <a:spAutoFit/>
          </a:bodyPr>
          <a:lstStyle/>
          <a:p>
            <a:r>
              <a:rPr lang="zh-CN" altLang="en-US" sz="2000">
                <a:latin typeface="MS PGothic" panose="020B0600070205080204" charset="-128"/>
                <a:ea typeface="MS PGothic" panose="020B0600070205080204" charset="-128"/>
              </a:rPr>
              <a:t>本や論文</a:t>
            </a:r>
            <a:endParaRPr lang="zh-CN" altLang="en-US" sz="2000">
              <a:latin typeface="MS PGothic" panose="020B0600070205080204" charset="-128"/>
              <a:ea typeface="MS PGothic" panose="020B0600070205080204" charset="-128"/>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15" grpId="0" bldLvl="0" animBg="1"/>
      <p:bldP spid="1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703926"/>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26730" y="996416"/>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194051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0024" y="2233004"/>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071877" y="3154085"/>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290535" y="3470070"/>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543175" y="996315"/>
            <a:ext cx="7395845" cy="82994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文部科学省が発行：「文部科学白書」</a:t>
            </a:r>
            <a:endParaRPr lang="en-US" altLang="zh-CN" sz="2400" dirty="0">
              <a:latin typeface="MS PGothic" panose="020B0600070205080204" charset="-128"/>
              <a:ea typeface="MS PGothic" panose="020B0600070205080204" charset="-128"/>
              <a:sym typeface="微软雅黑" panose="020B0503020204020204" pitchFamily="34" charset="-122"/>
            </a:endParaRPr>
          </a:p>
          <a:p>
            <a:r>
              <a:rPr lang="ja-JP" altLang="en-US" sz="2400" dirty="0">
                <a:latin typeface="MS PGothic" panose="020B0600070205080204" charset="-128"/>
                <a:ea typeface="MS PGothic" panose="020B0600070205080204" charset="-128"/>
                <a:sym typeface="微软雅黑" panose="020B0503020204020204" pitchFamily="34" charset="-122"/>
              </a:rPr>
              <a:t>　　　　　　　　　　　　　</a:t>
            </a:r>
            <a:r>
              <a:rPr lang="en-US" altLang="zh-CN" sz="2400" dirty="0">
                <a:latin typeface="MS PGothic" panose="020B0600070205080204" charset="-128"/>
                <a:ea typeface="MS PGothic" panose="020B0600070205080204" charset="-128"/>
                <a:sym typeface="微软雅黑" panose="020B0503020204020204" pitchFamily="34" charset="-122"/>
              </a:rPr>
              <a:t>「科学技術白書」</a:t>
            </a:r>
            <a:r>
              <a:rPr lang="ja-JP" altLang="en-US" sz="2400" dirty="0">
                <a:latin typeface="MS PGothic" panose="020B0600070205080204" charset="-128"/>
                <a:ea typeface="MS PGothic" panose="020B0600070205080204" charset="-128"/>
                <a:sym typeface="微软雅黑" panose="020B0503020204020204" pitchFamily="34" charset="-122"/>
              </a:rPr>
              <a:t>　　</a:t>
            </a:r>
            <a:r>
              <a:rPr lang="en-US" altLang="zh-CN" sz="2400" dirty="0">
                <a:latin typeface="MS PGothic" panose="020B0600070205080204" charset="-128"/>
                <a:ea typeface="MS PGothic" panose="020B0600070205080204" charset="-128"/>
                <a:sym typeface="微软雅黑" panose="020B0503020204020204" pitchFamily="34" charset="-122"/>
              </a:rPr>
              <a:t>「教育白書」</a:t>
            </a:r>
            <a:endParaRPr lang="en-US" altLang="zh-CN" sz="2400" dirty="0">
              <a:latin typeface="MS PGothic" panose="020B0600070205080204" charset="-128"/>
              <a:ea typeface="MS PGothic" panose="020B0600070205080204" charset="-128"/>
              <a:sym typeface="微软雅黑" panose="020B0503020204020204" pitchFamily="34" charset="-122"/>
            </a:endParaRPr>
          </a:p>
        </p:txBody>
      </p:sp>
      <p:sp>
        <p:nvSpPr>
          <p:cNvPr id="16" name="文本框 15"/>
          <p:cNvSpPr txBox="1">
            <a:spLocks noChangeArrowheads="1"/>
          </p:cNvSpPr>
          <p:nvPr/>
        </p:nvSpPr>
        <p:spPr bwMode="auto">
          <a:xfrm>
            <a:off x="2622550" y="2233930"/>
            <a:ext cx="8126095" cy="82994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厚生労働省が発行：「厚生労働白書」</a:t>
            </a:r>
            <a:endParaRPr lang="en-US" altLang="zh-CN" sz="2400" dirty="0">
              <a:latin typeface="MS PGothic" panose="020B0600070205080204" charset="-128"/>
              <a:ea typeface="MS PGothic" panose="020B0600070205080204" charset="-128"/>
              <a:sym typeface="微软雅黑" panose="020B0503020204020204" pitchFamily="34" charset="-122"/>
            </a:endParaRPr>
          </a:p>
          <a:p>
            <a:r>
              <a:rPr lang="ja-JP" altLang="en-US" sz="2400" dirty="0">
                <a:latin typeface="MS PGothic" panose="020B0600070205080204" charset="-128"/>
                <a:ea typeface="MS PGothic" panose="020B0600070205080204" charset="-128"/>
                <a:sym typeface="微软雅黑" panose="020B0503020204020204" pitchFamily="34" charset="-122"/>
              </a:rPr>
              <a:t>　　　　　　　　　　　　　</a:t>
            </a:r>
            <a:r>
              <a:rPr lang="en-US" altLang="zh-CN" sz="2400" dirty="0">
                <a:latin typeface="MS PGothic" panose="020B0600070205080204" charset="-128"/>
                <a:ea typeface="MS PGothic" panose="020B0600070205080204" charset="-128"/>
                <a:sym typeface="微软雅黑" panose="020B0503020204020204" pitchFamily="34" charset="-122"/>
              </a:rPr>
              <a:t>「労働経済白書」</a:t>
            </a:r>
            <a:r>
              <a:rPr lang="ja-JP" altLang="en-US" sz="2400" dirty="0">
                <a:latin typeface="MS PGothic" panose="020B0600070205080204" charset="-128"/>
                <a:ea typeface="MS PGothic" panose="020B0600070205080204" charset="-128"/>
                <a:sym typeface="微软雅黑" panose="020B0503020204020204" pitchFamily="34" charset="-122"/>
              </a:rPr>
              <a:t>　　</a:t>
            </a:r>
            <a:r>
              <a:rPr lang="en-US" altLang="zh-CN" sz="2400" dirty="0">
                <a:latin typeface="MS PGothic" panose="020B0600070205080204" charset="-128"/>
                <a:ea typeface="MS PGothic" panose="020B0600070205080204" charset="-128"/>
                <a:sym typeface="微软雅黑" panose="020B0503020204020204" pitchFamily="34" charset="-122"/>
              </a:rPr>
              <a:t>「働く女性の実情」</a:t>
            </a:r>
            <a:endParaRPr lang="en-US" altLang="zh-CN" sz="2400" dirty="0">
              <a:latin typeface="MS PGothic" panose="020B0600070205080204" charset="-128"/>
              <a:ea typeface="MS PGothic" panose="020B0600070205080204" charset="-128"/>
              <a:sym typeface="微软雅黑" panose="020B0503020204020204" pitchFamily="34" charset="-122"/>
            </a:endParaRPr>
          </a:p>
        </p:txBody>
      </p:sp>
      <p:sp>
        <p:nvSpPr>
          <p:cNvPr id="18" name="文本框 17"/>
          <p:cNvSpPr txBox="1">
            <a:spLocks noChangeArrowheads="1"/>
          </p:cNvSpPr>
          <p:nvPr/>
        </p:nvSpPr>
        <p:spPr bwMode="auto">
          <a:xfrm>
            <a:off x="2717800" y="3520440"/>
            <a:ext cx="8211185" cy="460375"/>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lang="en-US" altLang="zh-CN" sz="2400" dirty="0">
                <a:latin typeface="MS PGothic" panose="020B0600070205080204" charset="-128"/>
                <a:ea typeface="MS PGothic" panose="020B0600070205080204" charset="-128"/>
                <a:sym typeface="微软雅黑" panose="020B0503020204020204" pitchFamily="34" charset="-122"/>
              </a:rPr>
              <a:t>総務省公害等調整委員会が発行：</a:t>
            </a:r>
            <a:r>
              <a:rPr lang="ja-JP" altLang="en-US" sz="2400" dirty="0">
                <a:latin typeface="MS PGothic" panose="020B0600070205080204" charset="-128"/>
                <a:ea typeface="MS PGothic" panose="020B0600070205080204" charset="-128"/>
                <a:sym typeface="微软雅黑" panose="020B0503020204020204" pitchFamily="34" charset="-122"/>
              </a:rPr>
              <a:t>　　　</a:t>
            </a:r>
            <a:r>
              <a:rPr lang="en-US" altLang="zh-CN" sz="2400" dirty="0">
                <a:latin typeface="MS PGothic" panose="020B0600070205080204" charset="-128"/>
                <a:ea typeface="MS PGothic" panose="020B0600070205080204" charset="-128"/>
                <a:sym typeface="微软雅黑" panose="020B0503020204020204" pitchFamily="34" charset="-122"/>
              </a:rPr>
              <a:t>「公害紛争処理白書」</a:t>
            </a:r>
            <a:endParaRPr lang="en-US" altLang="zh-CN" sz="2400" dirty="0">
              <a:latin typeface="MS PGothic" panose="020B0600070205080204" charset="-128"/>
              <a:ea typeface="MS PGothic" panose="020B0600070205080204" charset="-128"/>
              <a:sym typeface="微软雅黑" panose="020B0503020204020204" pitchFamily="34" charset="-122"/>
            </a:endParaRPr>
          </a:p>
        </p:txBody>
      </p:sp>
      <p:sp>
        <p:nvSpPr>
          <p:cNvPr id="20" name="文本框 19"/>
          <p:cNvSpPr txBox="1"/>
          <p:nvPr/>
        </p:nvSpPr>
        <p:spPr>
          <a:xfrm>
            <a:off x="8246745" y="182245"/>
            <a:ext cx="2563495"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【白書の例】</a:t>
            </a:r>
            <a:endParaRPr lang="ja-JP" altLang="zh-CN" sz="2800"/>
          </a:p>
        </p:txBody>
      </p:sp>
      <p:grpSp>
        <p:nvGrpSpPr>
          <p:cNvPr id="21" name="组合 20"/>
          <p:cNvGrpSpPr/>
          <p:nvPr/>
        </p:nvGrpSpPr>
        <p:grpSpPr>
          <a:xfrm>
            <a:off x="1094381" y="4342084"/>
            <a:ext cx="1053545" cy="1119809"/>
            <a:chOff x="5758072" y="954157"/>
            <a:chExt cx="1053545" cy="1119809"/>
          </a:xfrm>
        </p:grpSpPr>
        <p:sp>
          <p:nvSpPr>
            <p:cNvPr id="22" name="菱形 21"/>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3" name="菱形 22"/>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grpSp>
        <p:nvGrpSpPr>
          <p:cNvPr id="24" name="组合 23"/>
          <p:cNvGrpSpPr/>
          <p:nvPr/>
        </p:nvGrpSpPr>
        <p:grpSpPr>
          <a:xfrm>
            <a:off x="1094381" y="5578429"/>
            <a:ext cx="1053545" cy="1119809"/>
            <a:chOff x="5758072" y="954157"/>
            <a:chExt cx="1053545" cy="1119809"/>
          </a:xfrm>
        </p:grpSpPr>
        <p:sp>
          <p:nvSpPr>
            <p:cNvPr id="25" name="菱形 24"/>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6" name="菱形 25"/>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27" name="文本框 26"/>
          <p:cNvSpPr txBox="1"/>
          <p:nvPr/>
        </p:nvSpPr>
        <p:spPr>
          <a:xfrm>
            <a:off x="1326730" y="4660060"/>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04</a:t>
            </a:r>
            <a:endParaRPr lang="en-US" altLang="zh-CN" sz="2400" dirty="0">
              <a:latin typeface="楷体" panose="02010609060101010101" pitchFamily="49" charset="-122"/>
              <a:ea typeface="楷体" panose="02010609060101010101" pitchFamily="49" charset="-122"/>
            </a:endParaRPr>
          </a:p>
        </p:txBody>
      </p:sp>
      <p:sp>
        <p:nvSpPr>
          <p:cNvPr id="28" name="文本框 27"/>
          <p:cNvSpPr txBox="1"/>
          <p:nvPr/>
        </p:nvSpPr>
        <p:spPr>
          <a:xfrm>
            <a:off x="1313395" y="5944665"/>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05</a:t>
            </a:r>
            <a:endParaRPr lang="en-US" altLang="zh-CN" sz="2400" dirty="0">
              <a:latin typeface="楷体" panose="02010609060101010101" pitchFamily="49" charset="-122"/>
              <a:ea typeface="楷体" panose="02010609060101010101" pitchFamily="49" charset="-122"/>
            </a:endParaRPr>
          </a:p>
        </p:txBody>
      </p:sp>
      <p:sp>
        <p:nvSpPr>
          <p:cNvPr id="29" name="文本框 28"/>
          <p:cNvSpPr txBox="1"/>
          <p:nvPr/>
        </p:nvSpPr>
        <p:spPr>
          <a:xfrm>
            <a:off x="2778125" y="4599940"/>
            <a:ext cx="8150860" cy="82994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環境省が発行：「環境白書」</a:t>
            </a:r>
            <a:endParaRPr lang="en-US" altLang="zh-CN" sz="2400" dirty="0">
              <a:latin typeface="MS PGothic" panose="020B0600070205080204" charset="-128"/>
              <a:ea typeface="MS PGothic" panose="020B0600070205080204" charset="-128"/>
            </a:endParaRPr>
          </a:p>
          <a:p>
            <a:pPr algn="l">
              <a:buClrTx/>
              <a:buSzTx/>
              <a:buFontTx/>
            </a:pPr>
            <a:r>
              <a:rPr lang="ja-JP" altLang="en-US" sz="2400" dirty="0">
                <a:latin typeface="MS PGothic" panose="020B0600070205080204" charset="-128"/>
                <a:ea typeface="MS PGothic" panose="020B0600070205080204" charset="-128"/>
              </a:rPr>
              <a:t>　　　　　　　　　　</a:t>
            </a:r>
            <a:r>
              <a:rPr lang="en-US" altLang="zh-CN" sz="2400" dirty="0">
                <a:latin typeface="MS PGothic" panose="020B0600070205080204" charset="-128"/>
                <a:ea typeface="MS PGothic" panose="020B0600070205080204" charset="-128"/>
              </a:rPr>
              <a:t>「循環型社会白書」</a:t>
            </a:r>
            <a:r>
              <a:rPr lang="ja-JP" altLang="en-US" sz="2400" dirty="0">
                <a:latin typeface="MS PGothic" panose="020B0600070205080204" charset="-128"/>
                <a:ea typeface="MS PGothic" panose="020B0600070205080204" charset="-128"/>
              </a:rPr>
              <a:t>　　　</a:t>
            </a:r>
            <a:r>
              <a:rPr lang="en-US" altLang="zh-CN" sz="2400" dirty="0">
                <a:latin typeface="MS PGothic" panose="020B0600070205080204" charset="-128"/>
                <a:ea typeface="MS PGothic" panose="020B0600070205080204" charset="-128"/>
              </a:rPr>
              <a:t>「生物多様性白書」</a:t>
            </a:r>
            <a:endParaRPr lang="en-US" altLang="zh-CN" sz="2400" dirty="0">
              <a:latin typeface="MS PGothic" panose="020B0600070205080204" charset="-128"/>
              <a:ea typeface="MS PGothic" panose="020B0600070205080204" charset="-128"/>
            </a:endParaRPr>
          </a:p>
        </p:txBody>
      </p:sp>
      <p:sp>
        <p:nvSpPr>
          <p:cNvPr id="30" name="文本框 29"/>
          <p:cNvSpPr txBox="1"/>
          <p:nvPr/>
        </p:nvSpPr>
        <p:spPr>
          <a:xfrm>
            <a:off x="2778125" y="5871845"/>
            <a:ext cx="7722870" cy="46037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国土交通省が発行：「観光白書」</a:t>
            </a:r>
            <a:r>
              <a:rPr lang="ja-JP" altLang="en-US" sz="2400" dirty="0">
                <a:latin typeface="MS PGothic" panose="020B0600070205080204" charset="-128"/>
                <a:ea typeface="MS PGothic" panose="020B0600070205080204" charset="-128"/>
              </a:rPr>
              <a:t>　　　　　</a:t>
            </a:r>
            <a:r>
              <a:rPr lang="en-US" altLang="zh-CN" sz="2400" dirty="0">
                <a:latin typeface="MS PGothic" panose="020B0600070205080204" charset="-128"/>
                <a:ea typeface="MS PGothic" panose="020B0600070205080204" charset="-128"/>
              </a:rPr>
              <a:t>「水資源白書」</a:t>
            </a:r>
            <a:endParaRPr lang="en-US" altLang="zh-CN" sz="2400" dirty="0">
              <a:latin typeface="MS PGothic" panose="020B0600070205080204" charset="-128"/>
              <a:ea typeface="MS PGothic" panose="020B06000702050802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6" presetClass="entr" presetSubtype="21"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1000"/>
                                        <p:tgtEl>
                                          <p:spTgt spid="21"/>
                                        </p:tgtEl>
                                      </p:cBhvr>
                                    </p:animEffect>
                                  </p:childTnLst>
                                </p:cTn>
                              </p:par>
                              <p:par>
                                <p:cTn id="38" presetID="16" presetClass="entr" presetSubtype="21"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1000"/>
                                        <p:tgtEl>
                                          <p:spTgt spid="2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inVertical)">
                                      <p:cBhvr>
                                        <p:cTn id="43" dur="1000"/>
                                        <p:tgtEl>
                                          <p:spTgt spid="27"/>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arn(inVertical)">
                                      <p:cBhvr>
                                        <p:cTn id="46" dur="1000"/>
                                        <p:tgtEl>
                                          <p:spTgt spid="28"/>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P spid="27" grpId="0"/>
      <p:bldP spid="28" grpId="0"/>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101366" y="1940514"/>
            <a:ext cx="1053545" cy="1119809"/>
            <a:chOff x="5758072" y="954157"/>
            <a:chExt cx="1053545" cy="1119809"/>
          </a:xfrm>
        </p:grpSpPr>
        <p:sp>
          <p:nvSpPr>
            <p:cNvPr id="7" name="菱形 6"/>
            <p:cNvSpPr/>
            <p:nvPr>
              <p:custDataLst>
                <p:tags r:id="rId2"/>
              </p:custDataLst>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custDataLst>
                <p:tags r:id="rId3"/>
              </p:custDataLst>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custDataLst>
              <p:tags r:id="rId4"/>
            </p:custDataLst>
          </p:nvPr>
        </p:nvSpPr>
        <p:spPr>
          <a:xfrm>
            <a:off x="1320024" y="2233004"/>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en-US" altLang="zh-CN" sz="2400" dirty="0">
              <a:latin typeface="楷体" panose="02010609060101010101" pitchFamily="49" charset="-122"/>
              <a:ea typeface="楷体" panose="02010609060101010101" pitchFamily="49" charset="-122"/>
            </a:endParaRPr>
          </a:p>
        </p:txBody>
      </p:sp>
      <p:sp>
        <p:nvSpPr>
          <p:cNvPr id="16" name="文本框 15"/>
          <p:cNvSpPr txBox="1">
            <a:spLocks noChangeArrowheads="1"/>
          </p:cNvSpPr>
          <p:nvPr/>
        </p:nvSpPr>
        <p:spPr bwMode="auto">
          <a:xfrm>
            <a:off x="2622550" y="2233930"/>
            <a:ext cx="8126095" cy="521970"/>
          </a:xfrm>
          <a:prstGeom prst="rect">
            <a:avLst/>
          </a:prstGeom>
          <a:noFill/>
          <a:ln>
            <a:noFill/>
          </a:ln>
        </p:spPr>
        <p:txBody>
          <a:bodyPr wrap="square">
            <a:spAutoFit/>
          </a:bodyPr>
          <a:lstStyle>
            <a:lvl1pPr/>
            <a:lvl2pPr marL="742950" indent="-285750"/>
            <a:lvl3pPr/>
            <a:lvl4pPr/>
            <a:lvl5pPr/>
            <a:lvl6pPr/>
            <a:lvl7pPr/>
            <a:lvl8pPr/>
            <a:lvl9pPr/>
          </a:lstStyle>
          <a:p>
            <a:r>
              <a:rPr lang="en-US" altLang="zh-CN" sz="2800" dirty="0">
                <a:latin typeface="MS PGothic" panose="020B0600070205080204" charset="-128"/>
                <a:ea typeface="MS PGothic" panose="020B0600070205080204" charset="-128"/>
                <a:sym typeface="微软雅黑" panose="020B0503020204020204" pitchFamily="34" charset="-122"/>
              </a:rPr>
              <a:t>国立国会図書館　http://iss.ndl.go.jp/</a:t>
            </a:r>
            <a:endParaRPr lang="en-US" altLang="zh-CN" sz="2800" dirty="0">
              <a:latin typeface="MS PGothic" panose="020B0600070205080204" charset="-128"/>
              <a:ea typeface="MS PGothic" panose="020B0600070205080204" charset="-128"/>
              <a:sym typeface="微软雅黑" panose="020B0503020204020204" pitchFamily="34" charset="-122"/>
            </a:endParaRPr>
          </a:p>
        </p:txBody>
      </p:sp>
      <p:sp>
        <p:nvSpPr>
          <p:cNvPr id="20" name="文本框 19"/>
          <p:cNvSpPr txBox="1"/>
          <p:nvPr/>
        </p:nvSpPr>
        <p:spPr>
          <a:xfrm>
            <a:off x="2255520" y="460375"/>
            <a:ext cx="8235315" cy="5835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　</a:t>
            </a:r>
            <a:r>
              <a:rPr lang="ja-JP" altLang="zh-CN" sz="3200"/>
              <a:t>【日本の書籍や論文が検索できるサイト】</a:t>
            </a:r>
            <a:endParaRPr lang="ja-JP" altLang="zh-CN"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000"/>
                                        <p:tgtEl>
                                          <p:spTgt spid="9"/>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1"/>
            </p:custDataLst>
          </p:nvPr>
        </p:nvSpPr>
        <p:spPr>
          <a:xfrm>
            <a:off x="2783840" y="295910"/>
            <a:ext cx="6624320" cy="553720"/>
          </a:xfrm>
        </p:spPr>
        <p:txBody>
          <a:bodyPr>
            <a:noAutofit/>
          </a:bodyPr>
          <a:lstStyle/>
          <a:p>
            <a:r>
              <a:rPr lang="ja-JP" altLang="zh-CN" sz="3600" b="1" dirty="0">
                <a:latin typeface="MS Mincho" panose="02020609040205080304" charset="-128"/>
                <a:ea typeface="MS Mincho" panose="02020609040205080304" charset="-128"/>
              </a:rPr>
              <a:t>コラムの課題</a:t>
            </a:r>
            <a:endParaRPr lang="ja-JP" altLang="zh-CN" sz="3600" b="1" dirty="0">
              <a:latin typeface="MS Mincho" panose="02020609040205080304" charset="-128"/>
              <a:ea typeface="MS Mincho" panose="02020609040205080304" charset="-128"/>
            </a:endParaRPr>
          </a:p>
        </p:txBody>
      </p:sp>
      <p:sp>
        <p:nvSpPr>
          <p:cNvPr id="9" name="圆角矩形 8"/>
          <p:cNvSpPr/>
          <p:nvPr/>
        </p:nvSpPr>
        <p:spPr>
          <a:xfrm>
            <a:off x="1842135" y="2905125"/>
            <a:ext cx="8466455" cy="163703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nchorCtr="0"/>
          <a:lstStyle/>
          <a:p>
            <a:pPr algn="l" fontAlgn="base">
              <a:buClrTx/>
              <a:buSzTx/>
              <a:buFontTx/>
            </a:pPr>
            <a:r>
              <a:rPr lang="ja-JP" sz="2400">
                <a:solidFill>
                  <a:schemeClr val="tx1"/>
                </a:solidFill>
                <a:latin typeface="MS Mincho" panose="02020609040205080304" charset="-128"/>
                <a:ea typeface="MS Mincho" panose="02020609040205080304" charset="-128"/>
                <a:sym typeface="+mn-ea"/>
              </a:rPr>
              <a:t>日本・世界の環境に関する基本的なデータを調べたい場合</a:t>
            </a:r>
            <a:endParaRPr lang="ja-JP" sz="2400">
              <a:solidFill>
                <a:schemeClr val="tx1"/>
              </a:solidFill>
              <a:latin typeface="MS Mincho" panose="02020609040205080304" charset="-128"/>
              <a:ea typeface="MS Mincho" panose="02020609040205080304" charset="-128"/>
              <a:sym typeface="+mn-ea"/>
            </a:endParaRPr>
          </a:p>
          <a:p>
            <a:pPr algn="ctr" fontAlgn="base">
              <a:buClrTx/>
              <a:buSzTx/>
              <a:buFontTx/>
            </a:pPr>
            <a:r>
              <a:rPr lang="ja-JP" sz="2400">
                <a:solidFill>
                  <a:schemeClr val="tx1"/>
                </a:solidFill>
                <a:latin typeface="MS Mincho" panose="02020609040205080304" charset="-128"/>
                <a:ea typeface="MS Mincho" panose="02020609040205080304" charset="-128"/>
                <a:sym typeface="+mn-ea"/>
              </a:rPr>
              <a:t>　　環境省「環境統計・調査結果等」　　</a:t>
            </a:r>
            <a:endParaRPr lang="ja-JP" sz="2400">
              <a:solidFill>
                <a:schemeClr val="tx1"/>
              </a:solidFill>
              <a:latin typeface="MS Mincho" panose="02020609040205080304" charset="-128"/>
              <a:ea typeface="MS Mincho" panose="02020609040205080304" charset="-128"/>
              <a:sym typeface="+mn-ea"/>
            </a:endParaRPr>
          </a:p>
          <a:p>
            <a:pPr algn="ctr" fontAlgn="base">
              <a:buClrTx/>
              <a:buSzTx/>
              <a:buFontTx/>
            </a:pPr>
            <a:r>
              <a:rPr lang="ja-JP" sz="2400">
                <a:solidFill>
                  <a:schemeClr val="tx1"/>
                </a:solidFill>
                <a:latin typeface="MS Mincho" panose="02020609040205080304" charset="-128"/>
                <a:ea typeface="MS Mincho" panose="02020609040205080304" charset="-128"/>
                <a:sym typeface="+mn-ea"/>
              </a:rPr>
              <a:t>　　http://www.env.go.jp/doc/index.html</a:t>
            </a:r>
            <a:endParaRPr lang="ja-JP" sz="2400">
              <a:solidFill>
                <a:schemeClr val="tx1"/>
              </a:solidFill>
              <a:latin typeface="MS Mincho" panose="02020609040205080304" charset="-128"/>
              <a:ea typeface="MS Mincho" panose="02020609040205080304" charset="-128"/>
              <a:sym typeface="+mn-ea"/>
            </a:endParaRPr>
          </a:p>
        </p:txBody>
      </p:sp>
      <p:sp>
        <p:nvSpPr>
          <p:cNvPr id="3" name="圆角矩形 2"/>
          <p:cNvSpPr/>
          <p:nvPr/>
        </p:nvSpPr>
        <p:spPr>
          <a:xfrm>
            <a:off x="1842135" y="1253490"/>
            <a:ext cx="8466455" cy="15405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nchorCtr="0"/>
          <a:lstStyle/>
          <a:p>
            <a:pPr algn="l" fontAlgn="base">
              <a:buClrTx/>
              <a:buSzTx/>
              <a:buFontTx/>
            </a:pPr>
            <a:r>
              <a:rPr lang="ja-JP" sz="2400">
                <a:solidFill>
                  <a:schemeClr val="tx1"/>
                </a:solidFill>
                <a:latin typeface="MS Mincho" panose="02020609040205080304" charset="-128"/>
                <a:ea typeface="MS Mincho" panose="02020609040205080304" charset="-128"/>
                <a:sym typeface="+mn-ea"/>
              </a:rPr>
              <a:t>日本の人口や産業構造など基本的なデータを調べたい場合</a:t>
            </a:r>
            <a:endParaRPr lang="ja-JP" sz="2400">
              <a:solidFill>
                <a:schemeClr val="tx1"/>
              </a:solidFill>
              <a:latin typeface="MS Mincho" panose="02020609040205080304" charset="-128"/>
              <a:ea typeface="MS Mincho" panose="02020609040205080304" charset="-128"/>
              <a:sym typeface="+mn-ea"/>
            </a:endParaRPr>
          </a:p>
          <a:p>
            <a:pPr algn="ctr" fontAlgn="base">
              <a:buClrTx/>
              <a:buSzTx/>
              <a:buFontTx/>
            </a:pPr>
            <a:r>
              <a:rPr lang="ja-JP" sz="2400">
                <a:solidFill>
                  <a:schemeClr val="tx1"/>
                </a:solidFill>
                <a:latin typeface="MS Mincho" panose="02020609040205080304" charset="-128"/>
                <a:ea typeface="MS Mincho" panose="02020609040205080304" charset="-128"/>
                <a:sym typeface="+mn-ea"/>
              </a:rPr>
              <a:t>　　総務省統計局　 http://www.stat.go.jp/</a:t>
            </a:r>
            <a:endParaRPr lang="ja-JP" sz="2400">
              <a:solidFill>
                <a:schemeClr val="tx1"/>
              </a:solidFill>
              <a:latin typeface="MS Mincho" panose="02020609040205080304" charset="-128"/>
              <a:ea typeface="MS Mincho" panose="02020609040205080304" charset="-128"/>
              <a:sym typeface="+mn-ea"/>
            </a:endParaRPr>
          </a:p>
        </p:txBody>
      </p:sp>
      <p:sp>
        <p:nvSpPr>
          <p:cNvPr id="2" name="圆角矩形 1"/>
          <p:cNvSpPr/>
          <p:nvPr/>
        </p:nvSpPr>
        <p:spPr>
          <a:xfrm>
            <a:off x="1842135" y="4663440"/>
            <a:ext cx="8466455" cy="168592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nchorCtr="0"/>
          <a:lstStyle/>
          <a:p>
            <a:pPr algn="l" fontAlgn="base">
              <a:buClrTx/>
              <a:buSzTx/>
              <a:buFontTx/>
            </a:pPr>
            <a:r>
              <a:rPr lang="ja-JP" sz="2400">
                <a:solidFill>
                  <a:schemeClr val="tx1"/>
                </a:solidFill>
                <a:latin typeface="MS Mincho" panose="02020609040205080304" charset="-128"/>
                <a:ea typeface="MS Mincho" panose="02020609040205080304" charset="-128"/>
                <a:sym typeface="+mn-ea"/>
              </a:rPr>
              <a:t>日本の大気環境および公共用水域水質に関するデータを調べたい場合</a:t>
            </a:r>
            <a:endParaRPr lang="ja-JP" sz="2400">
              <a:solidFill>
                <a:schemeClr val="tx1"/>
              </a:solidFill>
              <a:latin typeface="MS Mincho" panose="02020609040205080304" charset="-128"/>
              <a:ea typeface="MS Mincho" panose="02020609040205080304" charset="-128"/>
              <a:sym typeface="+mn-ea"/>
            </a:endParaRPr>
          </a:p>
          <a:p>
            <a:pPr algn="ctr" fontAlgn="base">
              <a:buClrTx/>
              <a:buSzTx/>
              <a:buFontTx/>
            </a:pPr>
            <a:r>
              <a:rPr lang="ja-JP" sz="2400">
                <a:solidFill>
                  <a:schemeClr val="tx1"/>
                </a:solidFill>
                <a:latin typeface="MS Mincho" panose="02020609040205080304" charset="-128"/>
                <a:ea typeface="MS Mincho" panose="02020609040205080304" charset="-128"/>
                <a:sym typeface="+mn-ea"/>
              </a:rPr>
              <a:t>　</a:t>
            </a:r>
            <a:r>
              <a:rPr lang="en-US" altLang="ja-JP" sz="2400">
                <a:solidFill>
                  <a:schemeClr val="tx1"/>
                </a:solidFill>
                <a:latin typeface="MS Mincho" panose="02020609040205080304" charset="-128"/>
                <a:ea typeface="MS Mincho" panose="02020609040205080304" charset="-128"/>
                <a:sym typeface="+mn-ea"/>
              </a:rPr>
              <a:t>  </a:t>
            </a:r>
            <a:r>
              <a:rPr lang="ja-JP" sz="2400">
                <a:solidFill>
                  <a:schemeClr val="tx1"/>
                </a:solidFill>
                <a:latin typeface="MS Mincho" panose="02020609040205080304" charset="-128"/>
                <a:ea typeface="MS Mincho" panose="02020609040205080304" charset="-128"/>
                <a:sym typeface="+mn-ea"/>
              </a:rPr>
              <a:t>国立環境研究所環境情報センター　http://www.nies.go.jp/</a:t>
            </a:r>
            <a:endParaRPr lang="ja-JP" sz="2400">
              <a:solidFill>
                <a:schemeClr val="tx1"/>
              </a:solidFill>
              <a:latin typeface="MS Mincho" panose="02020609040205080304" charset="-128"/>
              <a:ea typeface="MS Mincho" panose="02020609040205080304" charset="-128"/>
              <a:sym typeface="+mn-ea"/>
            </a:endParaRPr>
          </a:p>
        </p:txBody>
      </p:sp>
    </p:spTree>
    <p:custDataLst>
      <p:tags r:id="rId2"/>
    </p:custData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down)">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3"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3625" y="3045460"/>
            <a:ext cx="9697085" cy="230695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0">
              <a:buFont typeface="Wingdings" panose="05000000000000000000" charset="0"/>
              <a:buNone/>
            </a:pPr>
            <a:r>
              <a:rPr lang="ja-JP" altLang="zh-CN" sz="2400" b="1">
                <a:latin typeface="MS Mincho" panose="02020609040205080304" charset="-128"/>
                <a:ea typeface="MS Mincho" panose="02020609040205080304" charset="-128"/>
                <a:sym typeface="+mn-ea"/>
              </a:rPr>
              <a:t>☆</a:t>
            </a:r>
            <a:r>
              <a:rPr lang="ja-JP" altLang="zh-CN" sz="2000" b="1">
                <a:latin typeface="MS Mincho" panose="02020609040205080304" charset="-128"/>
                <a:ea typeface="MS Mincho" panose="02020609040205080304" charset="-128"/>
                <a:sym typeface="+mn-ea"/>
              </a:rPr>
              <a:t>　</a:t>
            </a:r>
            <a:r>
              <a:rPr lang="zh-CN" altLang="en-US" sz="2000">
                <a:latin typeface="MS PGothic" panose="020B0600070205080204" charset="-128"/>
                <a:ea typeface="MS PGothic" panose="020B0600070205080204" charset="-128"/>
              </a:rPr>
              <a:t>自分の周りで起きている環境問題をよく観察し、そのような現象が起きている</a:t>
            </a:r>
            <a:endParaRPr lang="zh-CN" altLang="en-US" sz="2000">
              <a:latin typeface="MS PGothic" panose="020B0600070205080204" charset="-128"/>
              <a:ea typeface="MS PGothic" panose="020B0600070205080204" charset="-128"/>
            </a:endParaRPr>
          </a:p>
          <a:p>
            <a:pPr indent="0">
              <a:buFont typeface="Wingdings" panose="05000000000000000000" charset="0"/>
              <a:buNone/>
            </a:pPr>
            <a:r>
              <a:rPr lang="ja-JP" altLang="zh-CN" sz="2000">
                <a:latin typeface="MS PGothic" panose="020B0600070205080204" charset="-128"/>
                <a:ea typeface="MS PGothic" panose="020B0600070205080204" charset="-128"/>
              </a:rPr>
              <a:t>　　　</a:t>
            </a:r>
            <a:r>
              <a:rPr lang="zh-CN" altLang="en-US" sz="2000">
                <a:latin typeface="MS PGothic" panose="020B0600070205080204" charset="-128"/>
                <a:ea typeface="MS PGothic" panose="020B0600070205080204" charset="-128"/>
              </a:rPr>
              <a:t>背景について考察し、更にそれらのことは自分とどんな関係があるかを考える。</a:t>
            </a:r>
            <a:endParaRPr lang="zh-CN" altLang="en-US" sz="2000">
              <a:latin typeface="MS PGothic" panose="020B0600070205080204" charset="-128"/>
              <a:ea typeface="MS PGothic" panose="020B0600070205080204" charset="-128"/>
            </a:endParaRPr>
          </a:p>
          <a:p>
            <a:pPr indent="0">
              <a:buFont typeface="Wingdings" panose="05000000000000000000" charset="0"/>
              <a:buNone/>
            </a:pPr>
            <a:endParaRPr lang="zh-CN" altLang="en-US" sz="2000">
              <a:latin typeface="MS PGothic" panose="020B0600070205080204" charset="-128"/>
              <a:ea typeface="MS PGothic" panose="020B0600070205080204" charset="-128"/>
            </a:endParaRPr>
          </a:p>
          <a:p>
            <a:pPr indent="0">
              <a:buFont typeface="Wingdings" panose="05000000000000000000" charset="0"/>
              <a:buNone/>
            </a:pPr>
            <a:r>
              <a:rPr lang="ja-JP" altLang="zh-CN" sz="2000" b="1">
                <a:latin typeface="MS PGothic" panose="020B0600070205080204" charset="-128"/>
                <a:ea typeface="MS PGothic" panose="020B0600070205080204" charset="-128"/>
                <a:sym typeface="+mn-ea"/>
              </a:rPr>
              <a:t>☆　</a:t>
            </a:r>
            <a:r>
              <a:rPr lang="zh-CN" altLang="en-US" sz="2000">
                <a:latin typeface="MS PGothic" panose="020B0600070205080204" charset="-128"/>
                <a:ea typeface="MS PGothic" panose="020B0600070205080204" charset="-128"/>
              </a:rPr>
              <a:t>持続可能な社会を実現するために何が必要か考え、自分の意見を作文にまとめる。</a:t>
            </a:r>
            <a:endParaRPr lang="zh-CN" altLang="en-US" sz="2000">
              <a:latin typeface="MS PGothic" panose="020B0600070205080204" charset="-128"/>
              <a:ea typeface="MS PGothic" panose="020B0600070205080204" charset="-128"/>
            </a:endParaRPr>
          </a:p>
          <a:p>
            <a:pPr indent="0">
              <a:buFont typeface="Wingdings" panose="05000000000000000000" charset="0"/>
              <a:buNone/>
            </a:pPr>
            <a:endParaRPr lang="zh-CN" altLang="en-US" sz="2000">
              <a:latin typeface="MS PGothic" panose="020B0600070205080204" charset="-128"/>
              <a:ea typeface="MS PGothic" panose="020B0600070205080204" charset="-128"/>
            </a:endParaRPr>
          </a:p>
          <a:p>
            <a:pPr indent="0">
              <a:buFont typeface="Wingdings" panose="05000000000000000000" charset="0"/>
              <a:buNone/>
            </a:pPr>
            <a:r>
              <a:rPr lang="ja-JP" altLang="zh-CN" sz="2000" b="1">
                <a:latin typeface="MS PGothic" panose="020B0600070205080204" charset="-128"/>
                <a:ea typeface="MS PGothic" panose="020B0600070205080204" charset="-128"/>
                <a:sym typeface="+mn-ea"/>
              </a:rPr>
              <a:t>★　</a:t>
            </a:r>
            <a:r>
              <a:rPr lang="zh-CN" altLang="en-US" sz="2000">
                <a:latin typeface="MS PGothic" panose="020B0600070205080204" charset="-128"/>
                <a:ea typeface="MS PGothic" panose="020B0600070205080204" charset="-128"/>
              </a:rPr>
              <a:t>ある１つの話題についてインターネットで調べたり、本を読んだりして、情報収集の方</a:t>
            </a:r>
            <a:endParaRPr lang="zh-CN" altLang="en-US" sz="2000">
              <a:latin typeface="MS PGothic" panose="020B0600070205080204" charset="-128"/>
              <a:ea typeface="MS PGothic" panose="020B0600070205080204" charset="-128"/>
            </a:endParaRPr>
          </a:p>
          <a:p>
            <a:pPr indent="0">
              <a:buFont typeface="Wingdings" panose="05000000000000000000" charset="0"/>
              <a:buNone/>
            </a:pPr>
            <a:r>
              <a:rPr lang="ja-JP" altLang="zh-CN" sz="2000">
                <a:latin typeface="MS PGothic" panose="020B0600070205080204" charset="-128"/>
                <a:ea typeface="MS PGothic" panose="020B0600070205080204" charset="-128"/>
              </a:rPr>
              <a:t>　　　</a:t>
            </a:r>
            <a:r>
              <a:rPr lang="zh-CN" altLang="en-US" sz="2000">
                <a:latin typeface="MS PGothic" panose="020B0600070205080204" charset="-128"/>
                <a:ea typeface="MS PGothic" panose="020B0600070205080204" charset="-128"/>
              </a:rPr>
              <a:t>法を身に付ける。</a:t>
            </a:r>
            <a:endParaRPr lang="zh-CN" altLang="en-US" sz="2000">
              <a:latin typeface="MS PGothic" panose="020B0600070205080204" charset="-128"/>
              <a:ea typeface="MS PGothic" panose="020B0600070205080204" charset="-128"/>
            </a:endParaRPr>
          </a:p>
        </p:txBody>
      </p:sp>
      <p:sp>
        <p:nvSpPr>
          <p:cNvPr id="13" name="椭圆 12"/>
          <p:cNvSpPr/>
          <p:nvPr/>
        </p:nvSpPr>
        <p:spPr>
          <a:xfrm flipH="1">
            <a:off x="9824085" y="448945"/>
            <a:ext cx="2280920" cy="2036445"/>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9700895" y="775970"/>
            <a:ext cx="2610485"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0504273" y="245782"/>
            <a:ext cx="1029174" cy="2553335"/>
          </a:xfrm>
          <a:prstGeom prst="rect">
            <a:avLst/>
          </a:prstGeom>
          <a:noFill/>
        </p:spPr>
        <p:txBody>
          <a:bodyPr wrap="square" rtlCol="0">
            <a:spAutoFit/>
          </a:bodyPr>
          <a:lstStyle/>
          <a:p>
            <a:pPr algn="ctr"/>
            <a:r>
              <a:rPr lang="ja-JP" altLang="zh-CN" sz="4000" b="1" dirty="0">
                <a:latin typeface="MS PGothic" panose="020B0600070205080204" charset="-128"/>
                <a:ea typeface="MS PGothic" panose="020B0600070205080204" charset="-128"/>
              </a:rPr>
              <a:t>学習目標</a:t>
            </a:r>
            <a:endParaRPr lang="ja-JP" altLang="zh-CN" sz="4000" b="1" dirty="0">
              <a:latin typeface="MS PGothic" panose="020B0600070205080204" charset="-128"/>
              <a:ea typeface="MS PGothic" panose="020B0600070205080204" charset="-128"/>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box(in)">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1"/>
            </p:custDataLst>
          </p:nvPr>
        </p:nvSpPr>
        <p:spPr>
          <a:xfrm>
            <a:off x="2783840" y="295910"/>
            <a:ext cx="6624320" cy="553720"/>
          </a:xfrm>
        </p:spPr>
        <p:txBody>
          <a:bodyPr>
            <a:noAutofit/>
          </a:bodyPr>
          <a:lstStyle/>
          <a:p>
            <a:r>
              <a:rPr lang="ja-JP" altLang="zh-CN" sz="3600" b="1">
                <a:latin typeface="MS Mincho" panose="02020609040205080304" charset="-128"/>
                <a:ea typeface="MS Mincho" panose="02020609040205080304" charset="-128"/>
                <a:sym typeface="+mn-ea"/>
              </a:rPr>
              <a:t>コラムの課題</a:t>
            </a:r>
            <a:endParaRPr lang="ja-JP" altLang="zh-CN" sz="3600" b="1" dirty="0">
              <a:latin typeface="MS Mincho" panose="02020609040205080304" charset="-128"/>
              <a:ea typeface="MS Mincho" panose="02020609040205080304" charset="-128"/>
            </a:endParaRPr>
          </a:p>
        </p:txBody>
      </p:sp>
      <p:sp>
        <p:nvSpPr>
          <p:cNvPr id="3" name="圆角矩形 2"/>
          <p:cNvSpPr/>
          <p:nvPr/>
        </p:nvSpPr>
        <p:spPr>
          <a:xfrm>
            <a:off x="1498600" y="1384935"/>
            <a:ext cx="9250680" cy="232854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nchorCtr="0"/>
          <a:lstStyle/>
          <a:p>
            <a:pPr algn="ctr" fontAlgn="base">
              <a:buClrTx/>
              <a:buSzTx/>
              <a:buFontTx/>
            </a:pPr>
            <a:r>
              <a:rPr lang="ja-JP" sz="1800">
                <a:solidFill>
                  <a:schemeClr val="tx1"/>
                </a:solidFill>
                <a:latin typeface="MS Mincho" panose="02020609040205080304" charset="-128"/>
                <a:ea typeface="MS Mincho" panose="02020609040205080304" charset="-128"/>
                <a:sym typeface="+mn-ea"/>
              </a:rPr>
              <a:t>　</a:t>
            </a:r>
            <a:r>
              <a:rPr lang="ja-JP" sz="2400">
                <a:solidFill>
                  <a:schemeClr val="tx1"/>
                </a:solidFill>
                <a:latin typeface="MS Mincho" panose="02020609040205080304" charset="-128"/>
                <a:ea typeface="MS Mincho" panose="02020609040205080304" charset="-128"/>
                <a:sym typeface="+mn-ea"/>
              </a:rPr>
              <a:t>世界の気候や地球温暖化、オゾン層・紫外線、黄砂、酸性雨、</a:t>
            </a:r>
            <a:r>
              <a:rPr lang="en-US" altLang="ja-JP" sz="2400">
                <a:solidFill>
                  <a:schemeClr val="tx1"/>
                </a:solidFill>
                <a:latin typeface="MS Mincho" panose="02020609040205080304" charset="-128"/>
                <a:ea typeface="MS Mincho" panose="02020609040205080304" charset="-128"/>
                <a:sym typeface="+mn-ea"/>
              </a:rPr>
              <a:t>  </a:t>
            </a:r>
            <a:r>
              <a:rPr lang="ja-JP" sz="2400">
                <a:solidFill>
                  <a:schemeClr val="tx1"/>
                </a:solidFill>
                <a:latin typeface="MS Mincho" panose="02020609040205080304" charset="-128"/>
                <a:ea typeface="MS Mincho" panose="02020609040205080304" charset="-128"/>
                <a:sym typeface="+mn-ea"/>
              </a:rPr>
              <a:t>南極基地の気象、ヒートアイランド現象などを調べたい場合</a:t>
            </a:r>
            <a:endParaRPr lang="ja-JP" sz="2400">
              <a:solidFill>
                <a:schemeClr val="tx1"/>
              </a:solidFill>
              <a:latin typeface="MS Mincho" panose="02020609040205080304" charset="-128"/>
              <a:ea typeface="MS Mincho" panose="02020609040205080304" charset="-128"/>
              <a:sym typeface="+mn-ea"/>
            </a:endParaRPr>
          </a:p>
          <a:p>
            <a:pPr algn="l" fontAlgn="base">
              <a:buClrTx/>
              <a:buSzTx/>
              <a:buFontTx/>
            </a:pPr>
            <a:r>
              <a:rPr lang="ja-JP" sz="2400">
                <a:solidFill>
                  <a:schemeClr val="tx1"/>
                </a:solidFill>
                <a:latin typeface="MS Mincho" panose="02020609040205080304" charset="-128"/>
                <a:ea typeface="MS Mincho" panose="02020609040205080304" charset="-128"/>
                <a:sym typeface="+mn-ea"/>
              </a:rPr>
              <a:t>　国土交通省気象庁　</a:t>
            </a:r>
            <a:endParaRPr lang="ja-JP" sz="2400">
              <a:solidFill>
                <a:schemeClr val="tx1"/>
              </a:solidFill>
              <a:latin typeface="MS Mincho" panose="02020609040205080304" charset="-128"/>
              <a:ea typeface="MS Mincho" panose="02020609040205080304" charset="-128"/>
              <a:sym typeface="+mn-ea"/>
            </a:endParaRPr>
          </a:p>
          <a:p>
            <a:pPr algn="l" fontAlgn="base">
              <a:buClrTx/>
              <a:buSzTx/>
              <a:buFontTx/>
            </a:pPr>
            <a:r>
              <a:rPr lang="ja-JP" sz="2400">
                <a:solidFill>
                  <a:schemeClr val="tx1"/>
                </a:solidFill>
                <a:latin typeface="MS Mincho" panose="02020609040205080304" charset="-128"/>
                <a:ea typeface="MS Mincho" panose="02020609040205080304" charset="-128"/>
                <a:sym typeface="+mn-ea"/>
              </a:rPr>
              <a:t>　http://www.mlit.go.jp/page/kanbo05_hy_000252.html</a:t>
            </a:r>
            <a:endParaRPr lang="ja-JP" sz="2400">
              <a:solidFill>
                <a:schemeClr val="tx1"/>
              </a:solidFill>
              <a:latin typeface="MS Mincho" panose="02020609040205080304" charset="-128"/>
              <a:ea typeface="MS Mincho" panose="02020609040205080304" charset="-128"/>
              <a:sym typeface="+mn-ea"/>
            </a:endParaRPr>
          </a:p>
        </p:txBody>
      </p:sp>
    </p:spTree>
    <p:custDataLst>
      <p:tags r:id="rId2"/>
    </p:custData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en-US" altLang="ja-JP" sz="4000" b="1" dirty="0">
                <a:latin typeface="MS Mincho" panose="02020609040205080304" charset="-128"/>
                <a:ea typeface="MS Mincho" panose="02020609040205080304" charset="-128"/>
              </a:rPr>
              <a:t>1</a:t>
            </a:r>
            <a:r>
              <a:rPr lang="ja-JP" sz="4000" b="1" dirty="0">
                <a:latin typeface="MS Mincho" panose="02020609040205080304" charset="-128"/>
                <a:ea typeface="MS Mincho" panose="02020609040205080304" charset="-128"/>
              </a:rPr>
              <a:t>時限の宿題</a:t>
            </a:r>
            <a:endParaRPr lang="ja-JP" sz="4000" b="1" dirty="0">
              <a:latin typeface="MS Mincho" panose="02020609040205080304" charset="-128"/>
              <a:ea typeface="MS Mincho" panose="02020609040205080304" charset="-128"/>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書いてみよう</a:t>
            </a:r>
            <a:endPar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pPr indent="133350"/>
            <a:r>
              <a:rPr lang="ja-JP" altLang="zh-CN" sz="2000" b="0">
                <a:latin typeface="MS Mincho" panose="02020609040205080304" charset="-128"/>
                <a:ea typeface="MS Mincho" panose="02020609040205080304" charset="-128"/>
                <a:cs typeface="MS Mincho" panose="02020609040205080304" charset="-128"/>
              </a:rPr>
              <a:t>　</a:t>
            </a:r>
            <a:r>
              <a:rPr lang="zh-CN" sz="2000" b="0">
                <a:latin typeface="MS Mincho" panose="02020609040205080304" charset="-128"/>
                <a:ea typeface="MS Mincho" panose="02020609040205080304" charset="-128"/>
                <a:cs typeface="MS Mincho" panose="02020609040205080304" charset="-128"/>
              </a:rPr>
              <a:t>書く際の注意点</a:t>
            </a:r>
            <a:endParaRPr lang="zh-CN" altLang="en-US" sz="20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nvGraphicFramePr>
        <p:xfrm>
          <a:off x="1480185" y="3102610"/>
          <a:ext cx="9072245" cy="2709545"/>
        </p:xfrm>
        <a:graphic>
          <a:graphicData uri="http://schemas.openxmlformats.org/drawingml/2006/table">
            <a:tbl>
              <a:tblPr firstRow="1" bandRow="1">
                <a:tableStyleId>{5940675A-B579-460E-94D1-54222C63F5DA}</a:tableStyleId>
              </a:tblPr>
              <a:tblGrid>
                <a:gridCol w="9072245"/>
              </a:tblGrid>
              <a:tr h="2709545">
                <a:tc>
                  <a:txBody>
                    <a:bodyPr/>
                    <a:lstStyle/>
                    <a:p>
                      <a:pPr indent="0">
                        <a:buNone/>
                      </a:pPr>
                      <a:endParaRPr lang="en-US" sz="2000" b="0">
                        <a:latin typeface="微软雅黑" panose="020B0503020204020204" pitchFamily="34" charset="-122"/>
                        <a:ea typeface="微软雅黑" panose="020B0503020204020204" pitchFamily="34" charset="-122"/>
                        <a:cs typeface="MS Mincho" panose="02020609040205080304" charset="-128"/>
                      </a:endParaRPr>
                    </a:p>
                    <a:p>
                      <a:pPr indent="0">
                        <a:buNone/>
                      </a:pPr>
                      <a:endParaRPr lang="en-US" sz="2000" b="0">
                        <a:latin typeface="微软雅黑" panose="020B0503020204020204" pitchFamily="34" charset="-122"/>
                        <a:ea typeface="微软雅黑" panose="020B0503020204020204" pitchFamily="34" charset="-122"/>
                        <a:cs typeface="MS Mincho" panose="02020609040205080304" charset="-128"/>
                      </a:endParaRPr>
                    </a:p>
                    <a:p>
                      <a:pPr indent="0">
                        <a:buNone/>
                      </a:pPr>
                      <a:r>
                        <a:rPr lang="en-US" sz="2000" b="0">
                          <a:latin typeface="微软雅黑" panose="020B0503020204020204" pitchFamily="34" charset="-122"/>
                          <a:ea typeface="微软雅黑" panose="020B0503020204020204" pitchFamily="34" charset="-122"/>
                          <a:cs typeface="MS Mincho" panose="02020609040205080304" charset="-128"/>
                        </a:rPr>
                        <a:t>★</a:t>
                      </a:r>
                      <a:r>
                        <a:rPr lang="en-US" sz="2000" b="0">
                          <a:latin typeface="MS Mincho" panose="02020609040205080304" charset="-128"/>
                          <a:ea typeface="MS Mincho" panose="02020609040205080304" charset="-128"/>
                          <a:cs typeface="MS Mincho" panose="02020609040205080304" charset="-128"/>
                        </a:rPr>
                        <a:t>その環境問題に注目したきっかけを書きましょう。</a:t>
                      </a:r>
                      <a:endParaRPr lang="en-US" sz="2000" b="0">
                        <a:latin typeface="MS Mincho" panose="02020609040205080304" charset="-128"/>
                        <a:ea typeface="MS Mincho" panose="02020609040205080304" charset="-128"/>
                        <a:cs typeface="MS Mincho" panose="02020609040205080304" charset="-128"/>
                      </a:endParaRPr>
                    </a:p>
                    <a:p>
                      <a:pPr indent="0">
                        <a:buNone/>
                      </a:pPr>
                      <a:endParaRPr lang="en-US" sz="2000" b="0">
                        <a:latin typeface="MS Mincho" panose="02020609040205080304" charset="-128"/>
                        <a:ea typeface="MS Mincho" panose="02020609040205080304" charset="-128"/>
                        <a:cs typeface="MS Mincho" panose="02020609040205080304" charset="-128"/>
                      </a:endParaRPr>
                    </a:p>
                    <a:p>
                      <a:pPr indent="0">
                        <a:buNone/>
                      </a:pPr>
                      <a:r>
                        <a:rPr lang="en-US" sz="2000" b="0">
                          <a:latin typeface="MS Mincho" panose="02020609040205080304" charset="-128"/>
                          <a:ea typeface="MS Mincho" panose="02020609040205080304" charset="-128"/>
                          <a:cs typeface="MS Mincho" panose="02020609040205080304" charset="-128"/>
                        </a:rPr>
                        <a:t>★</a:t>
                      </a:r>
                      <a:r>
                        <a:rPr lang="en-US" sz="2000">
                          <a:latin typeface="MS Mincho" panose="02020609040205080304" charset="-128"/>
                          <a:ea typeface="MS Mincho" panose="02020609040205080304" charset="-128"/>
                          <a:cs typeface="MS Mincho" panose="02020609040205080304" charset="-128"/>
                          <a:sym typeface="+mn-ea"/>
                        </a:rPr>
                        <a:t>その環境問題が自分とどんなつながりがあるかを忘れずに書きましょう。</a:t>
                      </a:r>
                      <a:endParaRPr lang="en-US" sz="2000" b="0">
                        <a:latin typeface="MS Mincho" panose="02020609040205080304" charset="-128"/>
                        <a:ea typeface="MS Mincho" panose="02020609040205080304" charset="-128"/>
                        <a:cs typeface="MS Mincho" panose="02020609040205080304" charset="-128"/>
                      </a:endParaRPr>
                    </a:p>
                    <a:p>
                      <a:pPr indent="0">
                        <a:buNone/>
                      </a:pPr>
                      <a:endParaRPr lang="en-US" sz="2000" b="0">
                        <a:latin typeface="MS Mincho" panose="02020609040205080304" charset="-128"/>
                        <a:ea typeface="MS Mincho" panose="02020609040205080304" charset="-128"/>
                        <a:cs typeface="MS Mincho" panose="02020609040205080304" charset="-128"/>
                      </a:endParaRPr>
                    </a:p>
                    <a:p>
                      <a:pPr indent="0">
                        <a:buNone/>
                      </a:pPr>
                      <a:r>
                        <a:rPr lang="en-US" sz="2000" b="0">
                          <a:latin typeface="MS Mincho" panose="02020609040205080304" charset="-128"/>
                          <a:ea typeface="MS Mincho" panose="02020609040205080304" charset="-128"/>
                          <a:cs typeface="MS Mincho" panose="02020609040205080304" charset="-128"/>
                        </a:rPr>
                        <a:t>★</a:t>
                      </a:r>
                      <a:r>
                        <a:rPr lang="en-US" sz="2000">
                          <a:latin typeface="MS Mincho" panose="02020609040205080304" charset="-128"/>
                          <a:ea typeface="MS Mincho" panose="02020609040205080304" charset="-128"/>
                          <a:cs typeface="MS Mincho" panose="02020609040205080304" charset="-128"/>
                          <a:sym typeface="+mn-ea"/>
                        </a:rPr>
                        <a:t>自己を起点としてその環境問題についてどう考え、またどのようにしたいの</a:t>
                      </a:r>
                      <a:endParaRPr lang="en-US" sz="2000">
                        <a:latin typeface="MS Mincho" panose="02020609040205080304" charset="-128"/>
                        <a:ea typeface="MS Mincho" panose="02020609040205080304" charset="-128"/>
                        <a:cs typeface="MS Mincho" panose="02020609040205080304" charset="-128"/>
                        <a:sym typeface="+mn-ea"/>
                      </a:endParaRPr>
                    </a:p>
                    <a:p>
                      <a:pPr indent="0">
                        <a:buNone/>
                      </a:pPr>
                      <a:r>
                        <a:rPr lang="ja-JP" altLang="en-US" sz="2000">
                          <a:latin typeface="MS Mincho" panose="02020609040205080304" charset="-128"/>
                          <a:ea typeface="MS Mincho" panose="02020609040205080304" charset="-128"/>
                          <a:cs typeface="MS Mincho" panose="02020609040205080304" charset="-128"/>
                          <a:sym typeface="+mn-ea"/>
                        </a:rPr>
                        <a:t>　</a:t>
                      </a:r>
                      <a:r>
                        <a:rPr lang="en-US" sz="2000">
                          <a:latin typeface="MS Mincho" panose="02020609040205080304" charset="-128"/>
                          <a:ea typeface="MS Mincho" panose="02020609040205080304" charset="-128"/>
                          <a:cs typeface="MS Mincho" panose="02020609040205080304" charset="-128"/>
                          <a:sym typeface="+mn-ea"/>
                        </a:rPr>
                        <a:t>かを書きましょう。</a:t>
                      </a:r>
                      <a:endParaRPr lang="en-US" altLang="en-US" sz="20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353820" y="1827530"/>
            <a:ext cx="9198610" cy="398780"/>
          </a:xfrm>
          <a:prstGeom prst="rect">
            <a:avLst/>
          </a:prstGeom>
          <a:noFill/>
          <a:ln w="9525">
            <a:noFill/>
          </a:ln>
        </p:spPr>
        <p:txBody>
          <a:bodyPr wrap="square">
            <a:spAutoFit/>
          </a:bodyPr>
          <a:lstStyle/>
          <a:p>
            <a:pPr indent="133350"/>
            <a:r>
              <a:rPr lang="zh-CN" sz="2000" b="0">
                <a:ea typeface="MS Mincho" panose="02020609040205080304" charset="-128"/>
              </a:rPr>
              <a:t>「環境問題と私」をテーマに作文を書いてみましょう。（600～800字程度）</a:t>
            </a:r>
            <a:endParaRPr lang="zh-CN" altLang="en-US" sz="2000"/>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2"/>
          <a:stretch>
            <a:fillRect/>
          </a:stretch>
        </p:blipFill>
        <p:spPr>
          <a:xfrm>
            <a:off x="9264352" y="-171400"/>
            <a:ext cx="3060317" cy="1955555"/>
          </a:xfrm>
          <a:prstGeom prst="rect">
            <a:avLst/>
          </a:prstGeom>
        </p:spPr>
      </p:pic>
      <p:sp>
        <p:nvSpPr>
          <p:cNvPr id="15" name="文本框 14"/>
          <p:cNvSpPr txBox="1"/>
          <p:nvPr/>
        </p:nvSpPr>
        <p:spPr>
          <a:xfrm>
            <a:off x="5015880" y="2777387"/>
            <a:ext cx="4104456" cy="706755"/>
          </a:xfrm>
          <a:prstGeom prst="rect">
            <a:avLst/>
          </a:prstGeom>
          <a:noFill/>
        </p:spPr>
        <p:txBody>
          <a:bodyPr wrap="square" rtlCol="0">
            <a:spAutoFit/>
          </a:bodyPr>
          <a:lstStyle/>
          <a:p>
            <a:pPr algn="ctr"/>
            <a:r>
              <a:rPr lang="ja-JP" altLang="zh-CN" sz="4000" b="1" dirty="0">
                <a:solidFill>
                  <a:schemeClr val="bg1">
                    <a:lumMod val="65000"/>
                  </a:schemeClr>
                </a:solidFill>
                <a:latin typeface="MS Mincho" panose="02020609040205080304" charset="-128"/>
                <a:ea typeface="MS Mincho" panose="02020609040205080304" charset="-128"/>
              </a:rPr>
              <a:t>第二時限</a:t>
            </a:r>
            <a:endParaRPr lang="ja-JP" altLang="zh-CN" sz="4000" b="1" dirty="0">
              <a:solidFill>
                <a:schemeClr val="bg1">
                  <a:lumMod val="65000"/>
                </a:schemeClr>
              </a:solidFill>
              <a:latin typeface="MS Mincho" panose="02020609040205080304" charset="-128"/>
              <a:ea typeface="MS Mincho" panose="02020609040205080304" charset="-128"/>
            </a:endParaRPr>
          </a:p>
        </p:txBody>
      </p:sp>
      <p:sp>
        <p:nvSpPr>
          <p:cNvPr id="18" name="椭圆 17"/>
          <p:cNvSpPr/>
          <p:nvPr/>
        </p:nvSpPr>
        <p:spPr>
          <a:xfrm>
            <a:off x="3044190" y="2635250"/>
            <a:ext cx="1732915" cy="1588135"/>
          </a:xfrm>
          <a:prstGeom prst="ellipse">
            <a:avLst/>
          </a:prstGeom>
          <a:blipFill dpi="0" rotWithShape="1">
            <a:blip r:embed="rId3"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screen"/>
          <a:stretch>
            <a:fillRect/>
          </a:stretch>
        </p:blipFill>
        <p:spPr>
          <a:xfrm>
            <a:off x="9264352" y="2029290"/>
            <a:ext cx="1224136" cy="1102040"/>
          </a:xfrm>
          <a:prstGeom prst="rect">
            <a:avLst/>
          </a:prstGeom>
        </p:spPr>
      </p:pic>
      <p:sp>
        <p:nvSpPr>
          <p:cNvPr id="8" name="文本框 7"/>
          <p:cNvSpPr txBox="1"/>
          <p:nvPr/>
        </p:nvSpPr>
        <p:spPr>
          <a:xfrm>
            <a:off x="5015865" y="3809365"/>
            <a:ext cx="5371465" cy="521970"/>
          </a:xfrm>
          <a:prstGeom prst="rect">
            <a:avLst/>
          </a:prstGeom>
          <a:noFill/>
        </p:spPr>
        <p:txBody>
          <a:bodyPr wrap="square" rtlCol="0">
            <a:spAutoFit/>
          </a:bodyPr>
          <a:lstStyle/>
          <a:p>
            <a:r>
              <a:rPr lang="zh-CN" altLang="en-US" sz="2800" dirty="0">
                <a:solidFill>
                  <a:schemeClr val="bg1">
                    <a:lumMod val="65000"/>
                  </a:schemeClr>
                </a:solidFill>
                <a:latin typeface="MS Mincho" panose="02020609040205080304" charset="-128"/>
                <a:ea typeface="MS Mincho" panose="02020609040205080304" charset="-128"/>
              </a:rPr>
              <a:t>環境問題の現状を理解しよう</a:t>
            </a:r>
            <a:r>
              <a:rPr lang="ja-JP" altLang="zh-CN" sz="2800" dirty="0">
                <a:solidFill>
                  <a:schemeClr val="bg1">
                    <a:lumMod val="65000"/>
                  </a:schemeClr>
                </a:solidFill>
                <a:latin typeface="MS Mincho" panose="02020609040205080304" charset="-128"/>
                <a:ea typeface="MS Mincho" panose="02020609040205080304" charset="-128"/>
              </a:rPr>
              <a:t>②</a:t>
            </a:r>
            <a:endParaRPr lang="ja-JP" altLang="zh-CN" sz="2800" dirty="0">
              <a:solidFill>
                <a:schemeClr val="bg1">
                  <a:lumMod val="65000"/>
                </a:schemeClr>
              </a:solidFill>
              <a:latin typeface="MS Mincho" panose="02020609040205080304" charset="-128"/>
              <a:ea typeface="MS Mincho" panose="020206090402050803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endParaRPr lang="ja-JP" altLang="zh-CN" sz="2800" b="1" dirty="0">
                <a:solidFill>
                  <a:schemeClr val="bg1"/>
                </a:solidFill>
                <a:latin typeface="irohamaru mikami Medium" panose="020B0602020203020207" charset="-120"/>
                <a:ea typeface="irohamaru mikami Medium" panose="020B0602020203020207" charset="-120"/>
              </a:endParaRPr>
            </a:p>
          </p:txBody>
        </p:sp>
      </p:grpSp>
      <p:sp>
        <p:nvSpPr>
          <p:cNvPr id="42" name="矩形 41"/>
          <p:cNvSpPr/>
          <p:nvPr/>
        </p:nvSpPr>
        <p:spPr>
          <a:xfrm>
            <a:off x="5381625" y="2022475"/>
            <a:ext cx="6614160" cy="829945"/>
          </a:xfrm>
          <a:prstGeom prst="rect">
            <a:avLst/>
          </a:prstGeom>
        </p:spPr>
        <p:txBody>
          <a:bodyPr wrap="square">
            <a:spAutoFit/>
          </a:bodyPr>
          <a:lstStyle/>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2"/>
          <a:stretch>
            <a:fillRect/>
          </a:stretch>
        </p:blipFill>
        <p:spPr>
          <a:xfrm>
            <a:off x="4276725" y="1765935"/>
            <a:ext cx="868680" cy="868680"/>
          </a:xfrm>
          <a:prstGeom prst="rect">
            <a:avLst/>
          </a:prstGeom>
        </p:spPr>
      </p:pic>
      <p:pic>
        <p:nvPicPr>
          <p:cNvPr id="48" name="图片 47" descr="31393935333132353b31393939353630353bb7bdd0ced0f2bac532"/>
          <p:cNvPicPr>
            <a:picLocks noChangeAspect="1"/>
          </p:cNvPicPr>
          <p:nvPr/>
        </p:nvPicPr>
        <p:blipFill>
          <a:blip r:embed="rId3"/>
          <a:stretch>
            <a:fillRect/>
          </a:stretch>
        </p:blipFill>
        <p:spPr>
          <a:xfrm>
            <a:off x="4276725" y="4173220"/>
            <a:ext cx="871220" cy="836295"/>
          </a:xfrm>
          <a:prstGeom prst="rect">
            <a:avLst/>
          </a:prstGeom>
        </p:spPr>
      </p:pic>
      <p:sp>
        <p:nvSpPr>
          <p:cNvPr id="6" name="文本框 5"/>
          <p:cNvSpPr txBox="1"/>
          <p:nvPr/>
        </p:nvSpPr>
        <p:spPr>
          <a:xfrm>
            <a:off x="5464175" y="4253230"/>
            <a:ext cx="5974080" cy="1050290"/>
          </a:xfrm>
          <a:prstGeom prst="rect">
            <a:avLst/>
          </a:prstGeom>
          <a:noFill/>
        </p:spPr>
        <p:txBody>
          <a:bodyPr wrap="none" rtlCol="0">
            <a:spAutoFit/>
          </a:bodyPr>
          <a:lstStyle/>
          <a:p>
            <a:pPr algn="l">
              <a:lnSpc>
                <a:spcPct val="13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クループで話し合い、意見交換を通して、</a:t>
            </a: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l">
              <a:lnSpc>
                <a:spcPct val="13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第一稿を練り直す。</a:t>
            </a: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endParaRPr lang="ja-JP" altLang="zh-CN" sz="2400" b="1" dirty="0">
                <a:solidFill>
                  <a:schemeClr val="bg1"/>
                </a:solidFill>
                <a:latin typeface="irohamaru mikami Medium" panose="020B0602020203020207" charset="-120"/>
                <a:ea typeface="irohamaru mikami Medium" panose="020B0602020203020207" charset="-120"/>
              </a:endParaRP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endParaRPr lang="ja-JP" altLang="zh-CN" sz="2400" b="1" dirty="0">
                <a:solidFill>
                  <a:schemeClr val="bg1"/>
                </a:solidFill>
                <a:latin typeface="irohamaru mikami Medium" panose="020B0602020203020207" charset="-120"/>
                <a:ea typeface="irohamaru mikami Medium" panose="020B0602020203020207" charset="-120"/>
              </a:endParaRPr>
            </a:p>
          </p:txBody>
        </p:sp>
      </p:grpSp>
      <p:sp>
        <p:nvSpPr>
          <p:cNvPr id="42" name="矩形 41"/>
          <p:cNvSpPr/>
          <p:nvPr/>
        </p:nvSpPr>
        <p:spPr>
          <a:xfrm>
            <a:off x="5420995" y="1851660"/>
            <a:ext cx="6599555" cy="1438910"/>
          </a:xfrm>
          <a:prstGeom prst="rect">
            <a:avLst/>
          </a:prstGeom>
        </p:spPr>
        <p:txBody>
          <a:bodyPr wrap="square">
            <a:spAutoFit/>
          </a:bodyPr>
          <a:lstStyle/>
          <a:p>
            <a:pPr>
              <a:buNone/>
            </a:pPr>
            <a:r>
              <a:rPr lang="ja-JP" altLang="en-US" sz="2400" dirty="0">
                <a:solidFill>
                  <a:srgbClr val="595959"/>
                </a:solidFill>
                <a:latin typeface="MS Mincho" panose="02020609040205080304" charset="-128"/>
                <a:ea typeface="MS Mincho" panose="02020609040205080304" charset="-128"/>
                <a:sym typeface="微软雅黑" panose="020B0503020204020204" pitchFamily="34" charset="-122"/>
              </a:rPr>
              <a:t>第一作文で不適切な表現を取り上げ、クラス全体に注意させる。</a:t>
            </a:r>
            <a:endParaRPr lang="ja-JP" altLang="en-US"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dirty="0">
              <a:solidFill>
                <a:srgbClr val="595959"/>
              </a:solidFill>
              <a:latin typeface="MS Mincho" panose="02020609040205080304" charset="-128"/>
              <a:ea typeface="MS Mincho" panose="02020609040205080304" charset="-128"/>
              <a:sym typeface="微软雅黑" panose="020B0503020204020204" pitchFamily="34" charset="-122"/>
            </a:endParaRPr>
          </a:p>
          <a:p>
            <a:pPr>
              <a:lnSpc>
                <a:spcPct val="120000"/>
              </a:lnSpc>
              <a:buNone/>
            </a:pPr>
            <a:endParaRPr lang="ja-JP" altLang="zh-CN"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2"/>
          <a:stretch>
            <a:fillRect/>
          </a:stretch>
        </p:blipFill>
        <p:spPr>
          <a:xfrm>
            <a:off x="4224655" y="1836420"/>
            <a:ext cx="868680" cy="868680"/>
          </a:xfrm>
          <a:prstGeom prst="rect">
            <a:avLst/>
          </a:prstGeom>
        </p:spPr>
      </p:pic>
      <p:pic>
        <p:nvPicPr>
          <p:cNvPr id="48" name="图片 47" descr="31393935333132353b31393939353630353bb7bdd0ced0f2bac532"/>
          <p:cNvPicPr>
            <a:picLocks noChangeAspect="1"/>
          </p:cNvPicPr>
          <p:nvPr/>
        </p:nvPicPr>
        <p:blipFill>
          <a:blip r:embed="rId3"/>
          <a:stretch>
            <a:fillRect/>
          </a:stretch>
        </p:blipFill>
        <p:spPr>
          <a:xfrm>
            <a:off x="4213860" y="4432300"/>
            <a:ext cx="888365" cy="888365"/>
          </a:xfrm>
          <a:prstGeom prst="rect">
            <a:avLst/>
          </a:prstGeom>
        </p:spPr>
      </p:pic>
      <p:sp>
        <p:nvSpPr>
          <p:cNvPr id="45" name="文本框 44"/>
          <p:cNvSpPr txBox="1"/>
          <p:nvPr/>
        </p:nvSpPr>
        <p:spPr>
          <a:xfrm>
            <a:off x="5420995" y="3987800"/>
            <a:ext cx="6411595" cy="2158365"/>
          </a:xfrm>
          <a:prstGeom prst="rect">
            <a:avLst/>
          </a:prstGeom>
          <a:noFill/>
        </p:spPr>
        <p:txBody>
          <a:bodyPr wrap="square" rtlCol="0" anchor="t">
            <a:spAutoFit/>
          </a:bodyPr>
          <a:lstStyle/>
          <a:p>
            <a:pPr>
              <a:lnSpc>
                <a:spcPct val="14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ピアシートを参考にグループで</a:t>
            </a:r>
            <a:r>
              <a:rPr lang="ja-JP" altLang="zh-CN" sz="2400" dirty="0">
                <a:solidFill>
                  <a:srgbClr val="595959"/>
                </a:solidFill>
                <a:latin typeface="MS Mincho" panose="02020609040205080304" charset="-128"/>
                <a:ea typeface="MS Mincho" panose="02020609040205080304" charset="-128"/>
                <a:sym typeface="微软雅黑" panose="020B0503020204020204" pitchFamily="34" charset="-122"/>
              </a:rPr>
              <a:t>やり取りする。</a:t>
            </a:r>
            <a:r>
              <a:rPr lang="ja-JP" altLang="en-US" sz="2400" dirty="0">
                <a:solidFill>
                  <a:srgbClr val="595959"/>
                </a:solidFill>
                <a:latin typeface="MS Mincho" panose="02020609040205080304" charset="-128"/>
                <a:ea typeface="MS Mincho" panose="02020609040205080304" charset="-128"/>
                <a:sym typeface="微软雅黑" panose="020B0503020204020204" pitchFamily="34" charset="-122"/>
              </a:rPr>
              <a:t>改稿に向けて、環境問題の捉え方などについて、互いに意見を述べる。</a:t>
            </a:r>
            <a:endParaRPr lang="ja-JP" altLang="en-US" sz="2400" dirty="0">
              <a:solidFill>
                <a:srgbClr val="595959"/>
              </a:solidFill>
              <a:latin typeface="MS Mincho" panose="02020609040205080304" charset="-128"/>
              <a:ea typeface="MS Mincho" panose="02020609040205080304" charset="-128"/>
              <a:sym typeface="微软雅黑" panose="020B0503020204020204" pitchFamily="34" charset="-122"/>
            </a:endParaRPr>
          </a:p>
          <a:p>
            <a:pPr>
              <a:lnSpc>
                <a:spcPct val="140000"/>
              </a:lnSpc>
              <a:buNone/>
            </a:pPr>
            <a:endParaRPr lang="ja-JP" altLang="en-US" sz="2400" dirty="0">
              <a:solidFill>
                <a:srgbClr val="595959"/>
              </a:solidFill>
              <a:latin typeface="MS Mincho" panose="02020609040205080304" charset="-128"/>
              <a:ea typeface="MS Mincho" panose="02020609040205080304" charset="-128"/>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solidFill>
              <a:effectLst/>
              <a:latin typeface="MS Mincho" panose="02020609040205080304" charset="-128"/>
              <a:ea typeface="MS Mincho" panose="02020609040205080304" charset="-128"/>
              <a:cs typeface="微软雅黑" panose="020B0503020204020204" pitchFamily="34" charset="-122"/>
              <a:sym typeface="+mn-ea"/>
            </a:endParaRPr>
          </a:p>
          <a:p>
            <a:pPr lvl="0" indent="0" algn="ctr">
              <a:lnSpc>
                <a:spcPct val="100000"/>
              </a:lnSpc>
              <a:spcBef>
                <a:spcPct val="0"/>
              </a:spcBef>
              <a:spcAft>
                <a:spcPct val="35000"/>
              </a:spcAft>
              <a:buFont typeface="Wingdings" panose="05000000000000000000" charset="0"/>
              <a:buNone/>
            </a:pPr>
            <a:r>
              <a:rPr lang="en-US" sz="2000">
                <a:solidFill>
                  <a:schemeClr val="tx1">
                    <a:lumMod val="50000"/>
                    <a:lumOff val="50000"/>
                  </a:schemeClr>
                </a:solidFill>
                <a:latin typeface="MS PGothic" panose="020B0600070205080204" charset="-128"/>
                <a:ea typeface="MS PGothic" panose="020B0600070205080204" charset="-128"/>
                <a:sym typeface="+mn-ea"/>
              </a:rPr>
              <a:t>時間にゆとりをもって設定し</a:t>
            </a:r>
            <a:r>
              <a:rPr lang="ja-JP" sz="2000">
                <a:solidFill>
                  <a:schemeClr val="tx1">
                    <a:lumMod val="50000"/>
                    <a:lumOff val="50000"/>
                  </a:schemeClr>
                </a:solidFill>
                <a:latin typeface="MS PGothic" panose="020B0600070205080204" charset="-128"/>
                <a:ea typeface="MS PGothic" panose="020B0600070205080204" charset="-128"/>
                <a:sym typeface="+mn-ea"/>
              </a:rPr>
              <a:t>、グループ</a:t>
            </a:r>
            <a:r>
              <a:rPr lang="en-US" sz="2000">
                <a:solidFill>
                  <a:schemeClr val="tx1">
                    <a:lumMod val="50000"/>
                    <a:lumOff val="50000"/>
                  </a:schemeClr>
                </a:solidFill>
                <a:latin typeface="MS PGothic" panose="020B0600070205080204" charset="-128"/>
                <a:ea typeface="MS PGothic" panose="020B0600070205080204" charset="-128"/>
                <a:sym typeface="+mn-ea"/>
              </a:rPr>
              <a:t>全員に発表させる。</a:t>
            </a:r>
            <a:endParaRPr lang="en-US" sz="2000">
              <a:solidFill>
                <a:schemeClr val="tx1">
                  <a:lumMod val="50000"/>
                  <a:lumOff val="50000"/>
                </a:schemeClr>
              </a:solidFill>
              <a:latin typeface="MS PGothic" panose="020B0600070205080204" charset="-128"/>
              <a:ea typeface="MS PGothic" panose="020B0600070205080204" charset="-128"/>
              <a:sym typeface="+mn-ea"/>
            </a:endParaRPr>
          </a:p>
          <a:p>
            <a:pPr lvl="0" indent="0" algn="ctr">
              <a:lnSpc>
                <a:spcPct val="100000"/>
              </a:lnSpc>
              <a:spcBef>
                <a:spcPct val="0"/>
              </a:spcBef>
              <a:spcAft>
                <a:spcPct val="35000"/>
              </a:spcAft>
              <a:buFont typeface="Wingdings" panose="05000000000000000000" charset="0"/>
              <a:buNone/>
            </a:pPr>
            <a:r>
              <a:rPr lang="ja-JP" sz="2000">
                <a:solidFill>
                  <a:schemeClr val="tx1">
                    <a:lumMod val="50000"/>
                    <a:lumOff val="50000"/>
                  </a:schemeClr>
                </a:solidFill>
                <a:latin typeface="MS PGothic" panose="020B0600070205080204" charset="-128"/>
                <a:ea typeface="MS PGothic" panose="020B0600070205080204" charset="-128"/>
                <a:sym typeface="+mn-ea"/>
              </a:rPr>
              <a:t>さらにグループ</a:t>
            </a:r>
            <a:r>
              <a:rPr lang="en-US" sz="2000">
                <a:solidFill>
                  <a:schemeClr val="tx1">
                    <a:lumMod val="50000"/>
                    <a:lumOff val="50000"/>
                  </a:schemeClr>
                </a:solidFill>
                <a:latin typeface="MS PGothic" panose="020B0600070205080204" charset="-128"/>
                <a:ea typeface="MS PGothic" panose="020B0600070205080204" charset="-128"/>
                <a:sym typeface="+mn-ea"/>
              </a:rPr>
              <a:t>の成果</a:t>
            </a:r>
            <a:r>
              <a:rPr lang="ja-JP" sz="2000">
                <a:solidFill>
                  <a:schemeClr val="tx1">
                    <a:lumMod val="50000"/>
                    <a:lumOff val="50000"/>
                  </a:schemeClr>
                </a:solidFill>
                <a:latin typeface="MS PGothic" panose="020B0600070205080204" charset="-128"/>
                <a:ea typeface="MS PGothic" panose="020B0600070205080204" charset="-128"/>
                <a:sym typeface="+mn-ea"/>
              </a:rPr>
              <a:t>などをクラス</a:t>
            </a:r>
            <a:r>
              <a:rPr lang="en-US" sz="2000">
                <a:solidFill>
                  <a:schemeClr val="tx1">
                    <a:lumMod val="50000"/>
                    <a:lumOff val="50000"/>
                  </a:schemeClr>
                </a:solidFill>
                <a:latin typeface="MS PGothic" panose="020B0600070205080204" charset="-128"/>
                <a:ea typeface="MS PGothic" panose="020B0600070205080204" charset="-128"/>
                <a:sym typeface="+mn-ea"/>
              </a:rPr>
              <a:t>全体に向けて発表させるなどして</a:t>
            </a:r>
            <a:r>
              <a:rPr lang="ja-JP" sz="2000">
                <a:solidFill>
                  <a:schemeClr val="tx1">
                    <a:lumMod val="50000"/>
                    <a:lumOff val="50000"/>
                  </a:schemeClr>
                </a:solidFill>
                <a:latin typeface="MS PGothic" panose="020B0600070205080204" charset="-128"/>
                <a:ea typeface="MS PGothic" panose="020B0600070205080204" charset="-128"/>
                <a:sym typeface="+mn-ea"/>
              </a:rPr>
              <a:t>、</a:t>
            </a:r>
            <a:r>
              <a:rPr lang="en-US" sz="2000">
                <a:solidFill>
                  <a:schemeClr val="tx1">
                    <a:lumMod val="50000"/>
                    <a:lumOff val="50000"/>
                  </a:schemeClr>
                </a:solidFill>
                <a:latin typeface="MS PGothic" panose="020B0600070205080204" charset="-128"/>
                <a:ea typeface="MS PGothic" panose="020B0600070205080204" charset="-128"/>
                <a:sym typeface="+mn-ea"/>
              </a:rPr>
              <a:t>共有する</a:t>
            </a:r>
            <a:r>
              <a:rPr lang="ja-JP" sz="2000">
                <a:solidFill>
                  <a:schemeClr val="tx1">
                    <a:lumMod val="50000"/>
                    <a:lumOff val="50000"/>
                  </a:schemeClr>
                </a:solidFill>
                <a:latin typeface="MS PGothic" panose="020B0600070205080204" charset="-128"/>
                <a:ea typeface="MS PGothic" panose="020B0600070205080204" charset="-128"/>
                <a:sym typeface="+mn-ea"/>
              </a:rPr>
              <a:t>。</a:t>
            </a:r>
            <a:endParaRPr lang="ja-JP" altLang="zh-CN" sz="2000" dirty="0">
              <a:solidFill>
                <a:schemeClr val="tx1">
                  <a:lumMod val="50000"/>
                  <a:lumOff val="50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30463"/>
            <a:ext cx="7725410" cy="768350"/>
          </a:xfrm>
          <a:prstGeom prst="rect">
            <a:avLst/>
          </a:prstGeom>
          <a:noFill/>
        </p:spPr>
        <p:txBody>
          <a:bodyPr wrap="square" rtlCol="0" anchor="ctr">
            <a:spAutoFit/>
          </a:bodyPr>
          <a:lstStyle/>
          <a:p>
            <a:pPr algn="ctr"/>
            <a:r>
              <a:rPr lang="ja-JP" altLang="ja-JP" sz="4400">
                <a:latin typeface="MS PGothic" panose="020B0600070205080204" charset="-128"/>
                <a:ea typeface="MS PGothic" panose="020B0600070205080204" charset="-128"/>
                <a:sym typeface="+mn-ea"/>
              </a:rPr>
              <a:t>指導上の留意点</a:t>
            </a:r>
            <a:endParaRPr lang="ja-JP" altLang="ja-JP" sz="4400" dirty="0">
              <a:ln>
                <a:solidFill>
                  <a:srgbClr val="595959"/>
                </a:solidFill>
              </a:ln>
              <a:solidFill>
                <a:srgbClr val="595959"/>
              </a:solidFill>
              <a:latin typeface="MS PGothic" panose="020B0600070205080204" charset="-128"/>
              <a:ea typeface="MS PGothic" panose="020B0600070205080204" charset="-128"/>
              <a:sym typeface="+mn-ea"/>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１</a:t>
            </a:r>
            <a:endParaRPr lang="ja-JP" altLang="en-US" sz="4800" b="1" dirty="0">
              <a:ln>
                <a:solidFill>
                  <a:srgbClr val="595959"/>
                </a:solidFill>
              </a:ln>
              <a:solidFill>
                <a:srgbClr val="595959"/>
              </a:solidFill>
              <a:latin typeface="MS Mincho" panose="02020609040205080304" charset="-128"/>
              <a:ea typeface="MS Mincho" panose="02020609040205080304" charset="-128"/>
              <a:sym typeface="+mn-ea"/>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矩形 16"/>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2" name="标题 1"/>
          <p:cNvSpPr>
            <a:spLocks noGrp="1"/>
          </p:cNvSpPr>
          <p:nvPr>
            <p:ph type="title"/>
          </p:nvPr>
        </p:nvSpPr>
        <p:spPr>
          <a:xfrm>
            <a:off x="986155" y="325755"/>
            <a:ext cx="10474325" cy="553720"/>
          </a:xfrm>
        </p:spPr>
        <p:txBody>
          <a:bodyPr>
            <a:noAutofit/>
          </a:bodyPr>
          <a:lstStyle/>
          <a:p>
            <a:r>
              <a:rPr lang="ja-JP" altLang="zh-CN" sz="3600" b="1">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ja-JP" altLang="zh-CN" sz="3600" b="1" dirty="0">
              <a:latin typeface="MS Mincho" panose="02020609040205080304" charset="-128"/>
              <a:ea typeface="MS Mincho" panose="02020609040205080304" charset="-128"/>
              <a:cs typeface="微软雅黑" panose="020B0503020204020204" pitchFamily="34" charset="-122"/>
              <a:sym typeface="+mn-ea"/>
            </a:endParaRPr>
          </a:p>
        </p:txBody>
      </p:sp>
      <p:sp>
        <p:nvSpPr>
          <p:cNvPr id="55" name="MH_Title_1"/>
          <p:cNvSpPr/>
          <p:nvPr>
            <p:custDataLst>
              <p:tags r:id="rId1"/>
            </p:custDataLst>
          </p:nvPr>
        </p:nvSpPr>
        <p:spPr>
          <a:xfrm>
            <a:off x="1407093"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3" name="MH_Title_1"/>
          <p:cNvSpPr/>
          <p:nvPr>
            <p:custDataLst>
              <p:tags r:id="rId2"/>
            </p:custDataLst>
          </p:nvPr>
        </p:nvSpPr>
        <p:spPr>
          <a:xfrm>
            <a:off x="3028094"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6" name="MH_Title_1"/>
          <p:cNvSpPr/>
          <p:nvPr>
            <p:custDataLst>
              <p:tags r:id="rId3"/>
            </p:custDataLst>
          </p:nvPr>
        </p:nvSpPr>
        <p:spPr>
          <a:xfrm>
            <a:off x="465036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3" name="圆角右箭头 2"/>
          <p:cNvSpPr/>
          <p:nvPr/>
        </p:nvSpPr>
        <p:spPr>
          <a:xfrm rot="5400000">
            <a:off x="9035213"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圆角右箭头 82"/>
          <p:cNvSpPr/>
          <p:nvPr/>
        </p:nvSpPr>
        <p:spPr>
          <a:xfrm rot="16200000" flipH="1">
            <a:off x="2902550" y="2651130"/>
            <a:ext cx="334054" cy="2070715"/>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5" name="圆角右箭头 84"/>
          <p:cNvSpPr/>
          <p:nvPr/>
        </p:nvSpPr>
        <p:spPr>
          <a:xfrm rot="5400000">
            <a:off x="7415282"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圆角右箭头 85"/>
          <p:cNvSpPr/>
          <p:nvPr/>
        </p:nvSpPr>
        <p:spPr>
          <a:xfrm rot="16200000" flipH="1">
            <a:off x="4335075" y="2713553"/>
            <a:ext cx="334054" cy="1945868"/>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MH_Title_1"/>
          <p:cNvSpPr/>
          <p:nvPr>
            <p:custDataLst>
              <p:tags r:id="rId4"/>
            </p:custDataLst>
          </p:nvPr>
        </p:nvSpPr>
        <p:spPr>
          <a:xfrm>
            <a:off x="954194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2" name="MH_Title_1"/>
          <p:cNvSpPr/>
          <p:nvPr>
            <p:custDataLst>
              <p:tags r:id="rId5"/>
            </p:custDataLst>
          </p:nvPr>
        </p:nvSpPr>
        <p:spPr>
          <a:xfrm>
            <a:off x="7893637"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8" name="MH_Title_1"/>
          <p:cNvSpPr/>
          <p:nvPr>
            <p:custDataLst>
              <p:tags r:id="rId6"/>
            </p:custDataLst>
          </p:nvPr>
        </p:nvSpPr>
        <p:spPr>
          <a:xfrm>
            <a:off x="6272001"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40" name="任意多边形 39"/>
          <p:cNvSpPr/>
          <p:nvPr/>
        </p:nvSpPr>
        <p:spPr>
          <a:xfrm rot="5400000">
            <a:off x="6464081"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41" name="任意多边形 40"/>
          <p:cNvSpPr/>
          <p:nvPr/>
        </p:nvSpPr>
        <p:spPr>
          <a:xfrm rot="16200000" flipH="1">
            <a:off x="5397547"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67" name="MH_Other_9"/>
          <p:cNvSpPr/>
          <p:nvPr>
            <p:custDataLst>
              <p:tags r:id="rId7"/>
            </p:custDataLst>
          </p:nvPr>
        </p:nvSpPr>
        <p:spPr>
          <a:xfrm>
            <a:off x="4820285" y="1470660"/>
            <a:ext cx="2567940" cy="1541780"/>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1" dirty="0">
                <a:latin typeface="MS Mincho" panose="02020609040205080304" charset="-128"/>
                <a:ea typeface="MS Mincho" panose="02020609040205080304" charset="-128"/>
              </a:rPr>
              <a:t>こんな</a:t>
            </a:r>
            <a:r>
              <a:rPr lang="ja-JP" altLang="zh-CN" sz="1600" b="1" dirty="0">
                <a:latin typeface="MS Mincho" panose="02020609040205080304" charset="-128"/>
                <a:ea typeface="MS Mincho" panose="02020609040205080304" charset="-128"/>
              </a:rPr>
              <a:t>間違い</a:t>
            </a:r>
            <a:r>
              <a:rPr lang="zh-CN" altLang="en-US" sz="1600" b="1" dirty="0">
                <a:latin typeface="MS Mincho" panose="02020609040205080304" charset="-128"/>
                <a:ea typeface="MS Mincho" panose="02020609040205080304" charset="-128"/>
              </a:rPr>
              <a:t>や不適切</a:t>
            </a:r>
            <a:r>
              <a:rPr lang="ja-JP" altLang="zh-CN" sz="1600" b="1" dirty="0">
                <a:latin typeface="MS Mincho" panose="02020609040205080304" charset="-128"/>
                <a:ea typeface="MS Mincho" panose="02020609040205080304" charset="-128"/>
              </a:rPr>
              <a:t>な</a:t>
            </a:r>
            <a:r>
              <a:rPr lang="zh-CN" altLang="en-US" sz="1600" b="1" dirty="0">
                <a:latin typeface="MS Mincho" panose="02020609040205080304" charset="-128"/>
                <a:ea typeface="MS Mincho" panose="02020609040205080304" charset="-128"/>
              </a:rPr>
              <a:t>表現に注意</a:t>
            </a:r>
            <a:r>
              <a:rPr lang="en-US" altLang="zh-CN" sz="1600" b="1" dirty="0">
                <a:latin typeface="MS Mincho" panose="02020609040205080304" charset="-128"/>
                <a:ea typeface="MS Mincho" panose="02020609040205080304" charset="-128"/>
              </a:rPr>
              <a:t>‼</a:t>
            </a:r>
            <a:endParaRPr lang="en-US" altLang="zh-CN" sz="1600" b="1" dirty="0">
              <a:latin typeface="MS Mincho" panose="02020609040205080304" charset="-128"/>
              <a:ea typeface="MS Mincho" panose="02020609040205080304" charset="-128"/>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14:presetBounceEnd="56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56000">
                                          <p:cBhvr additive="base">
                                            <p:cTn id="68" dur="20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000" fill="hold"/>
                                            <p:tgtEl>
                                              <p:spTgt spid="17"/>
                                            </p:tgtEl>
                                            <p:attrNameLst>
                                              <p:attrName>ppt_x</p:attrName>
                                            </p:attrNameLst>
                                          </p:cBhvr>
                                          <p:tavLst>
                                            <p:tav tm="0">
                                              <p:val>
                                                <p:strVal val="1+#ppt_w/2"/>
                                              </p:val>
                                            </p:tav>
                                            <p:tav tm="100000">
                                              <p:val>
                                                <p:strVal val="#ppt_x"/>
                                              </p:val>
                                            </p:tav>
                                          </p:tavLst>
                                        </p:anim>
                                        <p:anim calcmode="lin" valueType="num">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a:t>
            </a:r>
            <a:r>
              <a:rPr lang="ja-JP" altLang="zh-CN"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rPr>
              <a:t>クループで話し合い、意見交換を通して、第一稿を練り直す。</a:t>
            </a:r>
            <a:endParaRPr lang="ja-JP" altLang="zh-CN"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２</a:t>
            </a:r>
            <a:endParaRPr lang="ja-JP" altLang="en-US" sz="4800" b="1" dirty="0">
              <a:ln>
                <a:solidFill>
                  <a:srgbClr val="595959"/>
                </a:solidFill>
              </a:ln>
              <a:solidFill>
                <a:srgbClr val="595959"/>
              </a:solidFill>
              <a:latin typeface="MS Mincho" panose="02020609040205080304" charset="-128"/>
              <a:ea typeface="MS Mincho" panose="02020609040205080304" charset="-128"/>
              <a:sym typeface="+mn-ea"/>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81" name="矩形 80"/>
          <p:cNvSpPr/>
          <p:nvPr/>
        </p:nvSpPr>
        <p:spPr>
          <a:xfrm>
            <a:off x="542925" y="2401570"/>
            <a:ext cx="11106150" cy="2811145"/>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grpSp>
        <p:nvGrpSpPr>
          <p:cNvPr id="16" name="组合 15"/>
          <p:cNvGrpSpPr/>
          <p:nvPr/>
        </p:nvGrpSpPr>
        <p:grpSpPr>
          <a:xfrm>
            <a:off x="1412053" y="3106570"/>
            <a:ext cx="1656184" cy="1210447"/>
            <a:chOff x="5741988" y="2093068"/>
            <a:chExt cx="4459288" cy="3259138"/>
          </a:xfrm>
        </p:grpSpPr>
        <p:sp>
          <p:nvSpPr>
            <p:cNvPr id="17" name="Freeform 20"/>
            <p:cNvSpPr/>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8" name="Rectangle 9"/>
            <p:cNvSpPr>
              <a:spLocks noChangeArrowheads="1"/>
            </p:cNvSpPr>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19" name="Rectangle 10"/>
            <p:cNvSpPr>
              <a:spLocks noChangeArrowheads="1"/>
            </p:cNvSpPr>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0" name="Rectangle 11"/>
            <p:cNvSpPr>
              <a:spLocks noChangeArrowheads="1"/>
            </p:cNvSpPr>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sz="2400"/>
            </a:p>
          </p:txBody>
        </p:sp>
        <p:sp>
          <p:nvSpPr>
            <p:cNvPr id="21" name="Rectangle 12"/>
            <p:cNvSpPr>
              <a:spLocks noChangeArrowheads="1"/>
            </p:cNvSpPr>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2" name="Freeform 13"/>
            <p:cNvSpPr/>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3" name="Freeform 14"/>
            <p:cNvSpPr/>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4" name="Freeform 15"/>
            <p:cNvSpPr/>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5" name="Freeform 16"/>
            <p:cNvSpPr/>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6" name="Freeform 18"/>
            <p:cNvSpPr/>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7" name="Freeform 19"/>
            <p:cNvSpPr/>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sz="2400"/>
            </a:p>
          </p:txBody>
        </p:sp>
        <p:sp>
          <p:nvSpPr>
            <p:cNvPr id="28" name="Freeform 17"/>
            <p:cNvSpPr/>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sz="2400"/>
            </a:p>
          </p:txBody>
        </p:sp>
      </p:grpSp>
      <p:grpSp>
        <p:nvGrpSpPr>
          <p:cNvPr id="87" name="组合 86"/>
          <p:cNvGrpSpPr/>
          <p:nvPr/>
        </p:nvGrpSpPr>
        <p:grpSpPr>
          <a:xfrm>
            <a:off x="3353055" y="3347136"/>
            <a:ext cx="817548" cy="817526"/>
            <a:chOff x="3140888" y="1558570"/>
            <a:chExt cx="1005662" cy="1005634"/>
          </a:xfrm>
          <a:solidFill>
            <a:srgbClr val="595959"/>
          </a:solidFill>
        </p:grpSpPr>
        <p:sp>
          <p:nvSpPr>
            <p:cNvPr id="84" name="椭圆 83"/>
            <p:cNvSpPr/>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nvSpPr>
        <p:spPr>
          <a:xfrm>
            <a:off x="3511173" y="3497633"/>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sp>
        <p:nvSpPr>
          <p:cNvPr id="98" name="MH_Text_1"/>
          <p:cNvSpPr/>
          <p:nvPr>
            <p:custDataLst>
              <p:tags r:id="rId1"/>
            </p:custDataLst>
          </p:nvPr>
        </p:nvSpPr>
        <p:spPr>
          <a:xfrm>
            <a:off x="4705350" y="3347085"/>
            <a:ext cx="5809615" cy="2145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120000"/>
              </a:lnSpc>
              <a:buClr>
                <a:schemeClr val="accent2"/>
              </a:buClr>
            </a:pPr>
            <a:r>
              <a:rPr lang="ja-JP" altLang="en-US" sz="2400" b="1" dirty="0">
                <a:solidFill>
                  <a:schemeClr val="tx1"/>
                </a:solidFill>
                <a:latin typeface="MS Mincho" panose="02020609040205080304" charset="-128"/>
                <a:ea typeface="MS Mincho" panose="02020609040205080304" charset="-128"/>
                <a:cs typeface="+mn-ea"/>
                <a:sym typeface="+mn-lt"/>
              </a:rPr>
              <a:t>クラスメートの作文を読み、以下の質問をヒントに、コメントしましょう。</a:t>
            </a:r>
            <a:endParaRPr lang="ja-JP" altLang="en-US" sz="2400" b="1" dirty="0">
              <a:solidFill>
                <a:schemeClr val="tx1"/>
              </a:solidFill>
              <a:latin typeface="MS Mincho" panose="02020609040205080304" charset="-128"/>
              <a:ea typeface="MS Mincho" panose="02020609040205080304" charset="-128"/>
              <a:cs typeface="+mn-ea"/>
              <a:sym typeface="+mn-lt"/>
            </a:endParaRPr>
          </a:p>
        </p:txBody>
      </p:sp>
      <p:sp>
        <p:nvSpPr>
          <p:cNvPr id="2" name="文本框 1"/>
          <p:cNvSpPr txBox="1"/>
          <p:nvPr/>
        </p:nvSpPr>
        <p:spPr>
          <a:xfrm>
            <a:off x="4098290" y="808355"/>
            <a:ext cx="5080000" cy="706755"/>
          </a:xfrm>
          <a:prstGeom prst="rect">
            <a:avLst/>
          </a:prstGeom>
          <a:noFill/>
          <a:ln w="9525">
            <a:noFill/>
          </a:ln>
        </p:spPr>
        <p:txBody>
          <a:bodyPr>
            <a:spAutoFit/>
          </a:bodyPr>
          <a:lstStyle/>
          <a:p>
            <a:pPr indent="0"/>
            <a:r>
              <a:rPr lang="ja-JP" altLang="ja-JP" sz="4000" b="1" spc="300" dirty="0">
                <a:solidFill>
                  <a:schemeClr val="bg1"/>
                </a:solidFill>
                <a:effectLst/>
                <a:latin typeface="MS Mincho" panose="02020609040205080304" charset="-128"/>
                <a:ea typeface="MS Mincho" panose="02020609040205080304" charset="-128"/>
                <a:cs typeface="+mj-cs"/>
              </a:rPr>
              <a:t>ピア活動②</a:t>
            </a:r>
            <a:endParaRPr lang="ja-JP" altLang="ja-JP" sz="4000" b="1" spc="300" dirty="0">
              <a:solidFill>
                <a:schemeClr val="bg1"/>
              </a:solidFill>
              <a:effectLst/>
              <a:latin typeface="MS Mincho" panose="02020609040205080304" charset="-128"/>
              <a:ea typeface="MS Mincho" panose="02020609040205080304" charset="-128"/>
              <a:cs typeface="+mj-cs"/>
            </a:endParaRPr>
          </a:p>
        </p:txBody>
      </p:sp>
      <p:sp>
        <p:nvSpPr>
          <p:cNvPr id="3" name="云形标注 2"/>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endParaRPr lang="ja-JP" altLang="zh-CN" sz="2000">
              <a:latin typeface="MS Mincho" panose="02020609040205080304" charset="-128"/>
              <a:ea typeface="MS Mincho" panose="02020609040205080304" charset="-128"/>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7000">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14:bounceEnd="57000">
                                          <p:cBhvr additive="base">
                                            <p:cTn id="7" dur="800" fill="hold"/>
                                            <p:tgtEl>
                                              <p:spTgt spid="16"/>
                                            </p:tgtEl>
                                            <p:attrNameLst>
                                              <p:attrName>ppt_x</p:attrName>
                                            </p:attrNameLst>
                                          </p:cBhvr>
                                          <p:tavLst>
                                            <p:tav tm="0">
                                              <p:val>
                                                <p:strVal val="0-#ppt_w/2"/>
                                              </p:val>
                                            </p:tav>
                                            <p:tav tm="100000">
                                              <p:val>
                                                <p:strVal val="#ppt_x"/>
                                              </p:val>
                                            </p:tav>
                                          </p:tavLst>
                                        </p:anim>
                                        <p:anim calcmode="lin" valueType="num" p14:bounceEnd="57000">
                                          <p:cBhvr additive="base">
                                            <p:cTn id="8" dur="8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par>
                                    <p:cTn id="23" presetID="2" presetClass="entr" presetSubtype="2" fill="hold" grpId="0" nodeType="withEffect" p14:presetBounceEnd="56000">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14:bounceEnd="56000">
                                          <p:cBhvr additive="base">
                                            <p:cTn id="25" dur="2000" fill="hold"/>
                                            <p:tgtEl>
                                              <p:spTgt spid="81"/>
                                            </p:tgtEl>
                                            <p:attrNameLst>
                                              <p:attrName>ppt_x</p:attrName>
                                            </p:attrNameLst>
                                          </p:cBhvr>
                                          <p:tavLst>
                                            <p:tav tm="0">
                                              <p:val>
                                                <p:strVal val="1+#ppt_w/2"/>
                                              </p:val>
                                            </p:tav>
                                            <p:tav tm="100000">
                                              <p:val>
                                                <p:strVal val="#ppt_x"/>
                                              </p:val>
                                            </p:tav>
                                          </p:tavLst>
                                        </p:anim>
                                        <p:anim calcmode="lin" valueType="num" p14:bounceEnd="56000">
                                          <p:cBhvr additive="base">
                                            <p:cTn id="26"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8"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800" fill="hold"/>
                                            <p:tgtEl>
                                              <p:spTgt spid="16"/>
                                            </p:tgtEl>
                                            <p:attrNameLst>
                                              <p:attrName>ppt_x</p:attrName>
                                            </p:attrNameLst>
                                          </p:cBhvr>
                                          <p:tavLst>
                                            <p:tav tm="0">
                                              <p:val>
                                                <p:strVal val="0-#ppt_w/2"/>
                                              </p:val>
                                            </p:tav>
                                            <p:tav tm="100000">
                                              <p:val>
                                                <p:strVal val="#ppt_x"/>
                                              </p:val>
                                            </p:tav>
                                          </p:tavLst>
                                        </p:anim>
                                        <p:anim calcmode="lin" valueType="num">
                                          <p:cBhvr additive="base">
                                            <p:cTn id="8" dur="8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2000" fill="hold"/>
                                            <p:tgtEl>
                                              <p:spTgt spid="81"/>
                                            </p:tgtEl>
                                            <p:attrNameLst>
                                              <p:attrName>ppt_x</p:attrName>
                                            </p:attrNameLst>
                                          </p:cBhvr>
                                          <p:tavLst>
                                            <p:tav tm="0">
                                              <p:val>
                                                <p:strVal val="1+#ppt_w/2"/>
                                              </p:val>
                                            </p:tav>
                                            <p:tav tm="100000">
                                              <p:val>
                                                <p:strVal val="#ppt_x"/>
                                              </p:val>
                                            </p:tav>
                                          </p:tavLst>
                                        </p:anim>
                                        <p:anim calcmode="lin" valueType="num">
                                          <p:cBhvr additive="base">
                                            <p:cTn id="26" dur="20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6" grpId="0" bldLvl="0" animBg="1"/>
          <p:bldP spid="98" grpId="0" bldLvl="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653540" y="2089150"/>
            <a:ext cx="9271635" cy="3340735"/>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240000"/>
              </a:lnSpc>
            </a:pPr>
            <a:r>
              <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a:t>
            </a:r>
            <a:r>
              <a:rPr lang="ja-JP" altLang="en-US"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作文のジャンル</a:t>
            </a:r>
            <a:r>
              <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　意見文</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180000"/>
              </a:lnSpc>
            </a:pPr>
            <a:r>
              <a:rPr lang="ja-JP" altLang="en-US"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【トピック】</a:t>
            </a:r>
            <a:r>
              <a:rPr lang="ja-JP" altLang="en-US" sz="2400" b="1"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r>
              <a:rPr lang="ja-JP"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環境問題の現状を理解しよう</a:t>
            </a:r>
            <a:endPar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endParaRPr>
          </a:p>
          <a:p>
            <a:pPr>
              <a:lnSpc>
                <a:spcPct val="180000"/>
              </a:lnSpc>
            </a:pP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　　　　　　　　　　</a:t>
            </a:r>
            <a:r>
              <a:rPr lang="ja-JP"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rPr>
              <a:t>持続可能な社会構築に向けて考えよう</a:t>
            </a:r>
            <a:endPar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endParaRPr>
          </a:p>
          <a:p>
            <a:pPr>
              <a:lnSpc>
                <a:spcPct val="180000"/>
              </a:lnSpc>
            </a:pPr>
            <a:endPar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endParaRPr>
          </a:p>
          <a:p>
            <a:pPr>
              <a:lnSpc>
                <a:spcPct val="240000"/>
              </a:lnSpc>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4490720" y="815340"/>
            <a:ext cx="4718050" cy="706755"/>
          </a:xfrm>
          <a:prstGeom prst="rect">
            <a:avLst/>
          </a:prstGeom>
          <a:noFill/>
        </p:spPr>
        <p:txBody>
          <a:bodyPr wrap="square" rtlCol="0">
            <a:spAutoFit/>
          </a:bodyPr>
          <a:lstStyle/>
          <a:p>
            <a:r>
              <a:rPr lang="ja-JP" altLang="zh-CN" sz="4000">
                <a:latin typeface="MS Mincho" panose="02020609040205080304" charset="-128"/>
                <a:ea typeface="MS Mincho" panose="02020609040205080304" charset="-128"/>
              </a:rPr>
              <a:t>作文について</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3" name="矩形 22"/>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a:t>④内容について情報提供できることはないか</a:t>
            </a:r>
            <a:endParaRPr lang="zh-CN" altLang="en-US" sz="2400"/>
          </a:p>
        </p:txBody>
      </p:sp>
      <p:sp>
        <p:nvSpPr>
          <p:cNvPr id="2" name="标题 1"/>
          <p:cNvSpPr>
            <a:spLocks noGrp="1"/>
          </p:cNvSpPr>
          <p:nvPr>
            <p:ph type="title"/>
          </p:nvPr>
        </p:nvSpPr>
        <p:spPr>
          <a:xfrm>
            <a:off x="2880995" y="325755"/>
            <a:ext cx="6288405" cy="553720"/>
          </a:xfrm>
        </p:spPr>
        <p:txBody>
          <a:bodyPr>
            <a:noAutofit/>
          </a:bodyPr>
          <a:lstStyle/>
          <a:p>
            <a:r>
              <a:rPr lang="ja-JP" altLang="zh-CN" b="1" dirty="0">
                <a:solidFill>
                  <a:schemeClr val="bg1"/>
                </a:solidFill>
                <a:latin typeface="MS Mincho" panose="02020609040205080304" charset="-128"/>
                <a:ea typeface="MS Mincho" panose="02020609040205080304" charset="-128"/>
                <a:cs typeface="微软雅黑" panose="020B0503020204020204" pitchFamily="34" charset="-122"/>
                <a:sym typeface="+mn-ea"/>
              </a:rPr>
              <a:t>ピアシート　　</a:t>
            </a:r>
            <a:endParaRPr lang="ja-JP" altLang="zh-CN" b="1" dirty="0">
              <a:solidFill>
                <a:schemeClr val="bg1"/>
              </a:solidFill>
              <a:latin typeface="MS Mincho" panose="02020609040205080304" charset="-128"/>
              <a:ea typeface="MS Mincho" panose="02020609040205080304" charset="-128"/>
              <a:cs typeface="微软雅黑" panose="020B0503020204020204" pitchFamily="34" charset="-122"/>
              <a:sym typeface="+mn-ea"/>
            </a:endParaRPr>
          </a:p>
        </p:txBody>
      </p:sp>
      <p:sp>
        <p:nvSpPr>
          <p:cNvPr id="46" name="同心圆 45"/>
          <p:cNvSpPr/>
          <p:nvPr/>
        </p:nvSpPr>
        <p:spPr>
          <a:xfrm>
            <a:off x="542925" y="1979930"/>
            <a:ext cx="2193925" cy="581025"/>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endParaRPr lang="zh-CN" altLang="en-US" sz="2400">
              <a:latin typeface="Impact" panose="020B0806030902050204" pitchFamily="34" charset="0"/>
              <a:ea typeface="微软雅黑" panose="020B0503020204020204" pitchFamily="34" charset="-122"/>
            </a:endParaRPr>
          </a:p>
        </p:txBody>
      </p:sp>
      <p:sp>
        <p:nvSpPr>
          <p:cNvPr id="45" name="TextBox 64"/>
          <p:cNvSpPr txBox="1"/>
          <p:nvPr/>
        </p:nvSpPr>
        <p:spPr>
          <a:xfrm>
            <a:off x="294692" y="2071565"/>
            <a:ext cx="1565794" cy="398780"/>
          </a:xfrm>
          <a:prstGeom prst="rect">
            <a:avLst/>
          </a:prstGeom>
          <a:noFill/>
        </p:spPr>
        <p:txBody>
          <a:bodyPr wrap="square" rtlCol="0">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1" name="同心圆 50"/>
          <p:cNvSpPr/>
          <p:nvPr/>
        </p:nvSpPr>
        <p:spPr>
          <a:xfrm>
            <a:off x="2581823" y="1981200"/>
            <a:ext cx="2462734" cy="580840"/>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
        <p:nvSpPr>
          <p:cNvPr id="50" name="TextBox 69"/>
          <p:cNvSpPr txBox="1"/>
          <p:nvPr/>
        </p:nvSpPr>
        <p:spPr>
          <a:xfrm>
            <a:off x="2881068" y="2070930"/>
            <a:ext cx="1565794" cy="398780"/>
          </a:xfrm>
          <a:prstGeom prst="rect">
            <a:avLst/>
          </a:prstGeom>
          <a:noFill/>
        </p:spPr>
        <p:txBody>
          <a:bodyPr wrap="square" rtlCol="0">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6" name="同心圆 55"/>
          <p:cNvSpPr/>
          <p:nvPr/>
        </p:nvSpPr>
        <p:spPr>
          <a:xfrm>
            <a:off x="4864669" y="1979295"/>
            <a:ext cx="2462734" cy="580840"/>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endParaRPr lang="zh-CN" altLang="en-US" sz="2400">
              <a:latin typeface="Impact" panose="020B0806030902050204" pitchFamily="34" charset="0"/>
              <a:ea typeface="微软雅黑" panose="020B0503020204020204" pitchFamily="34" charset="-122"/>
            </a:endParaRPr>
          </a:p>
        </p:txBody>
      </p:sp>
      <p:sp>
        <p:nvSpPr>
          <p:cNvPr id="61" name="同心圆 60"/>
          <p:cNvSpPr/>
          <p:nvPr/>
        </p:nvSpPr>
        <p:spPr>
          <a:xfrm>
            <a:off x="7165340" y="1981200"/>
            <a:ext cx="2383155" cy="581025"/>
          </a:xfrm>
          <a:prstGeom prst="chevron">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
        <p:nvSpPr>
          <p:cNvPr id="27" name="MH_Title_1"/>
          <p:cNvSpPr/>
          <p:nvPr>
            <p:custDataLst>
              <p:tags r:id="rId1"/>
            </p:custDataLst>
          </p:nvPr>
        </p:nvSpPr>
        <p:spPr>
          <a:xfrm>
            <a:off x="2497465"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02</a:t>
            </a:r>
            <a:endParaRPr lang="en-US" altLang="zh-CN" sz="1800" dirty="0">
              <a:latin typeface="Impact" panose="020B0806030902050204" pitchFamily="34" charset="0"/>
            </a:endParaRPr>
          </a:p>
        </p:txBody>
      </p:sp>
      <p:sp>
        <p:nvSpPr>
          <p:cNvPr id="30" name="MH_Title_1"/>
          <p:cNvSpPr/>
          <p:nvPr>
            <p:custDataLst>
              <p:tags r:id="rId2"/>
            </p:custDataLst>
          </p:nvPr>
        </p:nvSpPr>
        <p:spPr>
          <a:xfrm>
            <a:off x="4864913"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03</a:t>
            </a:r>
            <a:endParaRPr lang="en-US" altLang="zh-CN" sz="1800" dirty="0">
              <a:latin typeface="Impact" panose="020B0806030902050204" pitchFamily="34" charset="0"/>
            </a:endParaRPr>
          </a:p>
        </p:txBody>
      </p:sp>
      <p:sp>
        <p:nvSpPr>
          <p:cNvPr id="33" name="MH_Title_1"/>
          <p:cNvSpPr/>
          <p:nvPr>
            <p:custDataLst>
              <p:tags r:id="rId3"/>
            </p:custDataLst>
          </p:nvPr>
        </p:nvSpPr>
        <p:spPr>
          <a:xfrm>
            <a:off x="542767" y="5203899"/>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01</a:t>
            </a:r>
            <a:endParaRPr lang="en-US" altLang="zh-CN" sz="1800" dirty="0">
              <a:latin typeface="Impact" panose="020B0806030902050204" pitchFamily="34" charset="0"/>
            </a:endParaRPr>
          </a:p>
        </p:txBody>
      </p:sp>
      <p:sp>
        <p:nvSpPr>
          <p:cNvPr id="36" name="MH_Title_1"/>
          <p:cNvSpPr/>
          <p:nvPr>
            <p:custDataLst>
              <p:tags r:id="rId4"/>
            </p:custDataLst>
          </p:nvPr>
        </p:nvSpPr>
        <p:spPr>
          <a:xfrm>
            <a:off x="7087581" y="5203898"/>
            <a:ext cx="478669" cy="478669"/>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04</a:t>
            </a:r>
            <a:endParaRPr lang="en-US" altLang="zh-CN" sz="1800" dirty="0">
              <a:latin typeface="Impact" panose="020B0806030902050204" pitchFamily="34" charset="0"/>
            </a:endParaRPr>
          </a:p>
        </p:txBody>
      </p:sp>
      <p:cxnSp>
        <p:nvCxnSpPr>
          <p:cNvPr id="5" name="直接连接符 4"/>
          <p:cNvCxnSpPr/>
          <p:nvPr/>
        </p:nvCxnSpPr>
        <p:spPr>
          <a:xfrm flipV="1">
            <a:off x="781466"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2736799"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5044557"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7327550" y="2819281"/>
            <a:ext cx="0" cy="2189827"/>
          </a:xfrm>
          <a:prstGeom prst="line">
            <a:avLst/>
          </a:prstGeom>
          <a:ln>
            <a:solidFill>
              <a:srgbClr val="595959"/>
            </a:solidFill>
            <a:prstDash val="dash"/>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542925" y="3499485"/>
            <a:ext cx="2104390" cy="1076325"/>
          </a:xfrm>
          <a:prstGeom prst="rect">
            <a:avLst/>
          </a:prstGeom>
          <a:noFill/>
          <a:ln w="9525">
            <a:noFill/>
          </a:ln>
        </p:spPr>
        <p:txBody>
          <a:bodyPr wrap="square">
            <a:spAutoFit/>
          </a:bodyPr>
          <a:lstStyle/>
          <a:p>
            <a:pPr marL="266700" indent="-266700"/>
            <a:r>
              <a:rPr lang="ja-JP" altLang="zh-CN" sz="1600" b="0">
                <a:ea typeface="MS Mincho" panose="02020609040205080304" charset="-128"/>
              </a:rPr>
              <a:t>　　</a:t>
            </a:r>
            <a:r>
              <a:rPr lang="zh-CN" sz="1600" b="0">
                <a:ea typeface="MS Mincho" panose="02020609040205080304" charset="-128"/>
              </a:rPr>
              <a:t>その作文で取り上げられた環境問題について、自分も問題だと思うか。</a:t>
            </a:r>
            <a:endParaRPr lang="zh-CN" sz="1600" b="0">
              <a:ea typeface="MS Mincho" panose="02020609040205080304" charset="-128"/>
            </a:endParaRPr>
          </a:p>
        </p:txBody>
      </p:sp>
      <p:sp>
        <p:nvSpPr>
          <p:cNvPr id="3" name="文本框 2"/>
          <p:cNvSpPr txBox="1"/>
          <p:nvPr/>
        </p:nvSpPr>
        <p:spPr>
          <a:xfrm>
            <a:off x="2447290" y="2915920"/>
            <a:ext cx="2732405" cy="829945"/>
          </a:xfrm>
          <a:prstGeom prst="rect">
            <a:avLst/>
          </a:prstGeom>
          <a:noFill/>
          <a:ln w="9525">
            <a:noFill/>
          </a:ln>
        </p:spPr>
        <p:txBody>
          <a:bodyPr wrap="square">
            <a:spAutoFit/>
          </a:bodyPr>
          <a:lstStyle/>
          <a:p>
            <a:pPr marL="266700" indent="-266700"/>
            <a:r>
              <a:rPr lang="ja-JP" altLang="zh-CN" sz="1600" b="0">
                <a:ea typeface="MS Mincho" panose="02020609040205080304" charset="-128"/>
              </a:rPr>
              <a:t>　　</a:t>
            </a:r>
            <a:r>
              <a:rPr lang="zh-CN" sz="1600" b="0">
                <a:ea typeface="MS Mincho" panose="02020609040205080304" charset="-128"/>
              </a:rPr>
              <a:t>その作文には環境問題について実例を挙げながら書かれていたか。</a:t>
            </a:r>
            <a:endParaRPr lang="zh-CN" sz="1600" b="0">
              <a:ea typeface="MS Mincho" panose="02020609040205080304" charset="-128"/>
            </a:endParaRPr>
          </a:p>
        </p:txBody>
      </p:sp>
      <p:sp>
        <p:nvSpPr>
          <p:cNvPr id="4" name="文本框 3"/>
          <p:cNvSpPr txBox="1"/>
          <p:nvPr/>
        </p:nvSpPr>
        <p:spPr>
          <a:xfrm>
            <a:off x="5044440" y="3622675"/>
            <a:ext cx="2227580" cy="829945"/>
          </a:xfrm>
          <a:prstGeom prst="rect">
            <a:avLst/>
          </a:prstGeom>
          <a:noFill/>
          <a:ln w="9525">
            <a:noFill/>
          </a:ln>
        </p:spPr>
        <p:txBody>
          <a:bodyPr wrap="square">
            <a:spAutoFit/>
          </a:bodyPr>
          <a:lstStyle/>
          <a:p>
            <a:pPr marL="266700" indent="-266700"/>
            <a:r>
              <a:rPr lang="zh-CN" sz="1600" b="0">
                <a:ea typeface="MS Mincho" panose="02020609040205080304" charset="-128"/>
              </a:rPr>
              <a:t>　その作文に書かれた</a:t>
            </a:r>
            <a:endParaRPr lang="zh-CN" sz="1600" b="0">
              <a:ea typeface="MS Mincho" panose="02020609040205080304" charset="-128"/>
            </a:endParaRPr>
          </a:p>
          <a:p>
            <a:pPr marL="266700" indent="-266700"/>
            <a:r>
              <a:rPr lang="zh-CN" sz="1600" b="0">
                <a:ea typeface="MS Mincho" panose="02020609040205080304" charset="-128"/>
              </a:rPr>
              <a:t>環境問題は書き手との</a:t>
            </a:r>
            <a:endParaRPr lang="zh-CN" sz="1600" b="0">
              <a:ea typeface="MS Mincho" panose="02020609040205080304" charset="-128"/>
            </a:endParaRPr>
          </a:p>
          <a:p>
            <a:pPr marL="266700" indent="-266700"/>
            <a:r>
              <a:rPr lang="zh-CN" sz="1600" b="0">
                <a:ea typeface="MS Mincho" panose="02020609040205080304" charset="-128"/>
              </a:rPr>
              <a:t>つながりがあったか。</a:t>
            </a:r>
            <a:endParaRPr lang="zh-CN" sz="1600" b="0">
              <a:ea typeface="MS Mincho" panose="02020609040205080304" charset="-128"/>
            </a:endParaRPr>
          </a:p>
        </p:txBody>
      </p:sp>
      <p:cxnSp>
        <p:nvCxnSpPr>
          <p:cNvPr id="7" name="直接连接符 6"/>
          <p:cNvCxnSpPr/>
          <p:nvPr/>
        </p:nvCxnSpPr>
        <p:spPr>
          <a:xfrm flipV="1">
            <a:off x="9522745" y="2819281"/>
            <a:ext cx="0" cy="2189827"/>
          </a:xfrm>
          <a:prstGeom prst="line">
            <a:avLst/>
          </a:prstGeom>
          <a:noFill/>
          <a:ln w="9525" cap="flat" cmpd="sng" algn="ctr">
            <a:solidFill>
              <a:srgbClr val="595959"/>
            </a:solidFill>
            <a:prstDash val="dash"/>
          </a:ln>
          <a:effectLst/>
        </p:spPr>
        <p:style>
          <a:lnRef idx="1">
            <a:schemeClr val="accent1"/>
          </a:lnRef>
          <a:fillRef idx="0">
            <a:schemeClr val="accent1"/>
          </a:fillRef>
          <a:effectRef idx="0">
            <a:schemeClr val="accent1"/>
          </a:effectRef>
          <a:fontRef idx="minor">
            <a:schemeClr val="tx1"/>
          </a:fontRef>
        </p:style>
      </p:cxnSp>
      <p:sp>
        <p:nvSpPr>
          <p:cNvPr id="8" name="MH_Title_1"/>
          <p:cNvSpPr/>
          <p:nvPr>
            <p:custDataLst>
              <p:tags r:id="rId5"/>
            </p:custDataLst>
          </p:nvPr>
        </p:nvSpPr>
        <p:spPr>
          <a:xfrm>
            <a:off x="9282776" y="5203898"/>
            <a:ext cx="478669" cy="478669"/>
          </a:xfrm>
          <a:prstGeom prst="ellipse">
            <a:avLst/>
          </a:prstGeom>
          <a:solidFill>
            <a:srgbClr val="59595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latin typeface="Impact" panose="020B0806030902050204" pitchFamily="34" charset="0"/>
              </a:rPr>
              <a:t>05</a:t>
            </a:r>
            <a:endParaRPr lang="en-US" altLang="zh-CN" sz="1800" dirty="0">
              <a:latin typeface="Impact" panose="020B0806030902050204" pitchFamily="34" charset="0"/>
            </a:endParaRPr>
          </a:p>
        </p:txBody>
      </p:sp>
      <p:sp>
        <p:nvSpPr>
          <p:cNvPr id="9" name="文本框 8"/>
          <p:cNvSpPr txBox="1"/>
          <p:nvPr/>
        </p:nvSpPr>
        <p:spPr>
          <a:xfrm>
            <a:off x="7139305" y="3136900"/>
            <a:ext cx="2435225" cy="583565"/>
          </a:xfrm>
          <a:prstGeom prst="rect">
            <a:avLst/>
          </a:prstGeom>
          <a:noFill/>
          <a:ln w="9525">
            <a:noFill/>
          </a:ln>
        </p:spPr>
        <p:txBody>
          <a:bodyPr wrap="square">
            <a:spAutoFit/>
          </a:bodyPr>
          <a:lstStyle/>
          <a:p>
            <a:pPr marL="266700" indent="-266700"/>
            <a:r>
              <a:rPr lang="en-US" sz="1600" b="0">
                <a:latin typeface="MS Mincho" panose="02020609040205080304" charset="-128"/>
                <a:ea typeface="MS Mincho" panose="02020609040205080304" charset="-128"/>
                <a:cs typeface="MS Mincho" panose="02020609040205080304" charset="-128"/>
              </a:rPr>
              <a:t> </a:t>
            </a:r>
            <a:r>
              <a:rPr lang="ja-JP" altLang="en-US" sz="1600" b="0">
                <a:latin typeface="MS Mincho" panose="02020609040205080304" charset="-128"/>
                <a:ea typeface="MS Mincho" panose="02020609040205080304" charset="-128"/>
                <a:cs typeface="MS Mincho" panose="02020609040205080304" charset="-128"/>
              </a:rPr>
              <a:t>　</a:t>
            </a:r>
            <a:r>
              <a:rPr lang="zh-CN" sz="1600" b="0">
                <a:latin typeface="MS Mincho" panose="02020609040205080304" charset="-128"/>
                <a:ea typeface="MS Mincho" panose="02020609040205080304" charset="-128"/>
                <a:cs typeface="MS Mincho" panose="02020609040205080304" charset="-128"/>
              </a:rPr>
              <a:t>内容について情報提</a:t>
            </a:r>
            <a:endParaRPr lang="zh-CN" sz="1600" b="0">
              <a:latin typeface="MS Mincho" panose="02020609040205080304" charset="-128"/>
              <a:ea typeface="MS Mincho" panose="02020609040205080304" charset="-128"/>
              <a:cs typeface="MS Mincho" panose="02020609040205080304" charset="-128"/>
            </a:endParaRPr>
          </a:p>
          <a:p>
            <a:pPr marL="266700" indent="-266700"/>
            <a:r>
              <a:rPr lang="ja-JP" altLang="zh-CN" sz="1600" b="0">
                <a:latin typeface="MS Mincho" panose="02020609040205080304" charset="-128"/>
                <a:ea typeface="MS Mincho" panose="02020609040205080304" charset="-128"/>
                <a:cs typeface="MS Mincho" panose="02020609040205080304" charset="-128"/>
              </a:rPr>
              <a:t>　</a:t>
            </a:r>
            <a:r>
              <a:rPr lang="zh-CN" sz="1600" b="0">
                <a:latin typeface="MS Mincho" panose="02020609040205080304" charset="-128"/>
                <a:ea typeface="MS Mincho" panose="02020609040205080304" charset="-128"/>
                <a:cs typeface="MS Mincho" panose="02020609040205080304" charset="-128"/>
              </a:rPr>
              <a:t>供できることはないか</a:t>
            </a:r>
            <a:endParaRPr lang="zh-CN" altLang="en-US" sz="1600" b="0">
              <a:latin typeface="MS Mincho" panose="02020609040205080304" charset="-128"/>
              <a:ea typeface="MS Mincho" panose="02020609040205080304" charset="-128"/>
              <a:cs typeface="MS Mincho" panose="02020609040205080304" charset="-128"/>
            </a:endParaRPr>
          </a:p>
        </p:txBody>
      </p:sp>
      <p:sp>
        <p:nvSpPr>
          <p:cNvPr id="10" name="文本框 9"/>
          <p:cNvSpPr txBox="1"/>
          <p:nvPr/>
        </p:nvSpPr>
        <p:spPr>
          <a:xfrm>
            <a:off x="9574530" y="3920490"/>
            <a:ext cx="2134870" cy="583565"/>
          </a:xfrm>
          <a:prstGeom prst="rect">
            <a:avLst/>
          </a:prstGeom>
          <a:noFill/>
          <a:ln w="9525">
            <a:noFill/>
          </a:ln>
        </p:spPr>
        <p:txBody>
          <a:bodyPr wrap="square">
            <a:spAutoFit/>
          </a:bodyPr>
          <a:lstStyle/>
          <a:p>
            <a:pPr marL="266700" indent="-266700"/>
            <a:r>
              <a:rPr lang="en-US" sz="1600" b="0">
                <a:latin typeface="MS Mincho" panose="02020609040205080304" charset="-128"/>
                <a:ea typeface="MS Mincho" panose="02020609040205080304" charset="-128"/>
                <a:cs typeface="MS Mincho" panose="02020609040205080304" charset="-128"/>
              </a:rPr>
              <a:t> </a:t>
            </a:r>
            <a:r>
              <a:rPr lang="zh-CN" sz="1600" b="0">
                <a:latin typeface="MS Mincho" panose="02020609040205080304" charset="-128"/>
                <a:ea typeface="MS Mincho" panose="02020609040205080304" charset="-128"/>
                <a:cs typeface="MS Mincho" panose="02020609040205080304" charset="-128"/>
              </a:rPr>
              <a:t>直したほうがいいと</a:t>
            </a:r>
            <a:endParaRPr lang="zh-CN" sz="1600" b="0">
              <a:latin typeface="MS Mincho" panose="02020609040205080304" charset="-128"/>
              <a:ea typeface="MS Mincho" panose="02020609040205080304" charset="-128"/>
              <a:cs typeface="MS Mincho" panose="02020609040205080304" charset="-128"/>
            </a:endParaRPr>
          </a:p>
          <a:p>
            <a:pPr marL="266700" indent="-266700"/>
            <a:r>
              <a:rPr lang="zh-CN" sz="1600" b="0">
                <a:latin typeface="MS Mincho" panose="02020609040205080304" charset="-128"/>
                <a:ea typeface="MS Mincho" panose="02020609040205080304" charset="-128"/>
                <a:cs typeface="MS Mincho" panose="02020609040205080304" charset="-128"/>
              </a:rPr>
              <a:t>思うところはどこか</a:t>
            </a:r>
            <a:endParaRPr lang="zh-CN" altLang="en-US" sz="1600" b="0">
              <a:latin typeface="MS Mincho" panose="02020609040205080304" charset="-128"/>
              <a:ea typeface="MS Mincho" panose="02020609040205080304" charset="-128"/>
              <a:cs typeface="MS Mincho" panose="02020609040205080304" charset="-128"/>
            </a:endParaRPr>
          </a:p>
        </p:txBody>
      </p:sp>
      <p:sp>
        <p:nvSpPr>
          <p:cNvPr id="11" name="同心圆 60"/>
          <p:cNvSpPr/>
          <p:nvPr/>
        </p:nvSpPr>
        <p:spPr>
          <a:xfrm>
            <a:off x="9395460" y="1979295"/>
            <a:ext cx="2098040" cy="581025"/>
          </a:xfrm>
          <a:prstGeom prst="chevron">
            <a:avLst/>
          </a:prstGeom>
          <a:solidFill>
            <a:srgbClr val="59595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endParaRPr lang="zh-CN" altLang="en-US" sz="2400" b="1">
              <a:latin typeface="Impact" panose="020B0806030902050204" pitchFamily="34" charset="0"/>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9471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rgbClr val="595959"/>
              </a:solidFill>
            </a:endParaRPr>
          </a:p>
        </p:txBody>
      </p:sp>
      <p:sp>
        <p:nvSpPr>
          <p:cNvPr id="4" name="标题 3"/>
          <p:cNvSpPr>
            <a:spLocks noGrp="1"/>
          </p:cNvSpPr>
          <p:nvPr>
            <p:ph type="title"/>
          </p:nvPr>
        </p:nvSpPr>
        <p:spPr>
          <a:xfrm>
            <a:off x="1075055" y="1090930"/>
            <a:ext cx="8964930" cy="553720"/>
          </a:xfrm>
        </p:spPr>
        <p:txBody>
          <a:bodyPr>
            <a:noAutofit/>
          </a:bodyPr>
          <a:lstStyle/>
          <a:p>
            <a:r>
              <a:rPr lang="ja-JP" altLang="zh-CN" sz="2400" b="1" spc="0">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cs typeface="+mn-cs"/>
              </a:rPr>
              <a:t>★　</a:t>
            </a:r>
            <a:r>
              <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rPr>
              <a:t>クラスメートからのコメントをメモしましょう。</a:t>
            </a:r>
            <a:endPar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graphicFrame>
        <p:nvGraphicFramePr>
          <p:cNvPr id="6" name="表格 5"/>
          <p:cNvGraphicFramePr/>
          <p:nvPr/>
        </p:nvGraphicFramePr>
        <p:xfrm>
          <a:off x="1562735" y="2087880"/>
          <a:ext cx="8707755" cy="4036695"/>
        </p:xfrm>
        <a:graphic>
          <a:graphicData uri="http://schemas.openxmlformats.org/drawingml/2006/table">
            <a:tbl>
              <a:tblPr firstRow="1" bandRow="1">
                <a:tableStyleId>{5940675A-B579-460E-94D1-54222C63F5DA}</a:tableStyleId>
              </a:tblPr>
              <a:tblGrid>
                <a:gridCol w="8707755"/>
              </a:tblGrid>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21290"/>
            <a:ext cx="5133974" cy="553804"/>
          </a:xfrm>
        </p:spPr>
        <p:txBody>
          <a:bodyPr>
            <a:noAutofit/>
          </a:bodyPr>
          <a:lstStyle/>
          <a:p>
            <a:r>
              <a:rPr lang="en-US" altLang="ja-JP" sz="4000" b="1" dirty="0">
                <a:latin typeface="MS Mincho" panose="02020609040205080304" charset="-128"/>
                <a:ea typeface="MS Mincho" panose="02020609040205080304" charset="-128"/>
              </a:rPr>
              <a:t>2</a:t>
            </a:r>
            <a:r>
              <a:rPr lang="ja-JP" sz="4000" b="1" dirty="0">
                <a:latin typeface="MS Mincho" panose="02020609040205080304" charset="-128"/>
                <a:ea typeface="MS Mincho" panose="02020609040205080304" charset="-128"/>
              </a:rPr>
              <a:t>時限の宿</a:t>
            </a:r>
            <a:r>
              <a:rPr lang="ja-JP" altLang="en-US" sz="4000" b="1" dirty="0">
                <a:latin typeface="MS Mincho" panose="02020609040205080304" charset="-128"/>
                <a:ea typeface="MS Mincho" panose="02020609040205080304" charset="-128"/>
              </a:rPr>
              <a:t>題</a:t>
            </a:r>
            <a:endParaRPr lang="ja-JP" altLang="en-US" sz="4000" b="1" dirty="0">
              <a:latin typeface="MS Mincho" panose="02020609040205080304" charset="-128"/>
              <a:ea typeface="MS Mincho" panose="02020609040205080304" charset="-128"/>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推敲文を書こう</a:t>
            </a:r>
            <a:endPar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endParaRPr lang="zh-CN" altLang="en-US" sz="2000">
              <a:latin typeface="MS Mincho" panose="02020609040205080304" charset="-128"/>
              <a:ea typeface="MS Mincho" panose="02020609040205080304" charset="-128"/>
              <a:cs typeface="MS Mincho" panose="02020609040205080304" charset="-128"/>
            </a:endParaRPr>
          </a:p>
        </p:txBody>
      </p:sp>
      <p:sp>
        <p:nvSpPr>
          <p:cNvPr id="5" name="文本框 4"/>
          <p:cNvSpPr txBox="1"/>
          <p:nvPr/>
        </p:nvSpPr>
        <p:spPr>
          <a:xfrm>
            <a:off x="1353820" y="1827530"/>
            <a:ext cx="7793355" cy="398780"/>
          </a:xfrm>
          <a:prstGeom prst="rect">
            <a:avLst/>
          </a:prstGeom>
          <a:noFill/>
          <a:ln w="9525">
            <a:noFill/>
          </a:ln>
        </p:spPr>
        <p:txBody>
          <a:bodyPr wrap="square">
            <a:spAutoFit/>
          </a:bodyPr>
          <a:lstStyle/>
          <a:p>
            <a:pPr indent="133350"/>
            <a:r>
              <a:rPr lang="zh-CN" sz="2000" b="0">
                <a:ea typeface="MS Mincho" panose="02020609040205080304" charset="-128"/>
              </a:rPr>
              <a:t>ピア活動で気づいたことを活かし、推敲作文を書きましょう。</a:t>
            </a:r>
            <a:endParaRPr lang="zh-CN" sz="2000" b="0">
              <a:ea typeface="MS Mincho" panose="02020609040205080304" charset="-128"/>
            </a:endParaRPr>
          </a:p>
        </p:txBody>
      </p:sp>
      <p:pic>
        <p:nvPicPr>
          <p:cNvPr id="6" name="图片 5"/>
          <p:cNvPicPr>
            <a:picLocks noChangeAspect="1"/>
          </p:cNvPicPr>
          <p:nvPr/>
        </p:nvPicPr>
        <p:blipFill>
          <a:blip r:embed="rId1"/>
          <a:stretch>
            <a:fillRect/>
          </a:stretch>
        </p:blipFill>
        <p:spPr>
          <a:xfrm>
            <a:off x="1640840" y="2447925"/>
            <a:ext cx="8516620" cy="3711575"/>
          </a:xfrm>
          <a:prstGeom prst="rect">
            <a:avLst/>
          </a:prstGeom>
        </p:spPr>
      </p:pic>
      <p:sp>
        <p:nvSpPr>
          <p:cNvPr id="2" name="云形标注 1"/>
          <p:cNvSpPr/>
          <p:nvPr/>
        </p:nvSpPr>
        <p:spPr>
          <a:xfrm>
            <a:off x="10532110" y="59690"/>
            <a:ext cx="1541780" cy="967740"/>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a:t>
            </a:r>
            <a:endParaRPr lang="ja-JP" altLang="zh-CN" sz="2000">
              <a:latin typeface="MS Mincho" panose="02020609040205080304" charset="-128"/>
              <a:ea typeface="MS Mincho" panose="02020609040205080304" charset="-128"/>
            </a:endParaRPr>
          </a:p>
          <a:p>
            <a:pPr algn="ctr"/>
            <a:r>
              <a:rPr lang="ja-JP" altLang="zh-CN" sz="2000">
                <a:latin typeface="MS Mincho" panose="02020609040205080304" charset="-128"/>
                <a:ea typeface="MS Mincho" panose="02020609040205080304" charset="-128"/>
              </a:rPr>
              <a:t>学習</a:t>
            </a:r>
            <a:endParaRPr lang="ja-JP" altLang="zh-CN" sz="2000">
              <a:latin typeface="MS Mincho" panose="02020609040205080304" charset="-128"/>
              <a:ea typeface="MS Mincho" panose="02020609040205080304" charset="-128"/>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2"/>
          <a:stretch>
            <a:fillRect/>
          </a:stretch>
        </p:blipFill>
        <p:spPr>
          <a:xfrm>
            <a:off x="9264352" y="-171400"/>
            <a:ext cx="3060317" cy="1955555"/>
          </a:xfrm>
          <a:prstGeom prst="rect">
            <a:avLst/>
          </a:prstGeom>
        </p:spPr>
      </p:pic>
      <p:sp>
        <p:nvSpPr>
          <p:cNvPr id="15" name="文本框 14"/>
          <p:cNvSpPr txBox="1"/>
          <p:nvPr/>
        </p:nvSpPr>
        <p:spPr>
          <a:xfrm>
            <a:off x="5047630" y="2960267"/>
            <a:ext cx="4104456" cy="706755"/>
          </a:xfrm>
          <a:prstGeom prst="rect">
            <a:avLst/>
          </a:prstGeom>
          <a:noFill/>
        </p:spPr>
        <p:txBody>
          <a:bodyPr wrap="square" rtlCol="0">
            <a:spAutoFit/>
          </a:bodyPr>
          <a:lstStyle/>
          <a:p>
            <a:pPr algn="ctr"/>
            <a:r>
              <a:rPr lang="ja-JP" altLang="zh-CN" sz="4000" b="1" dirty="0">
                <a:solidFill>
                  <a:schemeClr val="bg1">
                    <a:lumMod val="65000"/>
                  </a:schemeClr>
                </a:solidFill>
                <a:latin typeface="MS Mincho" panose="02020609040205080304" charset="-128"/>
                <a:ea typeface="MS Mincho" panose="02020609040205080304" charset="-128"/>
              </a:rPr>
              <a:t>第三時限</a:t>
            </a:r>
            <a:endParaRPr lang="ja-JP" altLang="zh-CN" sz="4000" b="1" dirty="0">
              <a:solidFill>
                <a:schemeClr val="bg1">
                  <a:lumMod val="65000"/>
                </a:schemeClr>
              </a:solidFill>
              <a:latin typeface="MS Mincho" panose="02020609040205080304" charset="-128"/>
              <a:ea typeface="MS Mincho" panose="02020609040205080304" charset="-128"/>
            </a:endParaRPr>
          </a:p>
        </p:txBody>
      </p:sp>
      <p:sp>
        <p:nvSpPr>
          <p:cNvPr id="18" name="椭圆 17"/>
          <p:cNvSpPr/>
          <p:nvPr/>
        </p:nvSpPr>
        <p:spPr>
          <a:xfrm>
            <a:off x="2783632" y="2132856"/>
            <a:ext cx="2088232" cy="2088232"/>
          </a:xfrm>
          <a:prstGeom prst="ellipse">
            <a:avLst/>
          </a:prstGeom>
          <a:blipFill dpi="0" rotWithShape="1">
            <a:blip r:embed="rId3"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screen"/>
          <a:stretch>
            <a:fillRect/>
          </a:stretch>
        </p:blipFill>
        <p:spPr>
          <a:xfrm>
            <a:off x="9264352" y="2029290"/>
            <a:ext cx="1224136" cy="1102040"/>
          </a:xfrm>
          <a:prstGeom prst="rect">
            <a:avLst/>
          </a:prstGeom>
        </p:spPr>
      </p:pic>
      <p:sp>
        <p:nvSpPr>
          <p:cNvPr id="8" name="文本框 7"/>
          <p:cNvSpPr txBox="1"/>
          <p:nvPr/>
        </p:nvSpPr>
        <p:spPr>
          <a:xfrm>
            <a:off x="4579620" y="4158615"/>
            <a:ext cx="6976110" cy="521970"/>
          </a:xfrm>
          <a:prstGeom prst="rect">
            <a:avLst/>
          </a:prstGeom>
          <a:noFill/>
        </p:spPr>
        <p:txBody>
          <a:bodyPr wrap="square" rtlCol="0">
            <a:spAutoFit/>
          </a:bodyPr>
          <a:lstStyle/>
          <a:p>
            <a:r>
              <a:rPr lang="zh-CN" altLang="en-US" sz="2800" dirty="0">
                <a:solidFill>
                  <a:schemeClr val="bg1">
                    <a:lumMod val="65000"/>
                  </a:schemeClr>
                </a:solidFill>
                <a:latin typeface="MS Mincho" panose="02020609040205080304" charset="-128"/>
                <a:ea typeface="MS Mincho" panose="02020609040205080304" charset="-128"/>
              </a:rPr>
              <a:t>持続可能な社会構築に向けて考えよう</a:t>
            </a:r>
            <a:r>
              <a:rPr lang="ja-JP" altLang="zh-CN" sz="2800" dirty="0">
                <a:solidFill>
                  <a:schemeClr val="bg1">
                    <a:lumMod val="65000"/>
                  </a:schemeClr>
                </a:solidFill>
                <a:latin typeface="MS Mincho" panose="02020609040205080304" charset="-128"/>
                <a:ea typeface="MS Mincho" panose="02020609040205080304" charset="-128"/>
              </a:rPr>
              <a:t>①</a:t>
            </a:r>
            <a:endParaRPr lang="ja-JP" altLang="zh-CN" sz="2800" dirty="0">
              <a:solidFill>
                <a:schemeClr val="bg1">
                  <a:lumMod val="65000"/>
                </a:schemeClr>
              </a:solidFill>
              <a:latin typeface="MS Mincho" panose="02020609040205080304" charset="-128"/>
              <a:ea typeface="MS Mincho" panose="020206090402050803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endParaRPr lang="ja-JP" altLang="zh-CN" sz="2800" b="1" dirty="0">
                <a:solidFill>
                  <a:schemeClr val="bg1"/>
                </a:solidFill>
                <a:latin typeface="irohamaru mikami Medium" panose="020B0602020203020207" charset="-120"/>
                <a:ea typeface="irohamaru mikami Medium" panose="020B0602020203020207" charset="-120"/>
              </a:endParaRPr>
            </a:p>
          </p:txBody>
        </p:sp>
      </p:grpSp>
      <p:sp>
        <p:nvSpPr>
          <p:cNvPr id="42" name="矩形 41"/>
          <p:cNvSpPr/>
          <p:nvPr/>
        </p:nvSpPr>
        <p:spPr>
          <a:xfrm>
            <a:off x="5420995" y="1513205"/>
            <a:ext cx="5788660" cy="2166620"/>
          </a:xfrm>
          <a:prstGeom prst="rect">
            <a:avLst/>
          </a:prstGeom>
        </p:spPr>
        <p:txBody>
          <a:bodyPr wrap="square">
            <a:spAutoFit/>
          </a:bodyPr>
          <a:lstStyle/>
          <a:p>
            <a:pPr>
              <a:lnSpc>
                <a:spcPct val="130000"/>
              </a:lnSpc>
              <a:buNone/>
            </a:pPr>
            <a:r>
              <a:rPr lang="ja-JP" altLang="en-US" sz="2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世界各国でどのような環境教育、環境活動が行われているかを新聞などで調べて、全体像を把握する。</a:t>
            </a:r>
            <a:endParaRPr lang="ja-JP" altLang="en-US" sz="2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30000"/>
              </a:lnSpc>
              <a:buNone/>
            </a:pPr>
            <a:endParaRPr lang="ja-JP" altLang="zh-CN">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marL="0" indent="0" fontAlgn="base">
              <a:lnSpc>
                <a:spcPct val="100000"/>
              </a:lnSpc>
              <a:buNone/>
            </a:pPr>
            <a:endParaRPr lang="ja-JP" altLang="zh-CN"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pic>
        <p:nvPicPr>
          <p:cNvPr id="47" name="图片 46" descr="31393935333132353b31393939353630343bb7bdd0ced0f2bac531"/>
          <p:cNvPicPr>
            <a:picLocks noChangeAspect="1"/>
          </p:cNvPicPr>
          <p:nvPr/>
        </p:nvPicPr>
        <p:blipFill>
          <a:blip r:embed="rId2"/>
          <a:stretch>
            <a:fillRect/>
          </a:stretch>
        </p:blipFill>
        <p:spPr>
          <a:xfrm>
            <a:off x="4244975" y="1927225"/>
            <a:ext cx="868680" cy="868680"/>
          </a:xfrm>
          <a:prstGeom prst="rect">
            <a:avLst/>
          </a:prstGeom>
        </p:spPr>
      </p:pic>
      <p:pic>
        <p:nvPicPr>
          <p:cNvPr id="48" name="图片 47" descr="31393935333132353b31393939353630353bb7bdd0ced0f2bac532"/>
          <p:cNvPicPr>
            <a:picLocks noChangeAspect="1"/>
          </p:cNvPicPr>
          <p:nvPr/>
        </p:nvPicPr>
        <p:blipFill>
          <a:blip r:embed="rId3"/>
          <a:stretch>
            <a:fillRect/>
          </a:stretch>
        </p:blipFill>
        <p:spPr>
          <a:xfrm>
            <a:off x="4276725" y="4173220"/>
            <a:ext cx="871220" cy="836295"/>
          </a:xfrm>
          <a:prstGeom prst="rect">
            <a:avLst/>
          </a:prstGeom>
        </p:spPr>
      </p:pic>
      <p:sp>
        <p:nvSpPr>
          <p:cNvPr id="6" name="文本框 5"/>
          <p:cNvSpPr txBox="1"/>
          <p:nvPr/>
        </p:nvSpPr>
        <p:spPr>
          <a:xfrm>
            <a:off x="5478145" y="4157345"/>
            <a:ext cx="5857240" cy="977265"/>
          </a:xfrm>
          <a:prstGeom prst="rect">
            <a:avLst/>
          </a:prstGeom>
          <a:noFill/>
        </p:spPr>
        <p:txBody>
          <a:bodyPr wrap="square" rtlCol="0">
            <a:spAutoFit/>
          </a:bodyPr>
          <a:lstStyle/>
          <a:p>
            <a:pPr marL="0" indent="0" algn="l" fontAlgn="base">
              <a:lnSpc>
                <a:spcPct val="120000"/>
              </a:lnSpc>
              <a:buNone/>
            </a:pPr>
            <a:r>
              <a:rPr lang="ja-JP" sz="2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環境教育・活動が人々にどのような効果・影響をもたらしているかを考える。</a:t>
            </a:r>
            <a:endParaRPr lang="ja-JP" altLang="en-US"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endParaRPr lang="ja-JP" altLang="zh-CN" sz="2400" b="1" dirty="0">
                <a:solidFill>
                  <a:schemeClr val="bg1"/>
                </a:solidFill>
                <a:latin typeface="irohamaru mikami Medium" panose="020B0602020203020207" charset="-120"/>
                <a:ea typeface="irohamaru mikami Medium" panose="020B0602020203020207" charset="-120"/>
              </a:endParaRP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endParaRPr lang="ja-JP" altLang="zh-CN" sz="2400" b="1" dirty="0">
                <a:solidFill>
                  <a:schemeClr val="bg1"/>
                </a:solidFill>
                <a:latin typeface="irohamaru mikami Medium" panose="020B0602020203020207" charset="-120"/>
                <a:ea typeface="irohamaru mikami Medium" panose="020B0602020203020207" charset="-120"/>
              </a:endParaRPr>
            </a:p>
          </p:txBody>
        </p:sp>
      </p:grpSp>
      <p:sp>
        <p:nvSpPr>
          <p:cNvPr id="41" name="文本框 40"/>
          <p:cNvSpPr txBox="1"/>
          <p:nvPr/>
        </p:nvSpPr>
        <p:spPr>
          <a:xfrm>
            <a:off x="5302739" y="1147734"/>
            <a:ext cx="4849312" cy="398780"/>
          </a:xfrm>
          <a:prstGeom prst="rect">
            <a:avLst/>
          </a:prstGeom>
          <a:noFill/>
          <a:ln w="19050">
            <a:noFill/>
            <a:prstDash val="dash"/>
          </a:ln>
        </p:spPr>
        <p:txBody>
          <a:bodyPr wrap="square" rtlCol="0">
            <a:spAutoFit/>
          </a:bodyPr>
          <a:lstStyle/>
          <a:p>
            <a:r>
              <a:rPr lang="en-US" altLang="zh-CN" sz="2000" b="1" dirty="0">
                <a:latin typeface="+mj-ea"/>
                <a:ea typeface="+mj-ea"/>
              </a:rPr>
              <a:t> </a:t>
            </a:r>
            <a:endParaRPr lang="zh-CN" altLang="en-US" sz="2000" b="1" dirty="0">
              <a:latin typeface="+mj-ea"/>
              <a:ea typeface="+mj-ea"/>
            </a:endParaRPr>
          </a:p>
        </p:txBody>
      </p:sp>
      <p:sp>
        <p:nvSpPr>
          <p:cNvPr id="42" name="矩形 41"/>
          <p:cNvSpPr/>
          <p:nvPr/>
        </p:nvSpPr>
        <p:spPr>
          <a:xfrm>
            <a:off x="5302885" y="790575"/>
            <a:ext cx="6614160" cy="1322070"/>
          </a:xfrm>
          <a:prstGeom prst="rect">
            <a:avLst/>
          </a:prstGeom>
        </p:spPr>
        <p:txBody>
          <a:bodyPr wrap="square">
            <a:spAutoFit/>
          </a:bodyPr>
          <a:lstStyle/>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「始まりは学校植物園」、「独創的な庭」、「子</a:t>
            </a: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　どもが自ら体験すること」を読んで、興味・関</a:t>
            </a: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　心を持った点をグループで話し合う。</a:t>
            </a: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2000" dirty="0">
              <a:solidFill>
                <a:srgbClr val="595959"/>
              </a:solidFill>
              <a:effectLst/>
              <a:latin typeface="MS Mincho" panose="02020609040205080304" charset="-128"/>
              <a:ea typeface="MS Mincho" panose="02020609040205080304" charset="-128"/>
              <a:cs typeface="微软雅黑" panose="020B0503020204020204" pitchFamily="34" charset="-122"/>
              <a:sym typeface="微软雅黑" panose="020B0503020204020204" pitchFamily="34" charset="-122"/>
            </a:endParaRPr>
          </a:p>
        </p:txBody>
      </p:sp>
      <p:sp>
        <p:nvSpPr>
          <p:cNvPr id="44" name="矩形 43"/>
          <p:cNvSpPr/>
          <p:nvPr/>
        </p:nvSpPr>
        <p:spPr>
          <a:xfrm>
            <a:off x="5419725" y="2273935"/>
            <a:ext cx="6379845" cy="706755"/>
          </a:xfrm>
          <a:prstGeom prst="rect">
            <a:avLst/>
          </a:prstGeom>
        </p:spPr>
        <p:txBody>
          <a:bodyPr wrap="square">
            <a:spAutoFit/>
          </a:bodyPr>
          <a:lstStyle/>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国名、環境教育・環境活動、どのような効果・影</a:t>
            </a: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響があるかという順で調べてから記述する。</a:t>
            </a:r>
            <a:endParaRPr lang="ja-JP" altLang="zh-CN" sz="2000">
              <a:solidFill>
                <a:srgbClr val="595959"/>
              </a:solidFill>
              <a:effectLst/>
              <a:latin typeface="MS Mincho" panose="02020609040205080304" charset="-128"/>
              <a:ea typeface="MS Mincho" panose="02020609040205080304" charset="-128"/>
              <a:cs typeface="微软雅黑" panose="020B0503020204020204" pitchFamily="34" charset="-122"/>
              <a:sym typeface="微软雅黑" panose="020B0503020204020204" pitchFamily="34" charset="-122"/>
            </a:endParaRPr>
          </a:p>
        </p:txBody>
      </p:sp>
      <p:sp>
        <p:nvSpPr>
          <p:cNvPr id="46" name="矩形 45"/>
          <p:cNvSpPr/>
          <p:nvPr/>
        </p:nvSpPr>
        <p:spPr>
          <a:xfrm>
            <a:off x="5302738" y="3838607"/>
            <a:ext cx="5647147" cy="706755"/>
          </a:xfrm>
          <a:prstGeom prst="rect">
            <a:avLst/>
          </a:prstGeom>
        </p:spPr>
        <p:txBody>
          <a:bodyPr wrap="square">
            <a:spAutoFit/>
          </a:bodyPr>
          <a:lstStyle/>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日本や世界のリサイクルの状況について調べ、興味深く思った点をまとめる。</a:t>
            </a:r>
            <a:endParaRPr lang="ja-JP" altLang="zh-CN" sz="2000">
              <a:solidFill>
                <a:srgbClr val="595959"/>
              </a:solidFill>
              <a:effectLst/>
              <a:latin typeface="MS Mincho" panose="02020609040205080304" charset="-128"/>
              <a:ea typeface="MS Mincho" panose="02020609040205080304" charset="-128"/>
              <a:cs typeface="微软雅黑" panose="020B0503020204020204" pitchFamily="34" charset="-122"/>
              <a:sym typeface="微软雅黑" panose="020B0503020204020204" pitchFamily="34" charset="-122"/>
            </a:endParaRPr>
          </a:p>
        </p:txBody>
      </p:sp>
      <p:pic>
        <p:nvPicPr>
          <p:cNvPr id="47" name="图片 46" descr="31393935333132353b31393939353630343bb7bdd0ced0f2bac531"/>
          <p:cNvPicPr>
            <a:picLocks noChangeAspect="1"/>
          </p:cNvPicPr>
          <p:nvPr/>
        </p:nvPicPr>
        <p:blipFill>
          <a:blip r:embed="rId2"/>
          <a:stretch>
            <a:fillRect/>
          </a:stretch>
        </p:blipFill>
        <p:spPr>
          <a:xfrm>
            <a:off x="4233545" y="571500"/>
            <a:ext cx="868680" cy="868680"/>
          </a:xfrm>
          <a:prstGeom prst="rect">
            <a:avLst/>
          </a:prstGeom>
        </p:spPr>
      </p:pic>
      <p:pic>
        <p:nvPicPr>
          <p:cNvPr id="48" name="图片 47" descr="31393935333132353b31393939353630353bb7bdd0ced0f2bac532"/>
          <p:cNvPicPr>
            <a:picLocks noChangeAspect="1"/>
          </p:cNvPicPr>
          <p:nvPr/>
        </p:nvPicPr>
        <p:blipFill>
          <a:blip r:embed="rId3"/>
          <a:stretch>
            <a:fillRect/>
          </a:stretch>
        </p:blipFill>
        <p:spPr>
          <a:xfrm>
            <a:off x="4213860" y="2079625"/>
            <a:ext cx="888365" cy="888365"/>
          </a:xfrm>
          <a:prstGeom prst="rect">
            <a:avLst/>
          </a:prstGeom>
        </p:spPr>
      </p:pic>
      <p:pic>
        <p:nvPicPr>
          <p:cNvPr id="49" name="图片 48" descr="31393935333132353b31393939353630363bb7bdd0ced0f2bac533"/>
          <p:cNvPicPr>
            <a:picLocks noChangeAspect="1"/>
          </p:cNvPicPr>
          <p:nvPr/>
        </p:nvPicPr>
        <p:blipFill>
          <a:blip r:embed="rId4"/>
          <a:stretch>
            <a:fillRect/>
          </a:stretch>
        </p:blipFill>
        <p:spPr>
          <a:xfrm>
            <a:off x="4271010" y="3574415"/>
            <a:ext cx="897255" cy="897255"/>
          </a:xfrm>
          <a:prstGeom prst="rect">
            <a:avLst/>
          </a:prstGeom>
        </p:spPr>
      </p:pic>
      <p:pic>
        <p:nvPicPr>
          <p:cNvPr id="6" name="图片 5" descr="31393935333132353b31393939353630373bb7bdd0ced0f2bac534"/>
          <p:cNvPicPr>
            <a:picLocks noChangeAspect="1"/>
          </p:cNvPicPr>
          <p:nvPr/>
        </p:nvPicPr>
        <p:blipFill>
          <a:blip r:embed="rId5"/>
          <a:stretch>
            <a:fillRect/>
          </a:stretch>
        </p:blipFill>
        <p:spPr>
          <a:xfrm>
            <a:off x="4271010" y="5135245"/>
            <a:ext cx="859790" cy="859790"/>
          </a:xfrm>
          <a:prstGeom prst="rect">
            <a:avLst/>
          </a:prstGeom>
        </p:spPr>
      </p:pic>
      <p:sp>
        <p:nvSpPr>
          <p:cNvPr id="43" name="文本框 42"/>
          <p:cNvSpPr txBox="1"/>
          <p:nvPr/>
        </p:nvSpPr>
        <p:spPr>
          <a:xfrm>
            <a:off x="5302885" y="5380990"/>
            <a:ext cx="6697980" cy="398780"/>
          </a:xfrm>
          <a:prstGeom prst="rect">
            <a:avLst/>
          </a:prstGeom>
          <a:noFill/>
        </p:spPr>
        <p:txBody>
          <a:bodyPr wrap="square" rtlCol="0" anchor="t">
            <a:spAutoFit/>
          </a:bodyPr>
          <a:lstStyle/>
          <a:p>
            <a:pPr>
              <a:buNone/>
            </a:pPr>
            <a:r>
              <a:rPr lang="ja-JP" altLang="zh-CN" sz="2000">
                <a:solidFill>
                  <a:srgbClr val="595959"/>
                </a:solidFill>
                <a:latin typeface="MS Mincho" panose="02020609040205080304" charset="-128"/>
                <a:ea typeface="MS Mincho" panose="02020609040205080304" charset="-128"/>
                <a:sym typeface="微软雅黑" panose="020B0503020204020204" pitchFamily="34" charset="-122"/>
              </a:rPr>
              <a:t>調べた内容と話し合った内容をアウトラインに記述する。</a:t>
            </a:r>
            <a:endParaRPr lang="ja-JP" altLang="zh-CN" sz="2000">
              <a:solidFill>
                <a:srgbClr val="595959"/>
              </a:solidFill>
              <a:latin typeface="MS Mincho" panose="02020609040205080304" charset="-128"/>
              <a:ea typeface="MS Mincho" panose="02020609040205080304" charset="-128"/>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501900"/>
            <a:ext cx="9676130" cy="3069590"/>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260000"/>
              </a:lnSpc>
              <a:buNone/>
            </a:pPr>
            <a:r>
              <a:rPr lang="ja-JP" altLang="en-US" sz="2400" dirty="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前もって資料を調べるよう要求する。</a:t>
            </a:r>
            <a:endPar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nSpc>
                <a:spcPct val="260000"/>
              </a:lnSpc>
              <a:buNone/>
            </a:pPr>
            <a:r>
              <a:rPr lang="ja-JP" altLang="en-US" sz="2400" dirty="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調べた資料を出典も明記し、項目ごとに整理させる。</a:t>
            </a:r>
            <a:endParaRPr lang="ja-JP" altLang="en-US" sz="2400" dirty="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lnSpc>
                <a:spcPct val="260000"/>
              </a:lnSpc>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dirty="0">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dirty="0">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1"/>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１　</a:t>
            </a:r>
            <a:endParaRPr lang="ja-JP" sz="4400" b="1" dirty="0">
              <a:latin typeface="MS Mincho" panose="02020609040205080304" charset="-128"/>
              <a:ea typeface="MS Mincho" panose="02020609040205080304" charset="-128"/>
            </a:endParaRP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2349500" y="3585845"/>
            <a:ext cx="7805420" cy="1050290"/>
          </a:xfrm>
          <a:prstGeom prst="rect">
            <a:avLst/>
          </a:prstGeom>
        </p:spPr>
        <p:txBody>
          <a:bodyPr wrap="square">
            <a:spAutoFit/>
          </a:bodyPr>
          <a:lstStyle/>
          <a:p>
            <a:pPr>
              <a:lnSpc>
                <a:spcPct val="130000"/>
              </a:lnSpc>
              <a:buNone/>
            </a:pPr>
            <a:r>
              <a:rPr lang="ja-JP" altLang="en-US" sz="2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世界各国でどのような環境教育、環境活動が行われて</a:t>
            </a:r>
            <a:endParaRPr lang="ja-JP" altLang="en-US" sz="2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30000"/>
              </a:lnSpc>
              <a:buNone/>
            </a:pPr>
            <a:r>
              <a:rPr lang="ja-JP" altLang="en-US" sz="2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いるかを新聞などで調べて、全体像を把握する。</a:t>
            </a:r>
            <a:endParaRPr lang="ja-JP" altLang="zh-CN" sz="2400" dirty="0">
              <a:solidFill>
                <a:schemeClr val="tx1">
                  <a:lumMod val="65000"/>
                  <a:lumOff val="35000"/>
                </a:schemeClr>
              </a:solidFill>
              <a:effectLst/>
              <a:latin typeface="MS PGothic" panose="020B0600070205080204" charset="-128"/>
              <a:ea typeface="MS PGothic" panose="020B0600070205080204" charset="-128"/>
              <a:cs typeface="微软雅黑" panose="020B0503020204020204" pitchFamily="34" charset="-122"/>
              <a:sym typeface="+mn-ea"/>
            </a:endParaRP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一斉学習</a:t>
            </a:r>
            <a:endParaRPr lang="ja-JP" altLang="zh-CN" sz="2000">
              <a:latin typeface="MS Mincho" panose="02020609040205080304" charset="-128"/>
              <a:ea typeface="MS Mincho" panose="02020609040205080304" charset="-128"/>
            </a:endParaRPr>
          </a:p>
        </p:txBody>
      </p:sp>
    </p:spTree>
    <p:custDataLst>
      <p:tags r:id="rId2"/>
    </p:custData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1313498" y="1615440"/>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7012" y="1718945"/>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壹</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2437130" y="1242695"/>
            <a:ext cx="8649335" cy="1476375"/>
          </a:xfrm>
          <a:prstGeom prst="rect">
            <a:avLst/>
          </a:prstGeom>
          <a:noFill/>
        </p:spPr>
        <p:txBody>
          <a:bodyPr wrap="square" rtlCol="0">
            <a:spAutoFit/>
          </a:bodyPr>
          <a:lstStyle/>
          <a:p>
            <a:pPr>
              <a:lnSpc>
                <a:spcPct val="150000"/>
              </a:lnSpc>
            </a:pPr>
            <a:r>
              <a:rPr lang="zh-CN" altLang="en-US" sz="2000" dirty="0">
                <a:latin typeface="MS PGothic" panose="020B0600070205080204" charset="-128"/>
                <a:ea typeface="MS PGothic" panose="020B0600070205080204" charset="-128"/>
              </a:rPr>
              <a:t>次の文章は、2013年７月20日付「朝日新聞」に掲載されたドイツの地球環境教育についての記事を一部編集したものです。記事を読んで感じたことをメモしましょう。</a:t>
            </a:r>
            <a:endParaRPr lang="zh-CN" altLang="en-US" sz="2000" dirty="0">
              <a:latin typeface="MS PGothic" panose="020B0600070205080204" charset="-128"/>
              <a:ea typeface="MS PGothic" panose="020B0600070205080204" charset="-128"/>
            </a:endParaRPr>
          </a:p>
        </p:txBody>
      </p:sp>
      <p:cxnSp>
        <p:nvCxnSpPr>
          <p:cNvPr id="6" name="直接连接符 5"/>
          <p:cNvCxnSpPr/>
          <p:nvPr/>
        </p:nvCxnSpPr>
        <p:spPr>
          <a:xfrm>
            <a:off x="807403" y="2874645"/>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10754358" y="3994559"/>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919142" y="4096794"/>
            <a:ext cx="414337" cy="52322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贰</a:t>
            </a:r>
            <a:endParaRPr lang="zh-CN" altLang="en-US" sz="2800" b="1" dirty="0">
              <a:latin typeface="楷体" panose="02010609060101010101" pitchFamily="49" charset="-122"/>
              <a:ea typeface="楷体" panose="02010609060101010101" pitchFamily="49" charset="-122"/>
            </a:endParaRPr>
          </a:p>
        </p:txBody>
      </p:sp>
      <p:sp>
        <p:nvSpPr>
          <p:cNvPr id="2" name="文本框 1"/>
          <p:cNvSpPr txBox="1"/>
          <p:nvPr/>
        </p:nvSpPr>
        <p:spPr>
          <a:xfrm>
            <a:off x="746760" y="3313430"/>
            <a:ext cx="9448800" cy="1938020"/>
          </a:xfrm>
          <a:prstGeom prst="rect">
            <a:avLst/>
          </a:prstGeom>
          <a:noFill/>
        </p:spPr>
        <p:txBody>
          <a:bodyPr wrap="square" rtlCol="0">
            <a:spAutoFit/>
          </a:bodyPr>
          <a:lstStyle/>
          <a:p>
            <a:r>
              <a:rPr lang="ja-JP" altLang="zh-CN" sz="2000"/>
              <a:t>１．この記事を読んで興味・関心を持った点を書き、グループで話し合ってみましょう</a:t>
            </a:r>
            <a:endParaRPr lang="ja-JP" altLang="zh-CN" sz="2000"/>
          </a:p>
          <a:p>
            <a:endParaRPr lang="ja-JP" altLang="zh-CN" sz="2000"/>
          </a:p>
          <a:p>
            <a:endParaRPr lang="ja-JP" altLang="zh-CN" sz="2000"/>
          </a:p>
          <a:p>
            <a:r>
              <a:rPr lang="ja-JP" altLang="zh-CN" sz="2000"/>
              <a:t>　　①【興味・関心を持った点】</a:t>
            </a:r>
            <a:endParaRPr lang="ja-JP" altLang="zh-CN" sz="2000"/>
          </a:p>
          <a:p>
            <a:endParaRPr lang="ja-JP" altLang="zh-CN" sz="2000"/>
          </a:p>
          <a:p>
            <a:r>
              <a:rPr lang="ja-JP" altLang="zh-CN" sz="2000"/>
              <a:t>　　②【話し合った結果】</a:t>
            </a:r>
            <a:endParaRPr lang="ja-JP" altLang="zh-CN" sz="2000"/>
          </a:p>
        </p:txBody>
      </p:sp>
      <p:sp>
        <p:nvSpPr>
          <p:cNvPr id="10" name="文本框 9"/>
          <p:cNvSpPr txBox="1"/>
          <p:nvPr/>
        </p:nvSpPr>
        <p:spPr>
          <a:xfrm>
            <a:off x="9145270" y="280035"/>
            <a:ext cx="2720975" cy="3683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a:t>　　ウォーミングアップ</a:t>
            </a:r>
            <a:endParaRPr lang="ja-JP" altLang="zh-C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 name="矩形 17"/>
          <p:cNvSpPr/>
          <p:nvPr/>
        </p:nvSpPr>
        <p:spPr>
          <a:xfrm>
            <a:off x="543560" y="2703195"/>
            <a:ext cx="11106150" cy="291084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3074" name="MH_PageTitle"/>
          <p:cNvSpPr>
            <a:spLocks noGrp="1"/>
          </p:cNvSpPr>
          <p:nvPr>
            <p:ph type="title"/>
            <p:custDataLst>
              <p:tags r:id="rId1"/>
            </p:custDataLst>
          </p:nvPr>
        </p:nvSpPr>
        <p:spPr>
          <a:xfrm>
            <a:off x="220980" y="1233170"/>
            <a:ext cx="11642725" cy="553720"/>
          </a:xfrm>
        </p:spPr>
        <p:txBody>
          <a:bodyPr>
            <a:noAutofit/>
          </a:bodyPr>
          <a:lstStyle/>
          <a:p>
            <a:r>
              <a:rPr lang="ja-JP" altLang="ja-JP" sz="4400" b="1" dirty="0">
                <a:latin typeface="MS Mincho" panose="02020609040205080304" charset="-128"/>
                <a:ea typeface="MS Mincho" panose="02020609040205080304" charset="-128"/>
              </a:rPr>
              <a:t>学習目標</a:t>
            </a:r>
            <a:r>
              <a:rPr lang="en-US" altLang="ja-JP" sz="4400" b="1" dirty="0">
                <a:latin typeface="MS Mincho" panose="02020609040205080304" charset="-128"/>
                <a:ea typeface="MS Mincho" panose="02020609040205080304" charset="-128"/>
              </a:rPr>
              <a:t>-</a:t>
            </a:r>
            <a:r>
              <a:rPr lang="ja-JP" sz="4400" b="1" dirty="0">
                <a:latin typeface="MS Mincho" panose="02020609040205080304" charset="-128"/>
                <a:ea typeface="MS Mincho" panose="02020609040205080304" charset="-128"/>
              </a:rPr>
              <a:t>２　</a:t>
            </a:r>
            <a:endParaRPr lang="ja-JP" sz="4400" b="1" dirty="0">
              <a:latin typeface="MS Mincho" panose="02020609040205080304" charset="-128"/>
              <a:ea typeface="MS Mincho" panose="02020609040205080304" charset="-128"/>
            </a:endParaRPr>
          </a:p>
        </p:txBody>
      </p:sp>
      <p:sp>
        <p:nvSpPr>
          <p:cNvPr id="16" name="圆角矩形 15"/>
          <p:cNvSpPr/>
          <p:nvPr/>
        </p:nvSpPr>
        <p:spPr>
          <a:xfrm>
            <a:off x="946785" y="3347085"/>
            <a:ext cx="10403840" cy="152781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42" name="矩形 41"/>
          <p:cNvSpPr/>
          <p:nvPr/>
        </p:nvSpPr>
        <p:spPr>
          <a:xfrm>
            <a:off x="1122829" y="3585845"/>
            <a:ext cx="9863418" cy="984500"/>
          </a:xfrm>
          <a:prstGeom prst="rect">
            <a:avLst/>
          </a:prstGeom>
        </p:spPr>
        <p:txBody>
          <a:bodyPr wrap="square">
            <a:spAutoFit/>
          </a:bodyPr>
          <a:lstStyle/>
          <a:p>
            <a:pPr>
              <a:lnSpc>
                <a:spcPct val="130000"/>
              </a:lnSpc>
              <a:buNone/>
            </a:pPr>
            <a:r>
              <a:rPr lang="ja-JP"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rPr>
              <a:t>環境教育・活動が人々にどのような効果</a:t>
            </a:r>
            <a:r>
              <a:rPr lang="ja-JP" sz="2400" dirty="0" smtClean="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rPr>
              <a:t>・影響</a:t>
            </a:r>
            <a:r>
              <a:rPr lang="ja-JP"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rPr>
              <a:t>をもたらしているかを考える。</a:t>
            </a:r>
            <a:endParaRPr lang="ja-JP" altLang="zh-CN"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Tree>
    <p:custDataLst>
      <p:tags r:id="rId2"/>
    </p:custData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14:bounceEnd="56000">
                                          <p:cBhvr additive="base">
                                            <p:cTn id="7" dur="5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wd">
                                        <p:tmPct val="10000"/>
                                      </p:iterate>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36712"/>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lnSpc>
                <a:spcPct val="160000"/>
              </a:lnSpc>
            </a:pPr>
            <a:r>
              <a:rPr lang="zh-CN" altLang="en-US" sz="2400" b="1">
                <a:latin typeface="MS Mincho" panose="02020609040205080304" charset="-128"/>
                <a:ea typeface="MS Mincho" panose="02020609040205080304" charset="-128"/>
                <a:cs typeface="MS Mincho" panose="02020609040205080304" charset="-128"/>
                <a:sym typeface="+mn-ea"/>
              </a:rPr>
              <a:t>【わすれます④／わすれなかった④／わすれれば④／わすれよう④】</a:t>
            </a:r>
            <a:endParaRPr lang="zh-CN" altLang="en-US" sz="2400" b="1">
              <a:latin typeface="MS Mincho" panose="02020609040205080304" charset="-128"/>
              <a:ea typeface="MS Mincho" panose="02020609040205080304" charset="-128"/>
              <a:cs typeface="MS Mincho" panose="02020609040205080304" charset="-128"/>
              <a:sym typeface="+mn-ea"/>
            </a:endParaRPr>
          </a:p>
        </p:txBody>
      </p:sp>
      <p:sp>
        <p:nvSpPr>
          <p:cNvPr id="2" name="矩形 1"/>
          <p:cNvSpPr/>
          <p:nvPr/>
        </p:nvSpPr>
        <p:spPr>
          <a:xfrm>
            <a:off x="548400" y="2876165"/>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741295" y="1660843"/>
            <a:ext cx="6710045"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rPr>
              <a:t>学習指導案</a:t>
            </a:r>
            <a:endParaRPr lang="ja-JP" altLang="zh-CN" sz="4800" b="1" dirty="0">
              <a:ln>
                <a:solidFill>
                  <a:srgbClr val="595959"/>
                </a:solidFill>
              </a:ln>
              <a:solidFill>
                <a:srgbClr val="595959"/>
              </a:solidFill>
              <a:latin typeface="MS Mincho" panose="02020609040205080304" charset="-128"/>
              <a:ea typeface="MS Mincho" panose="02020609040205080304" charset="-128"/>
            </a:endParaRPr>
          </a:p>
        </p:txBody>
      </p:sp>
      <p:sp>
        <p:nvSpPr>
          <p:cNvPr id="3" name="文本框 2"/>
          <p:cNvSpPr txBox="1"/>
          <p:nvPr/>
        </p:nvSpPr>
        <p:spPr>
          <a:xfrm>
            <a:off x="1428750" y="3587115"/>
            <a:ext cx="9575800" cy="1470025"/>
          </a:xfrm>
          <a:prstGeom prst="rect">
            <a:avLst/>
          </a:prstGeom>
          <a:noFill/>
        </p:spPr>
        <p:txBody>
          <a:bodyPr wrap="square" rtlCol="0">
            <a:spAutoFit/>
          </a:bodyPr>
          <a:lstStyle/>
          <a:p>
            <a:pPr lvl="0" algn="l">
              <a:lnSpc>
                <a:spcPct val="160000"/>
              </a:lnSpc>
            </a:pPr>
            <a:r>
              <a:rPr lang="ja-JP" altLang="zh-CN" sz="240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rPr>
              <a:t>　　　　</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（配当時間</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MS Mincho" panose="02020609040205080304" charset="-128"/>
                <a:sym typeface="+mn-ea"/>
              </a:rPr>
              <a:t>４</a:t>
            </a:r>
            <a:r>
              <a:rPr lang="ja-JP"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コマ【</a:t>
            </a:r>
            <a:r>
              <a:rPr lang="en-US"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Times New Roman" panose="02020603050405020304" charset="0"/>
                <a:sym typeface="+mn-ea"/>
              </a:rPr>
              <a:t>1</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コマ</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Times New Roman" panose="02020603050405020304" charset="0"/>
                <a:sym typeface="+mn-ea"/>
              </a:rPr>
              <a:t>90</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Times New Roman" panose="02020603050405020304" charset="0"/>
                <a:ea typeface="MS Mincho" panose="02020609040205080304" charset="-128"/>
                <a:cs typeface="MS Mincho" panose="02020609040205080304" charset="-128"/>
                <a:sym typeface="+mn-ea"/>
              </a:rPr>
              <a:t>分</a:t>
            </a:r>
            <a:r>
              <a:rPr lang="ja-JP" altLang="en-US"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とする</a:t>
            </a:r>
            <a:r>
              <a:rPr lang="ja-JP" altLang="ja-JP"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a:t>
            </a:r>
            <a:r>
              <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sym typeface="+mn-ea"/>
              </a:rPr>
              <a:t>の場合）</a:t>
            </a:r>
            <a:endPar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lvl="0" algn="l">
              <a:lnSpc>
                <a:spcPct val="160000"/>
              </a:lnSpc>
            </a:pPr>
            <a:endParaRPr lang="ja-JP" altLang="zh-CN" sz="2800">
              <a:pattFill prst="dkUpDiag">
                <a:fgClr>
                  <a:schemeClr val="bg1">
                    <a:lumMod val="50000"/>
                  </a:schemeClr>
                </a:fgClr>
                <a:bgClr>
                  <a:schemeClr val="tx1">
                    <a:lumMod val="75000"/>
                    <a:lumOff val="25000"/>
                  </a:schemeClr>
                </a:bgClr>
              </a:patt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6000">
                                      <p:stCondLst>
                                        <p:cond delay="500"/>
                                      </p:stCondLst>
                                      <p:childTnLst>
                                        <p:set>
                                          <p:cBhvr>
                                            <p:cTn id="6" dur="1000" fill="hold">
                                              <p:stCondLst>
                                                <p:cond delay="0"/>
                                              </p:stCondLst>
                                            </p:cTn>
                                            <p:tgtEl>
                                              <p:spTgt spid="2"/>
                                            </p:tgtEl>
                                            <p:attrNameLst>
                                              <p:attrName>style.visibility</p:attrName>
                                            </p:attrNameLst>
                                          </p:cBhvr>
                                          <p:to>
                                            <p:strVal val="visible"/>
                                          </p:to>
                                        </p:set>
                                        <p:anim calcmode="lin" valueType="num" p14:bounceEnd="56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6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2" presetClass="entr" presetSubtype="2" fill="hold" grpId="0" nodeType="withEffect" p14:presetBounceEnd="56000">
                                      <p:stCondLst>
                                        <p:cond delay="0"/>
                                      </p:stCondLst>
                                      <p:childTnLst>
                                        <p:set>
                                          <p:cBhvr>
                                            <p:cTn id="15" dur="1000" fill="hold">
                                              <p:stCondLst>
                                                <p:cond delay="0"/>
                                              </p:stCondLst>
                                            </p:cTn>
                                            <p:tgtEl>
                                              <p:spTgt spid="15"/>
                                            </p:tgtEl>
                                            <p:attrNameLst>
                                              <p:attrName>style.visibility</p:attrName>
                                            </p:attrNameLst>
                                          </p:cBhvr>
                                          <p:to>
                                            <p:strVal val="visible"/>
                                          </p:to>
                                        </p:set>
                                        <p:anim calcmode="lin" valueType="num" p14:bounceEnd="56000">
                                          <p:cBhvr additive="base">
                                            <p:cTn id="16" dur="1000" fill="hold"/>
                                            <p:tgtEl>
                                              <p:spTgt spid="15"/>
                                            </p:tgtEl>
                                            <p:attrNameLst>
                                              <p:attrName>ppt_x</p:attrName>
                                            </p:attrNameLst>
                                          </p:cBhvr>
                                          <p:tavLst>
                                            <p:tav tm="0">
                                              <p:val>
                                                <p:strVal val="1+#ppt_w/2"/>
                                              </p:val>
                                            </p:tav>
                                            <p:tav tm="100000">
                                              <p:val>
                                                <p:strVal val="#ppt_x"/>
                                              </p:val>
                                            </p:tav>
                                          </p:tavLst>
                                        </p:anim>
                                        <p:anim calcmode="lin" valueType="num" p14:bounceEnd="56000">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par>
                                    <p:cTn id="14" presetID="2" presetClass="entr" presetSubtype="2" fill="hold" grpId="0" nodeType="withEffect">
                                      <p:stCondLst>
                                        <p:cond delay="0"/>
                                      </p:stCondLst>
                                      <p:childTnLst>
                                        <p:set>
                                          <p:cBhvr>
                                            <p:cTn id="15" dur="1000"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1+#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 grpId="0" bldLvl="0" animBg="1"/>
          <p:bldP spid="11"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1313498" y="1615440"/>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7012" y="1718945"/>
            <a:ext cx="414337"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sym typeface="+mn-ea"/>
              </a:rPr>
              <a:t>壹</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2456815" y="1301115"/>
            <a:ext cx="8649335" cy="1198880"/>
          </a:xfrm>
          <a:prstGeom prst="rect">
            <a:avLst/>
          </a:prstGeom>
          <a:noFill/>
        </p:spPr>
        <p:txBody>
          <a:bodyPr wrap="square" rtlCol="0">
            <a:spAutoFit/>
          </a:bodyPr>
          <a:lstStyle/>
          <a:p>
            <a:pPr>
              <a:lnSpc>
                <a:spcPct val="150000"/>
              </a:lnSpc>
            </a:pPr>
            <a:r>
              <a:rPr lang="zh-CN" altLang="en-US" sz="2400" dirty="0">
                <a:latin typeface="MS PGothic" panose="020B0600070205080204" charset="-128"/>
                <a:ea typeface="MS PGothic" panose="020B0600070205080204" charset="-128"/>
              </a:rPr>
              <a:t>世界各国でどのような環境教育、環境活動が行われているかを</a:t>
            </a:r>
            <a:endParaRPr lang="zh-CN" altLang="en-US" sz="2400" dirty="0">
              <a:latin typeface="MS PGothic" panose="020B0600070205080204" charset="-128"/>
              <a:ea typeface="MS PGothic" panose="020B0600070205080204" charset="-128"/>
            </a:endParaRPr>
          </a:p>
          <a:p>
            <a:pPr>
              <a:lnSpc>
                <a:spcPct val="150000"/>
              </a:lnSpc>
            </a:pPr>
            <a:r>
              <a:rPr lang="zh-CN" altLang="en-US" sz="2400" dirty="0">
                <a:latin typeface="MS PGothic" panose="020B0600070205080204" charset="-128"/>
                <a:ea typeface="MS PGothic" panose="020B0600070205080204" charset="-128"/>
              </a:rPr>
              <a:t>新聞などで調べてみましょう。</a:t>
            </a:r>
            <a:endParaRPr lang="zh-CN" altLang="en-US" sz="2400" dirty="0">
              <a:latin typeface="MS PGothic" panose="020B0600070205080204" charset="-128"/>
              <a:ea typeface="MS PGothic" panose="020B0600070205080204" charset="-128"/>
            </a:endParaRPr>
          </a:p>
        </p:txBody>
      </p:sp>
      <p:cxnSp>
        <p:nvCxnSpPr>
          <p:cNvPr id="6" name="直接连接符 5"/>
          <p:cNvCxnSpPr/>
          <p:nvPr/>
        </p:nvCxnSpPr>
        <p:spPr>
          <a:xfrm>
            <a:off x="807403" y="2874645"/>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18750266">
            <a:off x="9629773" y="3860574"/>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786937" y="3946299"/>
            <a:ext cx="414337"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sym typeface="+mn-ea"/>
              </a:rPr>
              <a:t>贰</a:t>
            </a:r>
            <a:endParaRPr lang="zh-CN" altLang="en-US" sz="2800" b="1" dirty="0">
              <a:latin typeface="楷体" panose="02010609060101010101" pitchFamily="49" charset="-122"/>
              <a:ea typeface="楷体" panose="02010609060101010101" pitchFamily="49" charset="-122"/>
            </a:endParaRPr>
          </a:p>
        </p:txBody>
      </p:sp>
      <p:sp>
        <p:nvSpPr>
          <p:cNvPr id="2" name="文本框 1"/>
          <p:cNvSpPr txBox="1"/>
          <p:nvPr/>
        </p:nvSpPr>
        <p:spPr>
          <a:xfrm>
            <a:off x="883920" y="3704590"/>
            <a:ext cx="8642985" cy="977265"/>
          </a:xfrm>
          <a:prstGeom prst="rect">
            <a:avLst/>
          </a:prstGeom>
          <a:noFill/>
        </p:spPr>
        <p:txBody>
          <a:bodyPr wrap="square" rtlCol="0">
            <a:spAutoFit/>
          </a:bodyPr>
          <a:lstStyle/>
          <a:p>
            <a:pPr>
              <a:lnSpc>
                <a:spcPct val="120000"/>
              </a:lnSpc>
            </a:pPr>
            <a:r>
              <a:rPr lang="ja-JP" altLang="zh-CN" sz="2400"/>
              <a:t>環境教育・環境活動がその国の人々・子どもたちにどのような効果・影響をもたらしているかも考えてみましょう。</a:t>
            </a:r>
            <a:endParaRPr lang="ja-JP" altLang="zh-CN" sz="24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p:cNvSpPr txBox="1"/>
          <p:nvPr/>
        </p:nvSpPr>
        <p:spPr>
          <a:xfrm>
            <a:off x="8421370" y="2094230"/>
            <a:ext cx="2477770" cy="3765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solidFill>
                  <a:schemeClr val="bg1">
                    <a:lumMod val="50000"/>
                  </a:schemeClr>
                </a:solidFill>
                <a:latin typeface="MS PGothic" panose="020B0600070205080204" charset="-128"/>
                <a:ea typeface="MS PGothic" panose="020B0600070205080204" charset="-128"/>
              </a:rPr>
              <a:t>どのような効果・影響があるか</a:t>
            </a:r>
            <a:endParaRPr lang="en-US" sz="2400" dirty="0">
              <a:solidFill>
                <a:schemeClr val="bg1">
                  <a:lumMod val="50000"/>
                </a:schemeClr>
              </a:solidFill>
              <a:latin typeface="MS PGothic" panose="020B0600070205080204" charset="-128"/>
              <a:ea typeface="MS PGothic" panose="020B0600070205080204" charset="-128"/>
            </a:endParaRPr>
          </a:p>
        </p:txBody>
      </p:sp>
      <p:sp>
        <p:nvSpPr>
          <p:cNvPr id="16" name="Content Placeholder 2"/>
          <p:cNvSpPr txBox="1"/>
          <p:nvPr/>
        </p:nvSpPr>
        <p:spPr>
          <a:xfrm>
            <a:off x="3234394" y="2157168"/>
            <a:ext cx="915329"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ja-JP" altLang="en-US" sz="2400" dirty="0">
                <a:solidFill>
                  <a:schemeClr val="bg1">
                    <a:lumMod val="50000"/>
                  </a:schemeClr>
                </a:solidFill>
                <a:latin typeface="MS PGothic" panose="020B0600070205080204" charset="-128"/>
                <a:ea typeface="MS PGothic" panose="020B0600070205080204" charset="-128"/>
              </a:rPr>
              <a:t>国名</a:t>
            </a:r>
            <a:endParaRPr lang="ja-JP" altLang="en-US" sz="2400" dirty="0">
              <a:solidFill>
                <a:schemeClr val="bg1">
                  <a:lumMod val="50000"/>
                </a:schemeClr>
              </a:solidFill>
              <a:latin typeface="MS PGothic" panose="020B0600070205080204" charset="-128"/>
              <a:ea typeface="MS PGothic" panose="020B0600070205080204" charset="-128"/>
            </a:endParaRPr>
          </a:p>
        </p:txBody>
      </p:sp>
      <p:sp>
        <p:nvSpPr>
          <p:cNvPr id="17" name="Content Placeholder 2"/>
          <p:cNvSpPr txBox="1"/>
          <p:nvPr/>
        </p:nvSpPr>
        <p:spPr>
          <a:xfrm>
            <a:off x="5663565" y="1471295"/>
            <a:ext cx="1565275" cy="8477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solidFill>
                  <a:schemeClr val="bg1">
                    <a:lumMod val="50000"/>
                  </a:schemeClr>
                </a:solidFill>
                <a:latin typeface="MS PGothic" panose="020B0600070205080204" charset="-128"/>
                <a:ea typeface="MS PGothic" panose="020B0600070205080204" charset="-128"/>
              </a:rPr>
              <a:t>環境教育</a:t>
            </a:r>
            <a:endParaRPr lang="en-US" sz="2400" dirty="0">
              <a:solidFill>
                <a:schemeClr val="bg1">
                  <a:lumMod val="50000"/>
                </a:schemeClr>
              </a:solidFill>
              <a:latin typeface="MS PGothic" panose="020B0600070205080204" charset="-128"/>
              <a:ea typeface="MS PGothic" panose="020B0600070205080204" charset="-128"/>
            </a:endParaRPr>
          </a:p>
          <a:p>
            <a:pPr marL="0" indent="0">
              <a:buNone/>
            </a:pPr>
            <a:r>
              <a:rPr lang="en-US" sz="2400" dirty="0">
                <a:solidFill>
                  <a:schemeClr val="bg1">
                    <a:lumMod val="50000"/>
                  </a:schemeClr>
                </a:solidFill>
                <a:latin typeface="MS PGothic" panose="020B0600070205080204" charset="-128"/>
                <a:ea typeface="MS PGothic" panose="020B0600070205080204" charset="-128"/>
              </a:rPr>
              <a:t>環境活動</a:t>
            </a:r>
            <a:endParaRPr lang="en-US" sz="2400" dirty="0">
              <a:solidFill>
                <a:schemeClr val="bg1">
                  <a:lumMod val="50000"/>
                </a:schemeClr>
              </a:solidFill>
              <a:latin typeface="MS PGothic" panose="020B0600070205080204" charset="-128"/>
              <a:ea typeface="MS PGothic" panose="020B0600070205080204" charset="-128"/>
            </a:endParaRPr>
          </a:p>
        </p:txBody>
      </p:sp>
      <p:sp>
        <p:nvSpPr>
          <p:cNvPr id="26" name="文本框 25"/>
          <p:cNvSpPr txBox="1"/>
          <p:nvPr/>
        </p:nvSpPr>
        <p:spPr>
          <a:xfrm>
            <a:off x="1559496" y="332656"/>
            <a:ext cx="3672408" cy="521970"/>
          </a:xfrm>
          <a:prstGeom prst="rect">
            <a:avLst/>
          </a:prstGeom>
          <a:noFill/>
        </p:spPr>
        <p:txBody>
          <a:bodyPr wrap="square" rtlCol="0">
            <a:spAutoFit/>
          </a:bodyPr>
          <a:lstStyle/>
          <a:p>
            <a:r>
              <a:rPr lang="ja-JP" altLang="en-US" sz="2800" dirty="0">
                <a:solidFill>
                  <a:schemeClr val="bg1">
                    <a:lumMod val="65000"/>
                  </a:schemeClr>
                </a:solidFill>
                <a:latin typeface="MS PGothic" panose="020B0600070205080204" charset="-128"/>
                <a:ea typeface="MS PGothic" panose="020B0600070205080204" charset="-128"/>
              </a:rPr>
              <a:t>資料を整理しよう</a:t>
            </a:r>
            <a:endParaRPr lang="ja-JP" altLang="en-US" sz="2800" dirty="0">
              <a:solidFill>
                <a:schemeClr val="bg1">
                  <a:lumMod val="65000"/>
                </a:schemeClr>
              </a:solidFill>
              <a:latin typeface="MS PGothic" panose="020B0600070205080204" charset="-128"/>
              <a:ea typeface="MS PGothic" panose="020B0600070205080204" charset="-128"/>
            </a:endParaRPr>
          </a:p>
        </p:txBody>
      </p:sp>
      <p:grpSp>
        <p:nvGrpSpPr>
          <p:cNvPr id="34" name="组合 33"/>
          <p:cNvGrpSpPr/>
          <p:nvPr/>
        </p:nvGrpSpPr>
        <p:grpSpPr>
          <a:xfrm>
            <a:off x="3276939" y="2806199"/>
            <a:ext cx="830291" cy="1080120"/>
            <a:chOff x="1665309" y="2924944"/>
            <a:chExt cx="830291" cy="1080120"/>
          </a:xfrm>
        </p:grpSpPr>
        <p:cxnSp>
          <p:nvCxnSpPr>
            <p:cNvPr id="28" name="直接连接符 27"/>
            <p:cNvCxnSpPr/>
            <p:nvPr/>
          </p:nvCxnSpPr>
          <p:spPr>
            <a:xfrm>
              <a:off x="1665309" y="4005064"/>
              <a:ext cx="83029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V="1">
              <a:off x="2063552" y="2924944"/>
              <a:ext cx="0" cy="108012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986013" y="2405901"/>
            <a:ext cx="830291" cy="1543101"/>
            <a:chOff x="1665309" y="2461963"/>
            <a:chExt cx="830291" cy="1543101"/>
          </a:xfrm>
        </p:grpSpPr>
        <p:cxnSp>
          <p:nvCxnSpPr>
            <p:cNvPr id="36" name="直接连接符 35"/>
            <p:cNvCxnSpPr/>
            <p:nvPr/>
          </p:nvCxnSpPr>
          <p:spPr>
            <a:xfrm>
              <a:off x="1665309" y="4005064"/>
              <a:ext cx="83029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2063552" y="2461963"/>
              <a:ext cx="0" cy="1543101"/>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8945529" y="2924815"/>
            <a:ext cx="830291" cy="961222"/>
            <a:chOff x="1665309" y="3043842"/>
            <a:chExt cx="830291" cy="961222"/>
          </a:xfrm>
        </p:grpSpPr>
        <p:cxnSp>
          <p:nvCxnSpPr>
            <p:cNvPr id="39" name="直接连接符 38"/>
            <p:cNvCxnSpPr/>
            <p:nvPr/>
          </p:nvCxnSpPr>
          <p:spPr>
            <a:xfrm>
              <a:off x="1665309" y="4005064"/>
              <a:ext cx="83029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V="1">
              <a:off x="2063552" y="3043842"/>
              <a:ext cx="0" cy="96122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5690870" y="4308475"/>
            <a:ext cx="1510030" cy="368300"/>
          </a:xfrm>
          <a:prstGeom prst="rect">
            <a:avLst/>
          </a:prstGeom>
          <a:noFill/>
        </p:spPr>
        <p:txBody>
          <a:bodyPr wrap="none" rtlCol="0" anchor="t">
            <a:spAutoFit/>
          </a:bodyPr>
          <a:lstStyle/>
          <a:p>
            <a:pPr marL="0" indent="0">
              <a:buNone/>
            </a:pPr>
            <a:r>
              <a:rPr lang="en-US" dirty="0">
                <a:solidFill>
                  <a:schemeClr val="bg1">
                    <a:lumMod val="50000"/>
                  </a:schemeClr>
                </a:solidFill>
                <a:latin typeface="MS PGothic" panose="020B0600070205080204" charset="-128"/>
                <a:ea typeface="MS PGothic" panose="020B0600070205080204" charset="-128"/>
                <a:sym typeface="+mn-ea"/>
              </a:rPr>
              <a:t>（出典も明記）</a:t>
            </a:r>
            <a:endParaRPr lang="zh-CN" altLang="en-US">
              <a:latin typeface="MS PGothic" panose="020B0600070205080204" charset="-128"/>
              <a:ea typeface="MS PGothic" panose="020B060007020508020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6"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8750266">
            <a:off x="479108" y="363855"/>
            <a:ext cx="742950" cy="728663"/>
          </a:xfrm>
          <a:prstGeom prst="rect">
            <a:avLst/>
          </a:prstGeom>
          <a:solidFill>
            <a:srgbClr val="FCCC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43257" y="467360"/>
            <a:ext cx="414337"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叁</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1157605" y="1645920"/>
            <a:ext cx="10454005" cy="460375"/>
          </a:xfrm>
          <a:prstGeom prst="rect">
            <a:avLst/>
          </a:prstGeom>
          <a:noFill/>
        </p:spPr>
        <p:txBody>
          <a:bodyPr wrap="square" rtlCol="0">
            <a:spAutoFit/>
          </a:bodyPr>
          <a:lstStyle/>
          <a:p>
            <a:pPr>
              <a:buNone/>
            </a:pPr>
            <a:r>
              <a:rPr lang="ja-JP" altLang="zh-CN" sz="2400">
                <a:solidFill>
                  <a:srgbClr val="595959"/>
                </a:solidFill>
                <a:latin typeface="MS PGothic" panose="020B0600070205080204" charset="-128"/>
                <a:ea typeface="MS PGothic" panose="020B0600070205080204" charset="-128"/>
                <a:sym typeface="微软雅黑" panose="020B0503020204020204" pitchFamily="34" charset="-122"/>
              </a:rPr>
              <a:t>日本や世界のリサイクルの状況について調べ、興味深く思った点をまとめる。</a:t>
            </a:r>
            <a:endParaRPr lang="ja-JP" altLang="zh-CN" sz="2400" dirty="0">
              <a:solidFill>
                <a:srgbClr val="595959"/>
              </a:solidFill>
              <a:latin typeface="MS PGothic" panose="020B0600070205080204" charset="-128"/>
              <a:ea typeface="MS PGothic" panose="020B0600070205080204" charset="-128"/>
              <a:sym typeface="微软雅黑" panose="020B0503020204020204" pitchFamily="34" charset="-122"/>
            </a:endParaRPr>
          </a:p>
        </p:txBody>
      </p:sp>
      <p:cxnSp>
        <p:nvCxnSpPr>
          <p:cNvPr id="6" name="直接连接符 5"/>
          <p:cNvCxnSpPr/>
          <p:nvPr/>
        </p:nvCxnSpPr>
        <p:spPr>
          <a:xfrm>
            <a:off x="807403" y="2874645"/>
            <a:ext cx="11058525" cy="0"/>
          </a:xfrm>
          <a:prstGeom prst="line">
            <a:avLst/>
          </a:prstGeom>
          <a:ln w="38100">
            <a:solidFill>
              <a:srgbClr val="FCCCB8"/>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370330" y="3178175"/>
            <a:ext cx="7612380" cy="2830195"/>
          </a:xfrm>
          <a:prstGeom prst="rect">
            <a:avLst/>
          </a:prstGeom>
          <a:noFill/>
        </p:spPr>
        <p:txBody>
          <a:bodyPr wrap="square" rtlCol="0">
            <a:spAutoFit/>
          </a:bodyPr>
          <a:lstStyle/>
          <a:p>
            <a:r>
              <a:rPr lang="ja-JP" altLang="zh-CN" sz="2400"/>
              <a:t>資料を整理してみよう。</a:t>
            </a:r>
            <a:endParaRPr lang="ja-JP" altLang="zh-CN" sz="2400"/>
          </a:p>
          <a:p>
            <a:pPr>
              <a:lnSpc>
                <a:spcPct val="110000"/>
              </a:lnSpc>
            </a:pPr>
            <a:endParaRPr lang="en-US" altLang="zh-CN" sz="2000"/>
          </a:p>
          <a:p>
            <a:pPr>
              <a:lnSpc>
                <a:spcPct val="110000"/>
              </a:lnSpc>
            </a:pPr>
            <a:endParaRPr lang="en-US" altLang="zh-CN" sz="2000"/>
          </a:p>
          <a:p>
            <a:pPr>
              <a:lnSpc>
                <a:spcPct val="110000"/>
              </a:lnSpc>
            </a:pPr>
            <a:r>
              <a:rPr lang="ja-JP" altLang="en-US" sz="2000"/>
              <a:t>　</a:t>
            </a:r>
            <a:r>
              <a:rPr lang="en-US" altLang="zh-CN" sz="2000"/>
              <a:t>1.</a:t>
            </a:r>
            <a:r>
              <a:rPr lang="ja-JP" altLang="zh-CN" sz="2000"/>
              <a:t>国名</a:t>
            </a:r>
            <a:endParaRPr lang="ja-JP" altLang="zh-CN" sz="2000"/>
          </a:p>
          <a:p>
            <a:pPr>
              <a:lnSpc>
                <a:spcPct val="110000"/>
              </a:lnSpc>
            </a:pPr>
            <a:r>
              <a:rPr lang="ja-JP" altLang="zh-CN" sz="2000"/>
              <a:t>　　　　　　　</a:t>
            </a:r>
            <a:endParaRPr lang="ja-JP" altLang="zh-CN" sz="2000"/>
          </a:p>
          <a:p>
            <a:pPr>
              <a:lnSpc>
                <a:spcPct val="110000"/>
              </a:lnSpc>
            </a:pPr>
            <a:r>
              <a:rPr lang="ja-JP" altLang="zh-CN" sz="2000"/>
              <a:t>　2.リサイクルの状況（具体例・統計）</a:t>
            </a:r>
            <a:endParaRPr lang="ja-JP" altLang="zh-CN" sz="2000"/>
          </a:p>
          <a:p>
            <a:pPr>
              <a:lnSpc>
                <a:spcPct val="110000"/>
              </a:lnSpc>
            </a:pPr>
            <a:r>
              <a:rPr lang="ja-JP" altLang="zh-CN" sz="2000"/>
              <a:t>　　　　　　　　　　　　　　　　　　　　　　</a:t>
            </a:r>
            <a:endParaRPr lang="ja-JP" altLang="zh-CN" sz="2000"/>
          </a:p>
          <a:p>
            <a:pPr>
              <a:lnSpc>
                <a:spcPct val="110000"/>
              </a:lnSpc>
            </a:pPr>
            <a:r>
              <a:rPr lang="ja-JP" altLang="zh-CN" sz="2000"/>
              <a:t>　3.興味深い点</a:t>
            </a:r>
            <a:endParaRPr lang="ja-JP" altLang="zh-CN" sz="20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84200" y="1833245"/>
            <a:ext cx="2782570" cy="2669540"/>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184785" y="2544445"/>
            <a:ext cx="4033520" cy="1437005"/>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1381228" y="1578647"/>
            <a:ext cx="1029174" cy="3538220"/>
          </a:xfrm>
          <a:prstGeom prst="rect">
            <a:avLst/>
          </a:prstGeom>
          <a:noFill/>
        </p:spPr>
        <p:txBody>
          <a:bodyPr wrap="square" rtlCol="0">
            <a:spAutoFit/>
          </a:bodyPr>
          <a:lstStyle/>
          <a:p>
            <a:pPr algn="ct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ア</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ウ</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ト</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ラ</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イ</a:t>
            </a:r>
            <a:endParaRPr lang="ja-JP" altLang="zh-CN" sz="3200" b="1" dirty="0">
              <a:latin typeface="MS PGothic" panose="020B0600070205080204" charset="-128"/>
              <a:ea typeface="MS PGothic" panose="020B0600070205080204" charset="-128"/>
            </a:endParaRPr>
          </a:p>
          <a:p>
            <a:pPr algn="ctr"/>
            <a:r>
              <a:rPr lang="ja-JP" altLang="zh-CN" sz="3200" b="1" dirty="0">
                <a:latin typeface="MS PGothic" panose="020B0600070205080204" charset="-128"/>
                <a:ea typeface="MS PGothic" panose="020B0600070205080204" charset="-128"/>
              </a:rPr>
              <a:t>ン</a:t>
            </a:r>
            <a:endParaRPr lang="ja-JP" altLang="zh-CN" sz="3200" b="1" dirty="0">
              <a:latin typeface="MS PGothic" panose="020B0600070205080204" charset="-128"/>
              <a:ea typeface="MS PGothic" panose="020B0600070205080204" charset="-128"/>
            </a:endParaRPr>
          </a:p>
        </p:txBody>
      </p:sp>
      <p:sp>
        <p:nvSpPr>
          <p:cNvPr id="2" name="文本框 1"/>
          <p:cNvSpPr txBox="1"/>
          <p:nvPr/>
        </p:nvSpPr>
        <p:spPr>
          <a:xfrm>
            <a:off x="3295650" y="1687195"/>
            <a:ext cx="8425180" cy="1247775"/>
          </a:xfrm>
          <a:prstGeom prst="rect">
            <a:avLst/>
          </a:prstGeom>
          <a:noFill/>
        </p:spPr>
        <p:txBody>
          <a:bodyPr wrap="square" rtlCol="0" anchor="t">
            <a:spAutoFit/>
          </a:bodyPr>
          <a:lstStyle/>
          <a:p>
            <a:pPr>
              <a:buNone/>
            </a:pPr>
            <a:r>
              <a:rPr lang="ja-JP" altLang="zh-CN" sz="2000">
                <a:solidFill>
                  <a:schemeClr val="tx1"/>
                </a:solidFill>
                <a:latin typeface="MS PGothic" panose="020B0600070205080204" charset="-128"/>
                <a:ea typeface="MS PGothic" panose="020B0600070205080204" charset="-128"/>
                <a:sym typeface="微软雅黑" panose="020B0503020204020204" pitchFamily="34" charset="-122"/>
              </a:rPr>
              <a:t>調べた内容と話し合った内容をアウトラインに記述してください。</a:t>
            </a:r>
            <a:endParaRPr lang="zh-CN" altLang="en-US" sz="2400">
              <a:solidFill>
                <a:schemeClr val="tx1"/>
              </a:solidFill>
              <a:latin typeface="MS PGothic" panose="020B0600070205080204" charset="-128"/>
              <a:ea typeface="MS PGothic" panose="020B0600070205080204" charset="-128"/>
            </a:endParaRPr>
          </a:p>
          <a:p>
            <a:pPr>
              <a:buNone/>
            </a:pPr>
            <a:endParaRPr lang="ja-JP" altLang="zh-CN" sz="2400">
              <a:solidFill>
                <a:schemeClr val="tx1"/>
              </a:solidFill>
              <a:latin typeface="MS PGothic" panose="020B0600070205080204" charset="-128"/>
              <a:ea typeface="MS PGothic" panose="020B0600070205080204" charset="-128"/>
              <a:sym typeface="微软雅黑" panose="020B0503020204020204" pitchFamily="34" charset="-122"/>
            </a:endParaRPr>
          </a:p>
          <a:p>
            <a:pPr>
              <a:lnSpc>
                <a:spcPct val="130000"/>
              </a:lnSpc>
              <a:buNone/>
            </a:pPr>
            <a:endParaRPr lang="ja-JP" altLang="zh-CN" sz="2400">
              <a:solidFill>
                <a:schemeClr val="tx1"/>
              </a:solidFill>
              <a:latin typeface="MS PGothic" panose="020B0600070205080204" charset="-128"/>
              <a:ea typeface="MS PGothic" panose="020B0600070205080204" charset="-128"/>
              <a:sym typeface="微软雅黑" panose="020B0503020204020204" pitchFamily="34" charset="-122"/>
            </a:endParaRPr>
          </a:p>
        </p:txBody>
      </p:sp>
      <p:sp>
        <p:nvSpPr>
          <p:cNvPr id="3" name="文本框 2"/>
          <p:cNvSpPr txBox="1"/>
          <p:nvPr/>
        </p:nvSpPr>
        <p:spPr>
          <a:xfrm>
            <a:off x="3583305" y="2690495"/>
            <a:ext cx="8002270" cy="1938020"/>
          </a:xfrm>
          <a:prstGeom prst="rect">
            <a:avLst/>
          </a:prstGeom>
          <a:noFill/>
        </p:spPr>
        <p:txBody>
          <a:bodyPr wrap="square" rtlCol="0">
            <a:spAutoFit/>
          </a:bodyPr>
          <a:lstStyle/>
          <a:p>
            <a:r>
              <a:rPr lang="ja-JP" altLang="zh-CN" sz="2000"/>
              <a:t>１．最も注目している環境教育・活動はどれか。</a:t>
            </a:r>
            <a:endParaRPr lang="ja-JP" altLang="zh-CN" sz="2000"/>
          </a:p>
          <a:p>
            <a:endParaRPr lang="ja-JP" altLang="zh-CN" sz="2000"/>
          </a:p>
          <a:p>
            <a:r>
              <a:rPr lang="ja-JP" altLang="zh-CN" sz="2000"/>
              <a:t>２．その教育・活動に注目した理由は何か。</a:t>
            </a:r>
            <a:endParaRPr lang="ja-JP" altLang="zh-CN" sz="2000"/>
          </a:p>
          <a:p>
            <a:endParaRPr lang="ja-JP" altLang="zh-CN" sz="2000"/>
          </a:p>
          <a:p>
            <a:r>
              <a:rPr lang="ja-JP" altLang="zh-CN" sz="2000"/>
              <a:t>３．その教育・活動のどのような点が、環境問題を</a:t>
            </a:r>
            <a:endParaRPr lang="ja-JP" altLang="zh-CN" sz="2000"/>
          </a:p>
          <a:p>
            <a:r>
              <a:rPr lang="ja-JP" altLang="zh-CN" sz="2000"/>
              <a:t>　　解決するための参考になれるか。</a:t>
            </a:r>
            <a:endParaRPr lang="ja-JP" altLang="zh-CN" sz="2000"/>
          </a:p>
        </p:txBody>
      </p:sp>
      <p:sp>
        <p:nvSpPr>
          <p:cNvPr id="4" name="云形标注 3"/>
          <p:cNvSpPr/>
          <p:nvPr/>
        </p:nvSpPr>
        <p:spPr>
          <a:xfrm>
            <a:off x="9811385" y="157480"/>
            <a:ext cx="1909445" cy="108902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zh-CN" sz="2000">
                <a:latin typeface="MS Mincho" panose="02020609040205080304" charset="-128"/>
                <a:ea typeface="MS Mincho" panose="02020609040205080304" charset="-128"/>
              </a:rPr>
              <a:t>個別学習</a:t>
            </a:r>
            <a:endParaRPr lang="ja-JP" altLang="zh-CN" sz="2000">
              <a:latin typeface="MS Mincho" panose="02020609040205080304" charset="-128"/>
              <a:ea typeface="MS Mincho" panose="02020609040205080304" charset="-128"/>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2361565" y="1264920"/>
            <a:ext cx="8523605" cy="977265"/>
          </a:xfrm>
          <a:prstGeom prst="rect">
            <a:avLst/>
          </a:prstGeom>
          <a:noFill/>
        </p:spPr>
        <p:txBody>
          <a:bodyPr wrap="square" rtlCol="0">
            <a:spAutoFit/>
          </a:bodyPr>
          <a:lstStyle/>
          <a:p>
            <a:pPr>
              <a:lnSpc>
                <a:spcPct val="120000"/>
              </a:lnSpc>
            </a:pPr>
            <a:r>
              <a:rPr lang="zh-CN" altLang="en-US" sz="2400">
                <a:latin typeface="MS PGothic" panose="020B0600070205080204" charset="-128"/>
                <a:ea typeface="MS PGothic" panose="020B0600070205080204" charset="-128"/>
              </a:rPr>
              <a:t>次に、段落構成（３～４段落）を考えながら、</a:t>
            </a:r>
            <a:endParaRPr lang="zh-CN" altLang="en-US" sz="2400">
              <a:latin typeface="MS PGothic" panose="020B0600070205080204" charset="-128"/>
              <a:ea typeface="MS PGothic" panose="020B0600070205080204" charset="-128"/>
            </a:endParaRPr>
          </a:p>
          <a:p>
            <a:pPr>
              <a:lnSpc>
                <a:spcPct val="120000"/>
              </a:lnSpc>
            </a:pPr>
            <a:r>
              <a:rPr lang="zh-CN" altLang="en-US" sz="2400">
                <a:latin typeface="MS PGothic" panose="020B0600070205080204" charset="-128"/>
                <a:ea typeface="MS PGothic" panose="020B0600070205080204" charset="-128"/>
              </a:rPr>
              <a:t>作文のアウトラインを書いてみましょう。</a:t>
            </a:r>
            <a:endParaRPr lang="zh-CN" altLang="en-US" sz="2400">
              <a:latin typeface="MS PGothic" panose="020B0600070205080204" charset="-128"/>
              <a:ea typeface="MS PGothic" panose="020B0600070205080204" charset="-128"/>
            </a:endParaRPr>
          </a:p>
        </p:txBody>
      </p:sp>
      <p:graphicFrame>
        <p:nvGraphicFramePr>
          <p:cNvPr id="2" name="表格 1"/>
          <p:cNvGraphicFramePr/>
          <p:nvPr/>
        </p:nvGraphicFramePr>
        <p:xfrm>
          <a:off x="2203450" y="2886710"/>
          <a:ext cx="8138160" cy="2923540"/>
        </p:xfrm>
        <a:graphic>
          <a:graphicData uri="http://schemas.openxmlformats.org/drawingml/2006/table">
            <a:tbl>
              <a:tblPr firstRow="1" bandRow="1">
                <a:tableStyleId>{5940675A-B579-460E-94D1-54222C63F5DA}</a:tableStyleId>
              </a:tblPr>
              <a:tblGrid>
                <a:gridCol w="8138160"/>
              </a:tblGrid>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73088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00" name="图片 99"/>
          <p:cNvPicPr/>
          <p:nvPr/>
        </p:nvPicPr>
        <p:blipFill>
          <a:blip r:embed="rId1" r:link="rId2">
            <a:clrChange>
              <a:clrFrom>
                <a:srgbClr val="FFFFFF">
                  <a:alpha val="100000"/>
                </a:srgbClr>
              </a:clrFrom>
              <a:clrTo>
                <a:srgbClr val="FFFFFF">
                  <a:alpha val="100000"/>
                  <a:alpha val="0"/>
                </a:srgbClr>
              </a:clrTo>
            </a:clrChange>
          </a:blip>
          <a:stretch>
            <a:fillRect/>
          </a:stretch>
        </p:blipFill>
        <p:spPr>
          <a:xfrm>
            <a:off x="161925" y="0"/>
            <a:ext cx="2682875" cy="2299970"/>
          </a:xfrm>
          <a:prstGeom prst="rect">
            <a:avLst/>
          </a:prstGeom>
        </p:spPr>
      </p:pic>
      <p:sp>
        <p:nvSpPr>
          <p:cNvPr id="3074" name="MH_PageTitle"/>
          <p:cNvSpPr>
            <a:spLocks noGrp="1"/>
          </p:cNvSpPr>
          <p:nvPr>
            <p:ph type="title"/>
            <p:custDataLst>
              <p:tags r:id="rId3"/>
            </p:custDataLst>
          </p:nvPr>
        </p:nvSpPr>
        <p:spPr>
          <a:xfrm>
            <a:off x="3529013" y="987430"/>
            <a:ext cx="5133974" cy="553804"/>
          </a:xfrm>
        </p:spPr>
        <p:txBody>
          <a:bodyPr>
            <a:noAutofit/>
          </a:bodyPr>
          <a:lstStyle/>
          <a:p>
            <a:r>
              <a:rPr lang="ja-JP" altLang="zh-CN" sz="4000" b="1" dirty="0">
                <a:latin typeface="MS Mincho" panose="02020609040205080304" charset="-128"/>
                <a:ea typeface="MS Mincho" panose="02020609040205080304" charset="-128"/>
              </a:rPr>
              <a:t>ピア活動①</a:t>
            </a:r>
            <a:endParaRPr lang="ja-JP" altLang="zh-CN" sz="4000" b="1" dirty="0">
              <a:latin typeface="MS Mincho" panose="02020609040205080304" charset="-128"/>
              <a:ea typeface="MS Mincho" panose="02020609040205080304" charset="-128"/>
            </a:endParaRPr>
          </a:p>
        </p:txBody>
      </p:sp>
      <p:sp>
        <p:nvSpPr>
          <p:cNvPr id="6" name="圆角矩形 5"/>
          <p:cNvSpPr/>
          <p:nvPr/>
        </p:nvSpPr>
        <p:spPr>
          <a:xfrm>
            <a:off x="1574800" y="2745105"/>
            <a:ext cx="9460865" cy="3148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a:lnSpc>
                <a:spcPct val="240000"/>
              </a:lnSpc>
            </a:pPr>
            <a:r>
              <a:rPr lang="ja-JP" altLang="zh-CN" sz="2000" b="1">
                <a:solidFill>
                  <a:schemeClr val="tx1"/>
                </a:solidFill>
                <a:latin typeface="MS Mincho" panose="02020609040205080304" charset="-128"/>
                <a:ea typeface="MS Mincho" panose="02020609040205080304" charset="-128"/>
                <a:sym typeface="+mn-ea"/>
              </a:rPr>
              <a:t>　各自で書いたアウトラインをめぐってクラスメートと話し合い、疑問に思ったことがあれば質問しましょう。また、互いに提供できる情報があったら共有しましょう。</a:t>
            </a:r>
            <a:endParaRPr lang="ja-JP" altLang="zh-CN" sz="2000" b="1">
              <a:solidFill>
                <a:schemeClr val="tx1"/>
              </a:solidFill>
              <a:latin typeface="MS Mincho" panose="02020609040205080304" charset="-128"/>
              <a:ea typeface="MS Mincho" panose="02020609040205080304" charset="-128"/>
              <a:sym typeface="+mn-ea"/>
            </a:endParaRPr>
          </a:p>
        </p:txBody>
      </p:sp>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endParaRPr lang="ja-JP" altLang="zh-CN" sz="2000">
              <a:latin typeface="MS Mincho" panose="02020609040205080304" charset="-128"/>
              <a:ea typeface="MS Mincho" panose="02020609040205080304" charset="-128"/>
            </a:endParaRPr>
          </a:p>
        </p:txBody>
      </p:sp>
    </p:spTree>
    <p:custDataLst>
      <p:tags r:id="rId4"/>
    </p:custDataLst>
  </p:cSld>
  <p:clrMapOvr>
    <a:masterClrMapping/>
  </p:clrMapOvr>
  <p:transition spd="slow" advTm="0">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843280" y="1066800"/>
            <a:ext cx="5207000" cy="1604010"/>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9" name="圆角矩形 4"/>
          <p:cNvSpPr/>
          <p:nvPr/>
        </p:nvSpPr>
        <p:spPr>
          <a:xfrm>
            <a:off x="2209165" y="1147445"/>
            <a:ext cx="3594100" cy="137223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0" name="TextBox 40"/>
          <p:cNvSpPr txBox="1"/>
          <p:nvPr/>
        </p:nvSpPr>
        <p:spPr>
          <a:xfrm flipH="1">
            <a:off x="1042692" y="152672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01</a:t>
            </a:r>
            <a:endParaRPr lang="zh-CN" altLang="en-US" sz="3600" b="0" dirty="0">
              <a:solidFill>
                <a:schemeClr val="bg1"/>
              </a:solidFill>
              <a:latin typeface="+mn-lt"/>
              <a:ea typeface="+mn-ea"/>
              <a:cs typeface="+mn-ea"/>
              <a:sym typeface="+mn-lt"/>
            </a:endParaRPr>
          </a:p>
        </p:txBody>
      </p:sp>
      <p:sp>
        <p:nvSpPr>
          <p:cNvPr id="11" name="文本框 10"/>
          <p:cNvSpPr txBox="1"/>
          <p:nvPr/>
        </p:nvSpPr>
        <p:spPr>
          <a:xfrm>
            <a:off x="2317750" y="1147445"/>
            <a:ext cx="3178175" cy="1291590"/>
          </a:xfrm>
          <a:prstGeom prst="rect">
            <a:avLst/>
          </a:prstGeom>
          <a:noFill/>
          <a:effectLst/>
        </p:spPr>
        <p:txBody>
          <a:bodyPr wrap="square" rtlCol="0">
            <a:spAutoFit/>
          </a:bodyPr>
          <a:lstStyle/>
          <a:p>
            <a:pPr>
              <a:lnSpc>
                <a:spcPct val="130000"/>
              </a:lnSpc>
            </a:pPr>
            <a:r>
              <a:rPr lang="zh-CN" altLang="en-US" sz="2000" dirty="0">
                <a:solidFill>
                  <a:schemeClr val="tx2"/>
                </a:solidFill>
                <a:latin typeface="MS PGothic" panose="020B0600070205080204" charset="-128"/>
                <a:ea typeface="MS PGothic" panose="020B0600070205080204" charset="-128"/>
                <a:cs typeface="+mn-ea"/>
                <a:sym typeface="+mn-lt"/>
              </a:rPr>
              <a:t>世界で行われている環境活動・環境教育が提示されていますか。</a:t>
            </a:r>
            <a:endParaRPr lang="zh-CN" altLang="en-US" sz="2000" dirty="0">
              <a:solidFill>
                <a:schemeClr val="tx2"/>
              </a:solidFill>
              <a:latin typeface="MS PGothic" panose="020B0600070205080204" charset="-128"/>
              <a:ea typeface="MS PGothic" panose="020B0600070205080204" charset="-128"/>
              <a:cs typeface="+mn-ea"/>
              <a:sym typeface="+mn-lt"/>
            </a:endParaRPr>
          </a:p>
        </p:txBody>
      </p:sp>
      <p:sp>
        <p:nvSpPr>
          <p:cNvPr id="12" name="对角圆角矩形 11"/>
          <p:cNvSpPr/>
          <p:nvPr/>
        </p:nvSpPr>
        <p:spPr>
          <a:xfrm>
            <a:off x="3295015" y="3051810"/>
            <a:ext cx="5263515" cy="144970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3" name="圆角矩形 4"/>
          <p:cNvSpPr/>
          <p:nvPr/>
        </p:nvSpPr>
        <p:spPr>
          <a:xfrm>
            <a:off x="4864735" y="3237230"/>
            <a:ext cx="3375660" cy="116776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4" name="TextBox 40"/>
          <p:cNvSpPr txBox="1"/>
          <p:nvPr/>
        </p:nvSpPr>
        <p:spPr>
          <a:xfrm flipH="1">
            <a:off x="3607931" y="3598098"/>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02</a:t>
            </a:r>
            <a:endParaRPr lang="zh-CN" altLang="en-US" sz="3600" b="0" dirty="0">
              <a:solidFill>
                <a:schemeClr val="bg1"/>
              </a:solidFill>
              <a:latin typeface="+mn-lt"/>
              <a:ea typeface="+mn-ea"/>
              <a:cs typeface="+mn-ea"/>
              <a:sym typeface="+mn-lt"/>
            </a:endParaRPr>
          </a:p>
        </p:txBody>
      </p:sp>
      <p:sp>
        <p:nvSpPr>
          <p:cNvPr id="15" name="文本框 14"/>
          <p:cNvSpPr txBox="1"/>
          <p:nvPr/>
        </p:nvSpPr>
        <p:spPr>
          <a:xfrm>
            <a:off x="5083916" y="3331059"/>
            <a:ext cx="2853787" cy="891540"/>
          </a:xfrm>
          <a:prstGeom prst="rect">
            <a:avLst/>
          </a:prstGeom>
          <a:noFill/>
          <a:effectLst/>
        </p:spPr>
        <p:txBody>
          <a:bodyPr wrap="square" rtlCol="0">
            <a:spAutoFit/>
          </a:bodyPr>
          <a:lstStyle/>
          <a:p>
            <a:pPr>
              <a:lnSpc>
                <a:spcPct val="130000"/>
              </a:lnSpc>
            </a:pPr>
            <a:r>
              <a:rPr lang="zh-CN" altLang="en-US" sz="2000" dirty="0">
                <a:solidFill>
                  <a:schemeClr val="tx2"/>
                </a:solidFill>
                <a:latin typeface="MS PGothic" panose="020B0600070205080204" charset="-128"/>
                <a:ea typeface="MS PGothic" panose="020B0600070205080204" charset="-128"/>
                <a:cs typeface="+mn-ea"/>
                <a:sym typeface="+mn-lt"/>
              </a:rPr>
              <a:t>統計資料を使って根拠が示されていますか。</a:t>
            </a:r>
            <a:endParaRPr lang="zh-CN" altLang="en-US" sz="2000" dirty="0">
              <a:solidFill>
                <a:schemeClr val="tx2"/>
              </a:solidFill>
              <a:latin typeface="MS PGothic" panose="020B0600070205080204" charset="-128"/>
              <a:ea typeface="MS PGothic" panose="020B0600070205080204" charset="-128"/>
              <a:cs typeface="+mn-ea"/>
              <a:sym typeface="+mn-lt"/>
            </a:endParaRPr>
          </a:p>
        </p:txBody>
      </p:sp>
      <p:sp>
        <p:nvSpPr>
          <p:cNvPr id="16" name="对角圆角矩形 15"/>
          <p:cNvSpPr/>
          <p:nvPr/>
        </p:nvSpPr>
        <p:spPr>
          <a:xfrm>
            <a:off x="6165215" y="4943475"/>
            <a:ext cx="5213985" cy="1437005"/>
          </a:xfrm>
          <a:prstGeom prst="round2DiagRect">
            <a:avLst/>
          </a:prstGeom>
          <a:solidFill>
            <a:schemeClr val="accent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7" name="圆角矩形 4"/>
          <p:cNvSpPr/>
          <p:nvPr/>
        </p:nvSpPr>
        <p:spPr>
          <a:xfrm>
            <a:off x="7450455" y="5173980"/>
            <a:ext cx="3649345" cy="1086485"/>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kern="0">
              <a:solidFill>
                <a:sysClr val="window" lastClr="FFFFFF"/>
              </a:solidFill>
              <a:cs typeface="+mn-ea"/>
              <a:sym typeface="+mn-lt"/>
            </a:endParaRPr>
          </a:p>
        </p:txBody>
      </p:sp>
      <p:sp>
        <p:nvSpPr>
          <p:cNvPr id="18" name="TextBox 40"/>
          <p:cNvSpPr txBox="1"/>
          <p:nvPr/>
        </p:nvSpPr>
        <p:spPr>
          <a:xfrm flipH="1">
            <a:off x="6357047" y="5450140"/>
            <a:ext cx="976171" cy="534035"/>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3600" b="0" dirty="0">
                <a:solidFill>
                  <a:schemeClr val="bg1"/>
                </a:solidFill>
                <a:latin typeface="+mn-lt"/>
                <a:ea typeface="+mn-ea"/>
                <a:cs typeface="+mn-ea"/>
                <a:sym typeface="+mn-lt"/>
              </a:rPr>
              <a:t>03</a:t>
            </a:r>
            <a:endParaRPr lang="zh-CN" altLang="en-US" sz="3600" b="0" dirty="0">
              <a:solidFill>
                <a:schemeClr val="bg1"/>
              </a:solidFill>
              <a:latin typeface="+mn-lt"/>
              <a:ea typeface="+mn-ea"/>
              <a:cs typeface="+mn-ea"/>
              <a:sym typeface="+mn-lt"/>
            </a:endParaRPr>
          </a:p>
        </p:txBody>
      </p:sp>
      <p:sp>
        <p:nvSpPr>
          <p:cNvPr id="19" name="文本框 18"/>
          <p:cNvSpPr txBox="1"/>
          <p:nvPr/>
        </p:nvSpPr>
        <p:spPr>
          <a:xfrm>
            <a:off x="7512685" y="5122545"/>
            <a:ext cx="3587115" cy="1291590"/>
          </a:xfrm>
          <a:prstGeom prst="rect">
            <a:avLst/>
          </a:prstGeom>
          <a:noFill/>
          <a:effectLst/>
        </p:spPr>
        <p:txBody>
          <a:bodyPr wrap="square" rtlCol="0">
            <a:spAutoFit/>
          </a:bodyPr>
          <a:lstStyle/>
          <a:p>
            <a:pPr>
              <a:lnSpc>
                <a:spcPct val="130000"/>
              </a:lnSpc>
            </a:pPr>
            <a:r>
              <a:rPr lang="zh-CN" altLang="en-US" sz="2000" dirty="0">
                <a:solidFill>
                  <a:schemeClr val="tx2"/>
                </a:solidFill>
                <a:latin typeface="MS PGothic" panose="020B0600070205080204" charset="-128"/>
                <a:ea typeface="MS PGothic" panose="020B0600070205080204" charset="-128"/>
                <a:cs typeface="+mn-ea"/>
                <a:sym typeface="+mn-lt"/>
              </a:rPr>
              <a:t>環境問題に対してどう対処すべきか、自分の意見が明記されていますか。</a:t>
            </a:r>
            <a:endParaRPr lang="zh-CN" altLang="en-US" sz="2000" dirty="0">
              <a:solidFill>
                <a:schemeClr val="tx2"/>
              </a:solidFill>
              <a:latin typeface="MS PGothic" panose="020B0600070205080204" charset="-128"/>
              <a:ea typeface="MS PGothic" panose="020B0600070205080204" charset="-128"/>
              <a:cs typeface="+mn-ea"/>
              <a:sym typeface="+mn-lt"/>
            </a:endParaRPr>
          </a:p>
        </p:txBody>
      </p:sp>
      <p:sp>
        <p:nvSpPr>
          <p:cNvPr id="29" name="文本框 28"/>
          <p:cNvSpPr txBox="1"/>
          <p:nvPr/>
        </p:nvSpPr>
        <p:spPr>
          <a:xfrm>
            <a:off x="783845" y="260648"/>
            <a:ext cx="2976331" cy="460375"/>
          </a:xfrm>
          <a:prstGeom prst="rect">
            <a:avLst/>
          </a:prstGeom>
          <a:noFill/>
        </p:spPr>
        <p:txBody>
          <a:bodyPr wrap="square" rtlCol="0">
            <a:spAutoFit/>
          </a:bodyPr>
          <a:lstStyle/>
          <a:p>
            <a:r>
              <a:rPr lang="ja-JP" altLang="zh-CN" sz="2400" dirty="0">
                <a:solidFill>
                  <a:schemeClr val="accent2"/>
                </a:solidFill>
                <a:latin typeface="MS PGothic" panose="020B0600070205080204" charset="-128"/>
                <a:ea typeface="MS PGothic" panose="020B0600070205080204" charset="-128"/>
                <a:cs typeface="+mn-ea"/>
                <a:sym typeface="+mn-lt"/>
              </a:rPr>
              <a:t>チェックポイント</a:t>
            </a:r>
            <a:endParaRPr lang="ja-JP" altLang="zh-CN" sz="2400" dirty="0">
              <a:solidFill>
                <a:schemeClr val="accent2"/>
              </a:solidFill>
              <a:latin typeface="MS PGothic" panose="020B0600070205080204" charset="-128"/>
              <a:ea typeface="MS PGothic" panose="020B0600070205080204" charset="-128"/>
              <a:cs typeface="+mn-ea"/>
              <a:sym typeface="+mn-lt"/>
            </a:endParaRPr>
          </a:p>
        </p:txBody>
      </p:sp>
      <p:cxnSp>
        <p:nvCxnSpPr>
          <p:cNvPr id="31" name="直接箭头连接符 30"/>
          <p:cNvCxnSpPr/>
          <p:nvPr/>
        </p:nvCxnSpPr>
        <p:spPr>
          <a:xfrm>
            <a:off x="783845" y="685728"/>
            <a:ext cx="3168848"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4500"/>
                            </p:stCondLst>
                            <p:childTnLst>
                              <p:par>
                                <p:cTn id="51" presetID="49" presetClass="entr" presetSubtype="0" decel="10000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 calcmode="lin" valueType="num">
                                      <p:cBhvr>
                                        <p:cTn id="55" dur="500" fill="hold"/>
                                        <p:tgtEl>
                                          <p:spTgt spid="18"/>
                                        </p:tgtEl>
                                        <p:attrNameLst>
                                          <p:attrName>style.rotation</p:attrName>
                                        </p:attrNameLst>
                                      </p:cBhvr>
                                      <p:tavLst>
                                        <p:tav tm="0">
                                          <p:val>
                                            <p:fltVal val="360"/>
                                          </p:val>
                                        </p:tav>
                                        <p:tav tm="100000">
                                          <p:val>
                                            <p:fltVal val="0"/>
                                          </p:val>
                                        </p:tav>
                                      </p:tavLst>
                                    </p:anim>
                                    <p:animEffect transition="in" filter="fade">
                                      <p:cBhvr>
                                        <p:cTn id="56" dur="500"/>
                                        <p:tgtEl>
                                          <p:spTgt spid="18"/>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up)">
                                      <p:cBhvr>
                                        <p:cTn id="6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78840"/>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562735" y="1027430"/>
            <a:ext cx="10416540" cy="1814830"/>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rPr>
              <a:t>クラスメートからのコメントをメモしましょう。</a:t>
            </a:r>
            <a:endParaRPr lang="ja-JP" altLang="zh-CN" sz="2400" b="1">
              <a:ln w="22225">
                <a:solidFill>
                  <a:schemeClr val="accent2"/>
                </a:solidFill>
                <a:prstDash val="solid"/>
              </a:ln>
              <a:solidFill>
                <a:schemeClr val="accent2">
                  <a:lumMod val="40000"/>
                  <a:lumOff val="60000"/>
                </a:schemeClr>
              </a:solidFill>
              <a:latin typeface="MS PGothic" panose="020B0600070205080204" charset="-128"/>
              <a:ea typeface="MS PGothic" panose="020B0600070205080204" charset="-128"/>
            </a:endParaRPr>
          </a:p>
          <a:p>
            <a:endParaRPr lang="ja-JP" altLang="zh-CN" sz="32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a:p>
            <a:endParaRPr lang="zh-CN" altLang="en-US" sz="2800" b="1">
              <a:latin typeface="MS Mincho" panose="02020609040205080304" charset="-128"/>
              <a:ea typeface="MS Mincho" panose="02020609040205080304" charset="-128"/>
            </a:endParaRPr>
          </a:p>
        </p:txBody>
      </p:sp>
      <p:graphicFrame>
        <p:nvGraphicFramePr>
          <p:cNvPr id="2" name="表格 1"/>
          <p:cNvGraphicFramePr/>
          <p:nvPr/>
        </p:nvGraphicFramePr>
        <p:xfrm>
          <a:off x="1562735" y="2132330"/>
          <a:ext cx="8897620" cy="3680460"/>
        </p:xfrm>
        <a:graphic>
          <a:graphicData uri="http://schemas.openxmlformats.org/drawingml/2006/table">
            <a:tbl>
              <a:tblPr firstRow="1" bandRow="1">
                <a:tableStyleId>{5940675A-B579-460E-94D1-54222C63F5DA}</a:tableStyleId>
              </a:tblPr>
              <a:tblGrid>
                <a:gridCol w="8897620"/>
              </a:tblGrid>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525780">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en-US" altLang="ja-JP" sz="4000" b="1" dirty="0">
                <a:latin typeface="MS Mincho" panose="02020609040205080304" charset="-128"/>
                <a:ea typeface="MS Mincho" panose="02020609040205080304" charset="-128"/>
              </a:rPr>
              <a:t>3</a:t>
            </a:r>
            <a:r>
              <a:rPr lang="ja-JP" sz="4000" b="1" dirty="0" smtClean="0">
                <a:latin typeface="MS Mincho" panose="02020609040205080304" charset="-128"/>
                <a:ea typeface="MS Mincho" panose="02020609040205080304" charset="-128"/>
              </a:rPr>
              <a:t>時限</a:t>
            </a:r>
            <a:r>
              <a:rPr lang="ja-JP" altLang="en-US" sz="4000" b="1" dirty="0" smtClean="0">
                <a:latin typeface="MS Mincho" panose="02020609040205080304" charset="-128"/>
                <a:ea typeface="MS Mincho" panose="02020609040205080304" charset="-128"/>
              </a:rPr>
              <a:t>目</a:t>
            </a:r>
            <a:r>
              <a:rPr lang="ja-JP" sz="4000" b="1" dirty="0" smtClean="0">
                <a:latin typeface="MS Mincho" panose="02020609040205080304" charset="-128"/>
                <a:ea typeface="MS Mincho" panose="02020609040205080304" charset="-128"/>
              </a:rPr>
              <a:t>の</a:t>
            </a:r>
            <a:r>
              <a:rPr lang="ja-JP" sz="4000" b="1" dirty="0">
                <a:latin typeface="MS Mincho" panose="02020609040205080304" charset="-128"/>
                <a:ea typeface="MS Mincho" panose="02020609040205080304" charset="-128"/>
              </a:rPr>
              <a:t>宿題</a:t>
            </a:r>
            <a:endParaRPr lang="ja-JP" sz="4000" b="1" dirty="0">
              <a:latin typeface="MS Mincho" panose="02020609040205080304" charset="-128"/>
              <a:ea typeface="MS Mincho" panose="02020609040205080304" charset="-128"/>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書いてみよう</a:t>
            </a:r>
            <a:endPar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pPr indent="133350"/>
            <a:r>
              <a:rPr lang="zh-CN" sz="2000" b="0">
                <a:latin typeface="MS Mincho" panose="02020609040205080304" charset="-128"/>
                <a:ea typeface="MS Mincho" panose="02020609040205080304" charset="-128"/>
                <a:cs typeface="MS Mincho" panose="02020609040205080304" charset="-128"/>
              </a:rPr>
              <a:t>書く際の注意点</a:t>
            </a:r>
            <a:endParaRPr lang="zh-CN" altLang="en-US" sz="20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custDataLst>
              <p:tags r:id="rId1"/>
            </p:custDataLst>
          </p:nvPr>
        </p:nvGraphicFramePr>
        <p:xfrm>
          <a:off x="1233170" y="2842260"/>
          <a:ext cx="9731375" cy="2962275"/>
        </p:xfrm>
        <a:graphic>
          <a:graphicData uri="http://schemas.openxmlformats.org/drawingml/2006/table">
            <a:tbl>
              <a:tblPr firstRow="1" bandRow="1">
                <a:tableStyleId>{5940675A-B579-460E-94D1-54222C63F5DA}</a:tableStyleId>
              </a:tblPr>
              <a:tblGrid>
                <a:gridCol w="9731375"/>
              </a:tblGrid>
              <a:tr h="2962275">
                <a:tc>
                  <a:txBody>
                    <a:bodyPr/>
                    <a:lstStyle/>
                    <a:p>
                      <a:pPr indent="0">
                        <a:buNone/>
                      </a:pPr>
                      <a:endParaRPr lang="en-US" sz="2000" b="0" dirty="0">
                        <a:latin typeface="微软雅黑" panose="020B0503020204020204" pitchFamily="34" charset="-122"/>
                        <a:ea typeface="微软雅黑" panose="020B0503020204020204" pitchFamily="34" charset="-122"/>
                        <a:cs typeface="MS Mincho" panose="02020609040205080304" charset="-128"/>
                      </a:endParaRPr>
                    </a:p>
                    <a:p>
                      <a:pPr indent="0">
                        <a:buNone/>
                      </a:pPr>
                      <a:endParaRPr lang="en-US" sz="2000" b="0" dirty="0">
                        <a:latin typeface="微软雅黑" panose="020B0503020204020204" pitchFamily="34" charset="-122"/>
                        <a:ea typeface="微软雅黑" panose="020B0503020204020204" pitchFamily="34" charset="-122"/>
                        <a:cs typeface="MS Mincho" panose="02020609040205080304" charset="-128"/>
                      </a:endParaRPr>
                    </a:p>
                    <a:p>
                      <a:pPr indent="0">
                        <a:buNone/>
                      </a:pPr>
                      <a:r>
                        <a:rPr lang="en-US" sz="2000" b="0" dirty="0">
                          <a:latin typeface="微软雅黑" panose="020B0503020204020204" pitchFamily="34" charset="-122"/>
                          <a:ea typeface="微软雅黑" panose="020B0503020204020204" pitchFamily="34" charset="-122"/>
                          <a:cs typeface="MS Mincho" panose="02020609040205080304" charset="-128"/>
                        </a:rPr>
                        <a:t>★</a:t>
                      </a:r>
                      <a:r>
                        <a:rPr lang="en-US" sz="2000" b="0" dirty="0" err="1">
                          <a:latin typeface="MS Mincho" panose="02020609040205080304" charset="-128"/>
                          <a:ea typeface="MS Mincho" panose="02020609040205080304" charset="-128"/>
                          <a:cs typeface="MS Mincho" panose="02020609040205080304" charset="-128"/>
                        </a:rPr>
                        <a:t>他国の環境教育・活動を調べた中で、一番紹介したいことを明確にしましょう</a:t>
                      </a:r>
                      <a:r>
                        <a:rPr lang="en-US" sz="2000" b="0" dirty="0">
                          <a:latin typeface="MS Mincho" panose="02020609040205080304" charset="-128"/>
                          <a:ea typeface="MS Mincho" panose="02020609040205080304" charset="-128"/>
                          <a:cs typeface="MS Mincho" panose="02020609040205080304" charset="-128"/>
                        </a:rPr>
                        <a:t>。</a:t>
                      </a:r>
                      <a:endParaRPr lang="en-US" sz="2000" b="0" dirty="0">
                        <a:latin typeface="MS Mincho" panose="02020609040205080304" charset="-128"/>
                        <a:ea typeface="MS Mincho" panose="02020609040205080304" charset="-128"/>
                        <a:cs typeface="MS Mincho" panose="02020609040205080304" charset="-128"/>
                      </a:endParaRPr>
                    </a:p>
                    <a:p>
                      <a:pPr indent="0">
                        <a:buNone/>
                      </a:pPr>
                      <a:endParaRPr lang="en-US" sz="2000" b="0" dirty="0">
                        <a:latin typeface="MS Mincho" panose="02020609040205080304" charset="-128"/>
                        <a:ea typeface="MS Mincho" panose="02020609040205080304" charset="-128"/>
                        <a:cs typeface="MS Mincho" panose="02020609040205080304" charset="-128"/>
                      </a:endParaRPr>
                    </a:p>
                    <a:p>
                      <a:pPr indent="0">
                        <a:buNone/>
                      </a:pPr>
                      <a:r>
                        <a:rPr lang="en-US" sz="2000" b="0" dirty="0">
                          <a:latin typeface="MS Mincho" panose="02020609040205080304" charset="-128"/>
                          <a:ea typeface="MS Mincho" panose="02020609040205080304" charset="-128"/>
                          <a:cs typeface="MS Mincho" panose="02020609040205080304" charset="-128"/>
                        </a:rPr>
                        <a:t>★</a:t>
                      </a:r>
                      <a:r>
                        <a:rPr lang="en-US" sz="2000" dirty="0" err="1">
                          <a:latin typeface="MS Mincho" panose="02020609040205080304" charset="-128"/>
                          <a:ea typeface="MS Mincho" panose="02020609040205080304" charset="-128"/>
                          <a:cs typeface="MS Mincho" panose="02020609040205080304" charset="-128"/>
                          <a:sym typeface="+mn-ea"/>
                        </a:rPr>
                        <a:t>特徴がよく伝わるように、具体的な資料を引用しましょう</a:t>
                      </a:r>
                      <a:r>
                        <a:rPr lang="en-US" sz="2000" dirty="0">
                          <a:latin typeface="MS Mincho" panose="02020609040205080304" charset="-128"/>
                          <a:ea typeface="MS Mincho" panose="02020609040205080304" charset="-128"/>
                          <a:cs typeface="MS Mincho" panose="02020609040205080304" charset="-128"/>
                          <a:sym typeface="+mn-ea"/>
                        </a:rPr>
                        <a:t>。</a:t>
                      </a:r>
                      <a:endParaRPr lang="en-US" sz="2000" dirty="0">
                        <a:latin typeface="MS Mincho" panose="02020609040205080304" charset="-128"/>
                        <a:ea typeface="MS Mincho" panose="02020609040205080304" charset="-128"/>
                        <a:cs typeface="MS Mincho" panose="02020609040205080304" charset="-128"/>
                        <a:sym typeface="+mn-ea"/>
                      </a:endParaRPr>
                    </a:p>
                    <a:p>
                      <a:pPr indent="0">
                        <a:buNone/>
                      </a:pPr>
                      <a:endParaRPr lang="en-US" sz="2000" dirty="0">
                        <a:latin typeface="MS Mincho" panose="02020609040205080304" charset="-128"/>
                        <a:ea typeface="MS Mincho" panose="02020609040205080304" charset="-128"/>
                        <a:cs typeface="MS Mincho" panose="02020609040205080304" charset="-128"/>
                        <a:sym typeface="+mn-ea"/>
                      </a:endParaRPr>
                    </a:p>
                    <a:p>
                      <a:pPr indent="0">
                        <a:buNone/>
                      </a:pPr>
                      <a:r>
                        <a:rPr lang="en-US" sz="2000" b="0" dirty="0">
                          <a:latin typeface="MS Mincho" panose="02020609040205080304" charset="-128"/>
                          <a:ea typeface="MS Mincho" panose="02020609040205080304" charset="-128"/>
                          <a:cs typeface="MS Mincho" panose="02020609040205080304" charset="-128"/>
                        </a:rPr>
                        <a:t>★</a:t>
                      </a:r>
                      <a:r>
                        <a:rPr lang="en-US" sz="2000" b="0" dirty="0" err="1">
                          <a:latin typeface="MS Mincho" panose="02020609040205080304" charset="-128"/>
                          <a:ea typeface="MS Mincho" panose="02020609040205080304" charset="-128"/>
                          <a:cs typeface="MS Mincho" panose="02020609040205080304" charset="-128"/>
                        </a:rPr>
                        <a:t>結論には中国の取り組むべき課題について自分の考えを書きましょう</a:t>
                      </a:r>
                      <a:r>
                        <a:rPr lang="en-US" sz="2000" b="0" dirty="0">
                          <a:latin typeface="MS Mincho" panose="02020609040205080304" charset="-128"/>
                          <a:ea typeface="MS Mincho" panose="02020609040205080304" charset="-128"/>
                          <a:cs typeface="MS Mincho" panose="02020609040205080304" charset="-128"/>
                        </a:rPr>
                        <a:t>。</a:t>
                      </a:r>
                      <a:endParaRPr lang="en-US" sz="2000" b="0" dirty="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353820" y="1827530"/>
            <a:ext cx="9198610" cy="398780"/>
          </a:xfrm>
          <a:prstGeom prst="rect">
            <a:avLst/>
          </a:prstGeom>
          <a:noFill/>
          <a:ln w="9525">
            <a:noFill/>
          </a:ln>
        </p:spPr>
        <p:txBody>
          <a:bodyPr wrap="square">
            <a:spAutoFit/>
          </a:bodyPr>
          <a:lstStyle/>
          <a:p>
            <a:pPr indent="133350"/>
            <a:r>
              <a:rPr lang="zh-CN" sz="2000" b="0">
                <a:ea typeface="MS Mincho" panose="02020609040205080304" charset="-128"/>
              </a:rPr>
              <a:t>「今後中国が取り組むべき環境教育・活動のあり方」</a:t>
            </a:r>
            <a:r>
              <a:rPr lang="ja-JP" altLang="zh-CN" sz="2000" b="0">
                <a:ea typeface="MS Mincho" panose="02020609040205080304" charset="-128"/>
              </a:rPr>
              <a:t>　</a:t>
            </a:r>
            <a:r>
              <a:rPr lang="zh-CN" sz="2000" b="0">
                <a:ea typeface="MS Mincho" panose="02020609040205080304" charset="-128"/>
              </a:rPr>
              <a:t>（600～800字程度）</a:t>
            </a:r>
            <a:endParaRPr lang="zh-CN" altLang="en-US" sz="2000"/>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2" cstate="print"/>
          <a:stretch>
            <a:fillRect/>
          </a:stretch>
        </p:blipFill>
        <p:spPr>
          <a:xfrm flipH="1">
            <a:off x="10416480" y="-315416"/>
            <a:ext cx="2450180" cy="3579216"/>
          </a:xfrm>
          <a:prstGeom prst="rect">
            <a:avLst/>
          </a:prstGeom>
        </p:spPr>
      </p:pic>
      <p:sp>
        <p:nvSpPr>
          <p:cNvPr id="15" name="文本框 14"/>
          <p:cNvSpPr txBox="1"/>
          <p:nvPr/>
        </p:nvSpPr>
        <p:spPr>
          <a:xfrm>
            <a:off x="5015880" y="2777387"/>
            <a:ext cx="4104456" cy="706755"/>
          </a:xfrm>
          <a:prstGeom prst="rect">
            <a:avLst/>
          </a:prstGeom>
          <a:noFill/>
        </p:spPr>
        <p:txBody>
          <a:bodyPr wrap="square" rtlCol="0">
            <a:spAutoFit/>
          </a:bodyPr>
          <a:lstStyle/>
          <a:p>
            <a:pPr algn="ctr"/>
            <a:r>
              <a:rPr lang="ja-JP" altLang="zh-CN" sz="4000" dirty="0">
                <a:solidFill>
                  <a:schemeClr val="bg1">
                    <a:lumMod val="65000"/>
                  </a:schemeClr>
                </a:solidFill>
                <a:latin typeface="华康俪金黑W8(P)" panose="020B0800000000000000" pitchFamily="34" charset="-122"/>
                <a:ea typeface="华康俪金黑W8(P)" panose="020B0800000000000000" pitchFamily="34" charset="-122"/>
              </a:rPr>
              <a:t>第四時限</a:t>
            </a:r>
            <a:endParaRPr lang="ja-JP" altLang="zh-CN" sz="4000" dirty="0">
              <a:solidFill>
                <a:schemeClr val="bg1">
                  <a:lumMod val="65000"/>
                </a:schemeClr>
              </a:solidFill>
              <a:latin typeface="华康俪金黑W8(P)" panose="020B0800000000000000" pitchFamily="34" charset="-122"/>
              <a:ea typeface="华康俪金黑W8(P)" panose="020B0800000000000000" pitchFamily="34" charset="-122"/>
            </a:endParaRPr>
          </a:p>
        </p:txBody>
      </p:sp>
      <p:sp>
        <p:nvSpPr>
          <p:cNvPr id="18" name="椭圆 17"/>
          <p:cNvSpPr/>
          <p:nvPr/>
        </p:nvSpPr>
        <p:spPr>
          <a:xfrm>
            <a:off x="2783632" y="2132856"/>
            <a:ext cx="2088232" cy="2088232"/>
          </a:xfrm>
          <a:prstGeom prst="ellipse">
            <a:avLst/>
          </a:prstGeom>
          <a:blipFill dpi="0" rotWithShape="1">
            <a:blip r:embed="rId3" cstate="screen"/>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print"/>
          <a:stretch>
            <a:fillRect/>
          </a:stretch>
        </p:blipFill>
        <p:spPr>
          <a:xfrm>
            <a:off x="8584667" y="2132856"/>
            <a:ext cx="1471773" cy="1473461"/>
          </a:xfrm>
          <a:prstGeom prst="rect">
            <a:avLst/>
          </a:prstGeom>
        </p:spPr>
      </p:pic>
      <p:sp>
        <p:nvSpPr>
          <p:cNvPr id="2" name="文本框 1"/>
          <p:cNvSpPr txBox="1"/>
          <p:nvPr/>
        </p:nvSpPr>
        <p:spPr>
          <a:xfrm>
            <a:off x="4579620" y="4158615"/>
            <a:ext cx="6976110" cy="521970"/>
          </a:xfrm>
          <a:prstGeom prst="rect">
            <a:avLst/>
          </a:prstGeom>
          <a:noFill/>
        </p:spPr>
        <p:txBody>
          <a:bodyPr wrap="square" rtlCol="0">
            <a:spAutoFit/>
          </a:bodyPr>
          <a:lstStyle/>
          <a:p>
            <a:r>
              <a:rPr lang="zh-CN" altLang="en-US" sz="2800" dirty="0">
                <a:solidFill>
                  <a:schemeClr val="bg1">
                    <a:lumMod val="65000"/>
                  </a:schemeClr>
                </a:solidFill>
                <a:latin typeface="MS Mincho" panose="02020609040205080304" charset="-128"/>
                <a:ea typeface="MS Mincho" panose="02020609040205080304" charset="-128"/>
              </a:rPr>
              <a:t>持続可能な社会構築に向けて考えよう</a:t>
            </a:r>
            <a:r>
              <a:rPr lang="ja-JP" altLang="zh-CN" sz="2800" dirty="0">
                <a:solidFill>
                  <a:schemeClr val="bg1">
                    <a:lumMod val="65000"/>
                  </a:schemeClr>
                </a:solidFill>
                <a:latin typeface="MS Mincho" panose="02020609040205080304" charset="-128"/>
                <a:ea typeface="MS Mincho" panose="02020609040205080304" charset="-128"/>
              </a:rPr>
              <a:t>　②</a:t>
            </a:r>
            <a:endParaRPr lang="ja-JP" altLang="zh-CN" sz="2800" dirty="0">
              <a:solidFill>
                <a:schemeClr val="bg1">
                  <a:lumMod val="65000"/>
                </a:schemeClr>
              </a:solidFill>
              <a:latin typeface="MS Mincho" panose="02020609040205080304" charset="-128"/>
              <a:ea typeface="MS Mincho" panose="0202060904020508030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2" presetClass="entr" presetSubtype="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bldLvl="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286385" y="366395"/>
            <a:ext cx="11647170" cy="61137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endParaRPr lang="zh-CN" altLang="en-US" sz="2400">
              <a:solidFill>
                <a:srgbClr val="595959"/>
              </a:solidFill>
            </a:endParaRPr>
          </a:p>
        </p:txBody>
      </p:sp>
      <p:sp>
        <p:nvSpPr>
          <p:cNvPr id="23" name="矩形 22"/>
          <p:cNvSpPr/>
          <p:nvPr/>
        </p:nvSpPr>
        <p:spPr>
          <a:xfrm>
            <a:off x="5803493" y="1469819"/>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774065" y="1122045"/>
            <a:ext cx="4530725" cy="1056640"/>
          </a:xfrm>
          <a:prstGeom prst="rect">
            <a:avLst/>
          </a:prstGeom>
          <a:noFill/>
        </p:spPr>
        <p:txBody>
          <a:bodyPr wrap="square" rtlCol="0">
            <a:spAutoFit/>
          </a:bodyPr>
          <a:lstStyle/>
          <a:p>
            <a:pPr>
              <a:lnSpc>
                <a:spcPct val="130000"/>
              </a:lnSpc>
            </a:pPr>
            <a:r>
              <a:rPr lang="ja-JP" altLang="zh-CN" sz="2800" b="1">
                <a:latin typeface="MS Mincho" panose="02020609040205080304" charset="-128"/>
                <a:ea typeface="MS Mincho" panose="02020609040205080304" charset="-128"/>
              </a:rPr>
              <a:t>　</a:t>
            </a:r>
            <a:endParaRPr lang="zh-CN" altLang="en-US" sz="2800" b="1">
              <a:latin typeface="MS Mincho" panose="02020609040205080304" charset="-128"/>
              <a:ea typeface="MS Mincho" panose="02020609040205080304" charset="-128"/>
            </a:endParaRPr>
          </a:p>
          <a:p>
            <a:pPr>
              <a:lnSpc>
                <a:spcPct val="110000"/>
              </a:lnSpc>
            </a:pPr>
            <a:endParaRPr lang="zh-CN" altLang="en-US" sz="2400" b="1">
              <a:latin typeface="MS Mincho" panose="02020609040205080304" charset="-128"/>
              <a:ea typeface="MS Mincho" panose="02020609040205080304" charset="-128"/>
            </a:endParaRPr>
          </a:p>
        </p:txBody>
      </p:sp>
      <p:graphicFrame>
        <p:nvGraphicFramePr>
          <p:cNvPr id="5" name="内容占位符 4"/>
          <p:cNvGraphicFramePr>
            <a:graphicFrameLocks noGrp="1"/>
          </p:cNvGraphicFramePr>
          <p:nvPr>
            <p:ph idx="1"/>
            <p:custDataLst>
              <p:tags r:id="rId1"/>
            </p:custDataLst>
          </p:nvPr>
        </p:nvGraphicFramePr>
        <p:xfrm>
          <a:off x="272415" y="366395"/>
          <a:ext cx="11647170" cy="6201410"/>
        </p:xfrm>
        <a:graphic>
          <a:graphicData uri="http://schemas.openxmlformats.org/drawingml/2006/table">
            <a:tbl>
              <a:tblPr firstRow="1" bandRow="1">
                <a:tableStyleId>{5C22544A-7EE6-4342-B048-85BDC9FD1C3A}</a:tableStyleId>
              </a:tblPr>
              <a:tblGrid>
                <a:gridCol w="1591945"/>
                <a:gridCol w="2357120"/>
                <a:gridCol w="4705985"/>
                <a:gridCol w="2992120"/>
              </a:tblGrid>
              <a:tr h="752475">
                <a:tc>
                  <a:txBody>
                    <a:bodyPr/>
                    <a:lstStyle/>
                    <a:p>
                      <a:pPr algn="ctr">
                        <a:buNone/>
                      </a:pP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時間</a:t>
                      </a: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目標</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学習活動と指導内容</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lnSpc>
                          <a:spcPct val="90000"/>
                        </a:lnSpc>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指導上の留意点</a:t>
                      </a: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r>
              <a:tr h="2785745">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第1時限</a:t>
                      </a:r>
                      <a:endPar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①ウォーミングアップを</a:t>
                      </a: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通し、</a:t>
                      </a: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中国の環境問題</a:t>
                      </a: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の現状を理解する</a:t>
                      </a:r>
                      <a:r>
                        <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a:t>
                      </a: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②環境問</a:t>
                      </a:r>
                      <a:r>
                        <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題の具体的な問題</a:t>
                      </a:r>
                      <a:endPar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や対策について考える。</a:t>
                      </a:r>
                      <a:endPar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ja-JP"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③ピア活動を通して考え方</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を広げる。</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①文章を読む（教科書の</a:t>
                      </a:r>
                      <a:r>
                        <a:rPr lang="ja-JP" altLang="zh-CN" sz="1400">
                          <a:solidFill>
                            <a:srgbClr val="595959"/>
                          </a:solidFill>
                          <a:latin typeface="Times New Roman" panose="02020603050405020304" charset="0"/>
                          <a:ea typeface="MS Mincho" panose="02020609040205080304" charset="-128"/>
                          <a:sym typeface="微软雅黑" panose="020B0503020204020204" pitchFamily="34" charset="-122"/>
                        </a:rPr>
                        <a:t>ｐ２</a:t>
                      </a: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環境問題に関する資料を調べ、視点となるものを探す。</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②選んだ視点についての考え方をアウトライン</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に記述する。環境問題を紹介する文章の構成を</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工夫する。</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marL="0" indent="0" fontAlgn="base">
                        <a:lnSpc>
                          <a:spcPct val="100000"/>
                        </a:lnSpc>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③</a:t>
                      </a:r>
                      <a:r>
                        <a:rPr alt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グループ内で話し合い、考え方を広げ</a:t>
                      </a: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ていく。</a:t>
                      </a: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④アウトラインに言葉やイメージを追加したり、</a:t>
                      </a: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修正したりする。</a:t>
                      </a:r>
                      <a:endParaRPr lang="en-US" altLang="ja-JP"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sym typeface="+mn-ea"/>
                        </a:rPr>
                        <a:t>作成したアウトライン</a:t>
                      </a: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で視点、文体など表現上の工夫、知らせたいこと、伝えたいことは何かをきちんと整理させる。</a:t>
                      </a: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r>
              <a:tr h="266319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第2時限</a:t>
                      </a:r>
                      <a:endParaRPr lang="ja-JP" altLang="en-US"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①第一稿作文に出た問題点</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を改善する。</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②クループで話し合い、意</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見交換を通して、第一稿</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を練り直す。</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①第一作文で不適切な表現を取り上げ、クラス全体に</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注意させる。</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②</a:t>
                      </a: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ピアシートを参考にグループで</a:t>
                      </a:r>
                      <a:r>
                        <a:rPr lang="ja-JP" altLang="zh-CN" sz="1400" dirty="0">
                          <a:solidFill>
                            <a:srgbClr val="595959"/>
                          </a:solidFill>
                          <a:latin typeface="MS Mincho" panose="02020609040205080304" charset="-128"/>
                          <a:ea typeface="MS Mincho" panose="02020609040205080304" charset="-128"/>
                          <a:sym typeface="微软雅黑" panose="020B0503020204020204" pitchFamily="34" charset="-122"/>
                        </a:rPr>
                        <a:t>やり取りする。</a:t>
                      </a:r>
                      <a:endParaRPr lang="ja-JP" altLang="zh-CN"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改稿に向けて、環境問題の捉え方などについて</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互いに意見を述べる。</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時間にゆとりをもって設定し</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、グループ</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全員に発表させる。</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さらにグループ</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の成果</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などをクラス</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全体に向けて発表させるなどして</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共有する</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a:t>
                      </a: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r>
            </a:tbl>
          </a:graphicData>
        </a:graphic>
      </p:graphicFrame>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2323027" y="2506886"/>
              <a:ext cx="741386" cy="133449"/>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800" b="1" dirty="0">
                  <a:solidFill>
                    <a:schemeClr val="bg1"/>
                  </a:solidFill>
                  <a:latin typeface="irohamaru mikami Medium" panose="020B0602020203020207" charset="-120"/>
                  <a:ea typeface="irohamaru mikami Medium" panose="020B0602020203020207" charset="-120"/>
                </a:rPr>
                <a:t>学習目標</a:t>
              </a:r>
              <a:endParaRPr lang="ja-JP" altLang="zh-CN" sz="2800" b="1" dirty="0">
                <a:solidFill>
                  <a:schemeClr val="bg1"/>
                </a:solidFill>
                <a:latin typeface="irohamaru mikami Medium" panose="020B0602020203020207" charset="-120"/>
                <a:ea typeface="irohamaru mikami Medium" panose="020B0602020203020207" charset="-120"/>
              </a:endParaRPr>
            </a:p>
          </p:txBody>
        </p:sp>
      </p:grpSp>
      <p:pic>
        <p:nvPicPr>
          <p:cNvPr id="47" name="图片 46" descr="31393935333132353b31393939353630343bb7bdd0ced0f2bac531"/>
          <p:cNvPicPr>
            <a:picLocks noChangeAspect="1"/>
          </p:cNvPicPr>
          <p:nvPr/>
        </p:nvPicPr>
        <p:blipFill>
          <a:blip r:embed="rId2"/>
          <a:stretch>
            <a:fillRect/>
          </a:stretch>
        </p:blipFill>
        <p:spPr>
          <a:xfrm>
            <a:off x="4276725" y="1765935"/>
            <a:ext cx="868680" cy="868680"/>
          </a:xfrm>
          <a:prstGeom prst="rect">
            <a:avLst/>
          </a:prstGeom>
        </p:spPr>
      </p:pic>
      <p:pic>
        <p:nvPicPr>
          <p:cNvPr id="48" name="图片 47" descr="31393935333132353b31393939353630353bb7bdd0ced0f2bac532"/>
          <p:cNvPicPr>
            <a:picLocks noChangeAspect="1"/>
          </p:cNvPicPr>
          <p:nvPr/>
        </p:nvPicPr>
        <p:blipFill>
          <a:blip r:embed="rId3"/>
          <a:stretch>
            <a:fillRect/>
          </a:stretch>
        </p:blipFill>
        <p:spPr>
          <a:xfrm>
            <a:off x="4276725" y="4173220"/>
            <a:ext cx="871220" cy="836295"/>
          </a:xfrm>
          <a:prstGeom prst="rect">
            <a:avLst/>
          </a:prstGeom>
        </p:spPr>
      </p:pic>
      <p:sp>
        <p:nvSpPr>
          <p:cNvPr id="41" name="文本框 40"/>
          <p:cNvSpPr txBox="1"/>
          <p:nvPr/>
        </p:nvSpPr>
        <p:spPr>
          <a:xfrm>
            <a:off x="5236210" y="1900555"/>
            <a:ext cx="6492240" cy="1014730"/>
          </a:xfrm>
          <a:prstGeom prst="rect">
            <a:avLst/>
          </a:prstGeom>
          <a:noFill/>
        </p:spPr>
        <p:txBody>
          <a:bodyPr wrap="square" rtlCol="0" anchor="t">
            <a:spAutoFit/>
          </a:bodyPr>
          <a:lstStyle/>
          <a:p>
            <a:pPr>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zh-CN" altLang="en-US"/>
          </a:p>
        </p:txBody>
      </p:sp>
      <p:sp>
        <p:nvSpPr>
          <p:cNvPr id="43" name="文本框 42"/>
          <p:cNvSpPr txBox="1"/>
          <p:nvPr/>
        </p:nvSpPr>
        <p:spPr>
          <a:xfrm>
            <a:off x="5318125" y="4407535"/>
            <a:ext cx="6623050" cy="460375"/>
          </a:xfrm>
          <a:prstGeom prst="rect">
            <a:avLst/>
          </a:prstGeom>
          <a:noFill/>
        </p:spPr>
        <p:txBody>
          <a:bodyPr wrap="square" rtlCol="0" anchor="t">
            <a:spAutoFit/>
          </a:bodyPr>
          <a:lstStyle/>
          <a:p>
            <a:pPr marL="0" indent="0" fontAlgn="base">
              <a:lnSpc>
                <a:spcPct val="10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改稿に向けての議論を通して、考え方を広げる。</a:t>
            </a: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84"/>
          <p:cNvGrpSpPr/>
          <p:nvPr>
            <p:custDataLst>
              <p:tags r:id="rId1"/>
            </p:custDataLst>
          </p:nvPr>
        </p:nvGrpSpPr>
        <p:grpSpPr>
          <a:xfrm>
            <a:off x="996950" y="1860550"/>
            <a:ext cx="2722245" cy="2783205"/>
            <a:chOff x="1365304" y="1322527"/>
            <a:chExt cx="2604722" cy="2636334"/>
          </a:xfrm>
        </p:grpSpPr>
        <p:grpSp>
          <p:nvGrpSpPr>
            <p:cNvPr id="3" name="Group 85"/>
            <p:cNvGrpSpPr/>
            <p:nvPr/>
          </p:nvGrpSpPr>
          <p:grpSpPr>
            <a:xfrm>
              <a:off x="1365304" y="1322527"/>
              <a:ext cx="2604722" cy="2636334"/>
              <a:chOff x="4951411" y="1311276"/>
              <a:chExt cx="4184652" cy="4235449"/>
            </a:xfrm>
          </p:grpSpPr>
          <p:sp>
            <p:nvSpPr>
              <p:cNvPr id="7" name="Straight Connector 89"/>
              <p:cNvSpPr/>
              <p:nvPr/>
            </p:nvSpPr>
            <p:spPr bwMode="auto">
              <a:xfrm flipH="1" flipV="1">
                <a:off x="6943725" y="1311276"/>
                <a:ext cx="1130300" cy="2667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8" name="Freeform: Shape 90"/>
              <p:cNvSpPr/>
              <p:nvPr/>
            </p:nvSpPr>
            <p:spPr bwMode="auto">
              <a:xfrm>
                <a:off x="8074025" y="1577976"/>
                <a:ext cx="1062038" cy="18002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9" name="Freeform: Shape 91"/>
              <p:cNvSpPr/>
              <p:nvPr/>
            </p:nvSpPr>
            <p:spPr bwMode="auto">
              <a:xfrm>
                <a:off x="6048374" y="3378201"/>
                <a:ext cx="3087688" cy="2168524"/>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0" name="Straight Connector 92"/>
              <p:cNvSpPr/>
              <p:nvPr/>
            </p:nvSpPr>
            <p:spPr bwMode="auto">
              <a:xfrm>
                <a:off x="5118100" y="4216401"/>
                <a:ext cx="930275" cy="1187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1" name="Freeform: Shape 93"/>
              <p:cNvSpPr/>
              <p:nvPr/>
            </p:nvSpPr>
            <p:spPr bwMode="auto">
              <a:xfrm>
                <a:off x="4951411" y="2489105"/>
                <a:ext cx="166691" cy="1727299"/>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2" name="Straight Connector 94"/>
              <p:cNvSpPr/>
              <p:nvPr/>
            </p:nvSpPr>
            <p:spPr bwMode="auto">
              <a:xfrm flipH="1">
                <a:off x="5918200" y="1311276"/>
                <a:ext cx="1025525" cy="3476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3" name="Freeform: Shape 95"/>
              <p:cNvSpPr/>
              <p:nvPr/>
            </p:nvSpPr>
            <p:spPr bwMode="auto">
              <a:xfrm>
                <a:off x="5919695" y="1547849"/>
                <a:ext cx="2159653" cy="12055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4" name="Freeform: Shape 96"/>
              <p:cNvSpPr/>
              <p:nvPr/>
            </p:nvSpPr>
            <p:spPr bwMode="auto">
              <a:xfrm>
                <a:off x="5765799" y="3549651"/>
                <a:ext cx="282575" cy="1854200"/>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5" name="Freeform: Shape 97"/>
              <p:cNvSpPr/>
              <p:nvPr/>
            </p:nvSpPr>
            <p:spPr bwMode="auto">
              <a:xfrm>
                <a:off x="5765799" y="1666876"/>
                <a:ext cx="209550" cy="1882775"/>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chemeClr val="bg1">
                    <a:lumMod val="65000"/>
                    <a:alpha val="54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6" name="Freeform: Shape 98"/>
              <p:cNvSpPr/>
              <p:nvPr/>
            </p:nvSpPr>
            <p:spPr bwMode="auto">
              <a:xfrm>
                <a:off x="6889749" y="4346575"/>
                <a:ext cx="476270" cy="120015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7" name="Freeform: Shape 99"/>
              <p:cNvSpPr/>
              <p:nvPr/>
            </p:nvSpPr>
            <p:spPr bwMode="auto">
              <a:xfrm>
                <a:off x="6889750" y="1557339"/>
                <a:ext cx="523875" cy="278923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18" name="Straight Connector 100"/>
              <p:cNvSpPr/>
              <p:nvPr/>
            </p:nvSpPr>
            <p:spPr bwMode="auto">
              <a:xfrm>
                <a:off x="6943725" y="1311276"/>
                <a:ext cx="28575" cy="2460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19" name="Straight Connector 101"/>
              <p:cNvSpPr/>
              <p:nvPr/>
            </p:nvSpPr>
            <p:spPr bwMode="auto">
              <a:xfrm flipH="1">
                <a:off x="5033963" y="1657222"/>
                <a:ext cx="874730" cy="831979"/>
              </a:xfrm>
              <a:prstGeom prst="line">
                <a:avLst/>
              </a:pr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0" name="Straight Connector 102"/>
              <p:cNvSpPr/>
              <p:nvPr/>
            </p:nvSpPr>
            <p:spPr bwMode="auto">
              <a:xfrm flipH="1" flipV="1">
                <a:off x="8888413" y="3265489"/>
                <a:ext cx="247650" cy="1127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1" name="Straight Connector 103"/>
              <p:cNvSpPr/>
              <p:nvPr/>
            </p:nvSpPr>
            <p:spPr bwMode="auto">
              <a:xfrm flipH="1" flipV="1">
                <a:off x="8063440" y="1579414"/>
                <a:ext cx="282046" cy="733574"/>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2" name="Straight Connector 104"/>
              <p:cNvSpPr/>
              <p:nvPr/>
            </p:nvSpPr>
            <p:spPr bwMode="auto">
              <a:xfrm flipH="1" flipV="1">
                <a:off x="8345488" y="2312989"/>
                <a:ext cx="542925" cy="9525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3" name="Straight Connector 105"/>
              <p:cNvSpPr/>
              <p:nvPr/>
            </p:nvSpPr>
            <p:spPr bwMode="auto">
              <a:xfrm flipH="1" flipV="1">
                <a:off x="8888413" y="3265489"/>
                <a:ext cx="23812" cy="1282699"/>
              </a:xfrm>
              <a:prstGeom prst="line">
                <a:avLst/>
              </a:pr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4" name="Freeform: Shape 106"/>
              <p:cNvSpPr/>
              <p:nvPr/>
            </p:nvSpPr>
            <p:spPr bwMode="auto">
              <a:xfrm>
                <a:off x="6889750" y="4346576"/>
                <a:ext cx="2022475" cy="38258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25" name="Straight Connector 107"/>
              <p:cNvSpPr/>
              <p:nvPr/>
            </p:nvSpPr>
            <p:spPr bwMode="auto">
              <a:xfrm>
                <a:off x="5765800" y="3549651"/>
                <a:ext cx="1123950" cy="7969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6" name="Straight Connector 108"/>
              <p:cNvSpPr/>
              <p:nvPr/>
            </p:nvSpPr>
            <p:spPr bwMode="auto">
              <a:xfrm>
                <a:off x="5033963" y="2489201"/>
                <a:ext cx="731838" cy="1060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7" name="Straight Connector 109"/>
              <p:cNvSpPr/>
              <p:nvPr/>
            </p:nvSpPr>
            <p:spPr bwMode="auto">
              <a:xfrm flipH="1">
                <a:off x="5033963" y="2251076"/>
                <a:ext cx="941388" cy="23812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8" name="Straight Connector 110"/>
              <p:cNvSpPr/>
              <p:nvPr/>
            </p:nvSpPr>
            <p:spPr bwMode="auto">
              <a:xfrm flipH="1">
                <a:off x="5975350" y="1557339"/>
                <a:ext cx="996950" cy="693738"/>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29" name="Straight Connector 111"/>
              <p:cNvSpPr/>
              <p:nvPr/>
            </p:nvSpPr>
            <p:spPr bwMode="auto">
              <a:xfrm flipH="1" flipV="1">
                <a:off x="6972300" y="1557339"/>
                <a:ext cx="1373188" cy="7556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0" name="Freeform: Shape 112"/>
              <p:cNvSpPr/>
              <p:nvPr/>
            </p:nvSpPr>
            <p:spPr bwMode="auto">
              <a:xfrm>
                <a:off x="8345488" y="2312989"/>
                <a:ext cx="666750" cy="928688"/>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1" name="Freeform: Shape 113"/>
              <p:cNvSpPr/>
              <p:nvPr/>
            </p:nvSpPr>
            <p:spPr bwMode="auto">
              <a:xfrm>
                <a:off x="8320088" y="2312989"/>
                <a:ext cx="571500" cy="2416175"/>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2" name="Straight Connector 114"/>
              <p:cNvSpPr/>
              <p:nvPr/>
            </p:nvSpPr>
            <p:spPr bwMode="auto">
              <a:xfrm flipV="1">
                <a:off x="7413625" y="2312989"/>
                <a:ext cx="931863" cy="29845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3" name="Straight Connector 115"/>
              <p:cNvSpPr/>
              <p:nvPr/>
            </p:nvSpPr>
            <p:spPr bwMode="auto">
              <a:xfrm flipV="1">
                <a:off x="5765800" y="2611439"/>
                <a:ext cx="1647825" cy="95091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4" name="Freeform: Shape 116"/>
              <p:cNvSpPr/>
              <p:nvPr/>
            </p:nvSpPr>
            <p:spPr bwMode="auto">
              <a:xfrm>
                <a:off x="5118100" y="3562351"/>
                <a:ext cx="876300" cy="1244600"/>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5" name="Straight Connector 117"/>
              <p:cNvSpPr/>
              <p:nvPr/>
            </p:nvSpPr>
            <p:spPr bwMode="auto">
              <a:xfrm flipH="1">
                <a:off x="5994400" y="4346576"/>
                <a:ext cx="895350" cy="460375"/>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36" name="Freeform: Shape 118"/>
              <p:cNvSpPr/>
              <p:nvPr/>
            </p:nvSpPr>
            <p:spPr bwMode="auto">
              <a:xfrm>
                <a:off x="6889750" y="3265488"/>
                <a:ext cx="1998663" cy="1081088"/>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7" name="Freeform: Shape 119"/>
              <p:cNvSpPr/>
              <p:nvPr/>
            </p:nvSpPr>
            <p:spPr bwMode="auto">
              <a:xfrm>
                <a:off x="6064250" y="5224463"/>
                <a:ext cx="2043113" cy="184150"/>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chemeClr val="bg1">
                    <a:lumMod val="65000"/>
                    <a:alpha val="54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8" name="Freeform: Shape 120"/>
              <p:cNvSpPr/>
              <p:nvPr/>
            </p:nvSpPr>
            <p:spPr bwMode="auto">
              <a:xfrm>
                <a:off x="5994399" y="4729162"/>
                <a:ext cx="2338388" cy="555625"/>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chemeClr val="bg1">
                    <a:lumMod val="65000"/>
                    <a:alpha val="54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endParaRPr>
                  <a:latin typeface="+mj-ea"/>
                  <a:ea typeface="+mj-ea"/>
                </a:endParaRPr>
              </a:p>
            </p:txBody>
          </p:sp>
          <p:sp>
            <p:nvSpPr>
              <p:cNvPr id="39" name="Straight Connector 121"/>
              <p:cNvSpPr/>
              <p:nvPr/>
            </p:nvSpPr>
            <p:spPr bwMode="auto">
              <a:xfrm>
                <a:off x="7413625" y="2611438"/>
                <a:ext cx="908050" cy="876300"/>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sp>
            <p:nvSpPr>
              <p:cNvPr id="40" name="Straight Connector 122"/>
              <p:cNvSpPr/>
              <p:nvPr/>
            </p:nvSpPr>
            <p:spPr bwMode="auto">
              <a:xfrm>
                <a:off x="5975350" y="2251076"/>
                <a:ext cx="1438275" cy="360363"/>
              </a:xfrm>
              <a:prstGeom prst="line">
                <a:avLst/>
              </a:prstGeom>
              <a:noFill/>
              <a:ln w="12700">
                <a:solidFill>
                  <a:schemeClr val="bg1">
                    <a:lumMod val="65000"/>
                    <a:alpha val="54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endParaRPr>
                  <a:latin typeface="+mj-ea"/>
                  <a:ea typeface="+mj-ea"/>
                </a:endParaRPr>
              </a:p>
            </p:txBody>
          </p:sp>
        </p:grpSp>
        <p:sp>
          <p:nvSpPr>
            <p:cNvPr id="4" name="Oval 86"/>
            <p:cNvSpPr/>
            <p:nvPr/>
          </p:nvSpPr>
          <p:spPr>
            <a:xfrm>
              <a:off x="1786997" y="1759244"/>
              <a:ext cx="1754054" cy="1754050"/>
            </a:xfrm>
            <a:prstGeom prst="ellipse">
              <a:avLst/>
            </a:prstGeom>
            <a:solidFill>
              <a:srgbClr val="FCCCB8">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mj-ea"/>
                <a:ea typeface="+mj-ea"/>
              </a:endParaRPr>
            </a:p>
          </p:txBody>
        </p:sp>
        <p:sp>
          <p:nvSpPr>
            <p:cNvPr id="5" name="TextBox 87"/>
            <p:cNvSpPr txBox="1"/>
            <p:nvPr/>
          </p:nvSpPr>
          <p:spPr bwMode="auto">
            <a:xfrm>
              <a:off x="1803373" y="2282506"/>
              <a:ext cx="1674508" cy="8312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lstStyle/>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学習指導と</a:t>
              </a:r>
              <a:endParaRPr lang="ja-JP" altLang="zh-CN" sz="2400" b="1" dirty="0">
                <a:solidFill>
                  <a:schemeClr val="bg1"/>
                </a:solidFill>
                <a:latin typeface="irohamaru mikami Medium" panose="020B0602020203020207" charset="-120"/>
                <a:ea typeface="irohamaru mikami Medium" panose="020B0602020203020207" charset="-120"/>
              </a:endParaRPr>
            </a:p>
            <a:p>
              <a:pPr algn="ctr" latinLnBrk="0">
                <a:buClr>
                  <a:prstClr val="white"/>
                </a:buClr>
                <a:defRPr/>
              </a:pPr>
              <a:r>
                <a:rPr lang="ja-JP" altLang="zh-CN" sz="2400" b="1" dirty="0">
                  <a:solidFill>
                    <a:schemeClr val="bg1"/>
                  </a:solidFill>
                  <a:latin typeface="irohamaru mikami Medium" panose="020B0602020203020207" charset="-120"/>
                  <a:ea typeface="irohamaru mikami Medium" panose="020B0602020203020207" charset="-120"/>
                </a:rPr>
                <a:t>指導内容</a:t>
              </a:r>
              <a:endParaRPr lang="ja-JP" altLang="zh-CN" sz="2400" b="1" dirty="0">
                <a:solidFill>
                  <a:schemeClr val="bg1"/>
                </a:solidFill>
                <a:latin typeface="irohamaru mikami Medium" panose="020B0602020203020207" charset="-120"/>
                <a:ea typeface="irohamaru mikami Medium" panose="020B0602020203020207" charset="-120"/>
              </a:endParaRPr>
            </a:p>
          </p:txBody>
        </p:sp>
      </p:grpSp>
      <p:pic>
        <p:nvPicPr>
          <p:cNvPr id="47" name="图片 46" descr="31393935333132353b31393939353630343bb7bdd0ced0f2bac531"/>
          <p:cNvPicPr>
            <a:picLocks noChangeAspect="1"/>
          </p:cNvPicPr>
          <p:nvPr/>
        </p:nvPicPr>
        <p:blipFill>
          <a:blip r:embed="rId2"/>
          <a:stretch>
            <a:fillRect/>
          </a:stretch>
        </p:blipFill>
        <p:spPr>
          <a:xfrm>
            <a:off x="4213860" y="1706245"/>
            <a:ext cx="868680" cy="868680"/>
          </a:xfrm>
          <a:prstGeom prst="rect">
            <a:avLst/>
          </a:prstGeom>
        </p:spPr>
      </p:pic>
      <p:pic>
        <p:nvPicPr>
          <p:cNvPr id="48" name="图片 47" descr="31393935333132353b31393939353630353bb7bdd0ced0f2bac532"/>
          <p:cNvPicPr>
            <a:picLocks noChangeAspect="1"/>
          </p:cNvPicPr>
          <p:nvPr/>
        </p:nvPicPr>
        <p:blipFill>
          <a:blip r:embed="rId3"/>
          <a:stretch>
            <a:fillRect/>
          </a:stretch>
        </p:blipFill>
        <p:spPr>
          <a:xfrm>
            <a:off x="4213860" y="3290570"/>
            <a:ext cx="888365" cy="888365"/>
          </a:xfrm>
          <a:prstGeom prst="rect">
            <a:avLst/>
          </a:prstGeom>
        </p:spPr>
      </p:pic>
      <p:pic>
        <p:nvPicPr>
          <p:cNvPr id="49" name="图片 48" descr="31393935333132353b31393939353630363bb7bdd0ced0f2bac533"/>
          <p:cNvPicPr>
            <a:picLocks noChangeAspect="1"/>
          </p:cNvPicPr>
          <p:nvPr/>
        </p:nvPicPr>
        <p:blipFill>
          <a:blip r:embed="rId4"/>
          <a:stretch>
            <a:fillRect/>
          </a:stretch>
        </p:blipFill>
        <p:spPr>
          <a:xfrm>
            <a:off x="4289425" y="5026660"/>
            <a:ext cx="860425" cy="897255"/>
          </a:xfrm>
          <a:prstGeom prst="rect">
            <a:avLst/>
          </a:prstGeom>
        </p:spPr>
      </p:pic>
      <p:sp>
        <p:nvSpPr>
          <p:cNvPr id="45" name="文本框 44"/>
          <p:cNvSpPr txBox="1"/>
          <p:nvPr/>
        </p:nvSpPr>
        <p:spPr>
          <a:xfrm>
            <a:off x="5366385" y="1871980"/>
            <a:ext cx="6262370" cy="398780"/>
          </a:xfrm>
          <a:prstGeom prst="rect">
            <a:avLst/>
          </a:prstGeom>
          <a:noFill/>
        </p:spPr>
        <p:txBody>
          <a:bodyPr wrap="square" rtlCol="0" anchor="t">
            <a:spAutoFit/>
          </a:bodyPr>
          <a:lstStyle/>
          <a:p>
            <a:pPr>
              <a:buNone/>
            </a:pPr>
            <a:r>
              <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rPr>
              <a:t>提出された第一稿に出た不適切な表現を注意する。</a:t>
            </a:r>
            <a:endPar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endParaRPr>
          </a:p>
        </p:txBody>
      </p:sp>
      <p:sp>
        <p:nvSpPr>
          <p:cNvPr id="50" name="文本框 49"/>
          <p:cNvSpPr txBox="1"/>
          <p:nvPr/>
        </p:nvSpPr>
        <p:spPr>
          <a:xfrm>
            <a:off x="5302885" y="4932680"/>
            <a:ext cx="5991860" cy="1291590"/>
          </a:xfrm>
          <a:prstGeom prst="rect">
            <a:avLst/>
          </a:prstGeom>
          <a:noFill/>
        </p:spPr>
        <p:txBody>
          <a:bodyPr wrap="square" rtlCol="0" anchor="t">
            <a:spAutoFit/>
          </a:bodyPr>
          <a:lstStyle/>
          <a:p>
            <a:pPr>
              <a:lnSpc>
                <a:spcPct val="130000"/>
              </a:lnSpc>
              <a:buNone/>
            </a:pPr>
            <a:r>
              <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rPr>
              <a:t>資料や統計から環境問題を客観的に捉えているか、</a:t>
            </a:r>
            <a:endPar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endParaRPr>
          </a:p>
          <a:p>
            <a:pPr>
              <a:lnSpc>
                <a:spcPct val="130000"/>
              </a:lnSpc>
              <a:buNone/>
            </a:pPr>
            <a:r>
              <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rPr>
              <a:t>結論では、自分なりに考えた環境改善方法を挙げ</a:t>
            </a:r>
            <a:endPar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endParaRPr>
          </a:p>
          <a:p>
            <a:pPr>
              <a:lnSpc>
                <a:spcPct val="130000"/>
              </a:lnSpc>
              <a:buNone/>
            </a:pPr>
            <a:r>
              <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rPr>
              <a:t>ているかを考えに入れ、他人の作文を評価する。</a:t>
            </a:r>
            <a:endPar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endParaRPr>
          </a:p>
        </p:txBody>
      </p:sp>
      <p:sp>
        <p:nvSpPr>
          <p:cNvPr id="51" name="文本框 50"/>
          <p:cNvSpPr txBox="1"/>
          <p:nvPr/>
        </p:nvSpPr>
        <p:spPr>
          <a:xfrm>
            <a:off x="5366385" y="3550285"/>
            <a:ext cx="3230880" cy="398780"/>
          </a:xfrm>
          <a:prstGeom prst="rect">
            <a:avLst/>
          </a:prstGeom>
          <a:noFill/>
        </p:spPr>
        <p:txBody>
          <a:bodyPr wrap="none" rtlCol="0" anchor="t">
            <a:spAutoFit/>
          </a:bodyPr>
          <a:lstStyle/>
          <a:p>
            <a:pPr>
              <a:buNone/>
            </a:pPr>
            <a:r>
              <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rPr>
              <a:t>互いに第一稿を見せ合う。</a:t>
            </a:r>
            <a:endParaRPr lang="ja-JP" altLang="en-US" sz="2000" dirty="0">
              <a:solidFill>
                <a:srgbClr val="595959"/>
              </a:solidFill>
              <a:latin typeface="MS Mincho" panose="02020609040205080304" charset="-128"/>
              <a:ea typeface="MS Mincho" panose="02020609040205080304" charset="-128"/>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圆角矩形 2"/>
          <p:cNvSpPr/>
          <p:nvPr/>
        </p:nvSpPr>
        <p:spPr>
          <a:xfrm>
            <a:off x="1415415" y="2501900"/>
            <a:ext cx="9676130" cy="3069590"/>
          </a:xfrm>
          <a:prstGeom prst="roundRect">
            <a:avLst/>
          </a:prstGeom>
          <a:solidFill>
            <a:schemeClr val="bg1"/>
          </a:solidFill>
          <a:ln w="25400" cap="flat" cmpd="sng" algn="ctr">
            <a:solidFill>
              <a:srgbClr val="F3E3C1">
                <a:shade val="50000"/>
              </a:srgb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en-US" altLang="ja-JP" sz="2400" b="1"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endParaRPr>
          </a:p>
          <a:p>
            <a:pPr>
              <a:lnSpc>
                <a:spcPct val="170000"/>
              </a:lnSpc>
              <a:buNone/>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en-US"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時間にゆとりをもって設定</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する。</a:t>
            </a:r>
            <a:endParaRPr lang="ja-JP" altLang="en-US"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70000"/>
              </a:lnSpc>
              <a:buNone/>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ピアシートに記入しながら推敲させる。</a:t>
            </a:r>
            <a:endParaRPr lang="ja-JP" altLang="en-US"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nSpc>
                <a:spcPct val="170000"/>
              </a:lnSpc>
              <a:buNone/>
            </a:pPr>
            <a:r>
              <a:rPr lang="ja-JP" altLang="en-US" sz="2400">
                <a:solidFill>
                  <a:schemeClr val="tx1">
                    <a:lumMod val="65000"/>
                    <a:lumOff val="35000"/>
                  </a:schemeClr>
                </a:solidFill>
                <a:effectLst/>
                <a:latin typeface="微软雅黑" panose="020B0503020204020204" pitchFamily="34" charset="-122"/>
                <a:ea typeface="微软雅黑" panose="020B0503020204020204" pitchFamily="34" charset="-122"/>
                <a:cs typeface="MS PGothic" panose="020B0600070205080204" charset="-128"/>
                <a:sym typeface="+mn-ea"/>
              </a:rPr>
              <a:t>✬</a:t>
            </a:r>
            <a:r>
              <a:rPr lang="ja-JP" altLang="en-US"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ピア活動がスムーズになるようサポートする。</a:t>
            </a:r>
            <a:endParaRPr lang="ja-JP" altLang="en-US" sz="2400" b="1" dirty="0" smtClean="0">
              <a:solidFill>
                <a:schemeClr val="tx1">
                  <a:lumMod val="65000"/>
                  <a:lumOff val="35000"/>
                </a:schemeClr>
              </a:solidFill>
              <a:latin typeface="MS Mincho" panose="02020609040205080304" charset="-128"/>
              <a:ea typeface="MS Mincho" panose="02020609040205080304" charset="-128"/>
              <a:sym typeface="+mn-ea"/>
            </a:endParaRPr>
          </a:p>
          <a:p>
            <a:pPr>
              <a:lnSpc>
                <a:spcPct val="260000"/>
              </a:lnSpc>
            </a:pPr>
            <a:r>
              <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MS Mincho" panose="02020609040205080304" charset="-128"/>
                <a:ea typeface="MS Mincho" panose="02020609040205080304" charset="-128"/>
                <a:sym typeface="+mn-ea"/>
              </a:rPr>
              <a:t>　　</a:t>
            </a:r>
            <a:endParaRPr lang="ja-JP" altLang="en-US" sz="2400" dirty="0" smtClean="0">
              <a:solidFill>
                <a:schemeClr val="tx1">
                  <a:lumMod val="65000"/>
                  <a:lumOff val="3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a:p>
            <a:pPr>
              <a:lnSpc>
                <a:spcPct val="240000"/>
              </a:lnSpc>
            </a:pPr>
            <a:endParaRPr lang="ja-JP" altLang="zh-CN" sz="2400" b="1">
              <a:solidFill>
                <a:schemeClr val="tx1"/>
              </a:solidFill>
              <a:latin typeface="MS Mincho" panose="02020609040205080304" charset="-128"/>
              <a:ea typeface="MS Mincho" panose="02020609040205080304" charset="-128"/>
              <a:sym typeface="+mn-ea"/>
            </a:endParaRPr>
          </a:p>
        </p:txBody>
      </p:sp>
      <p:sp>
        <p:nvSpPr>
          <p:cNvPr id="4" name="文本框 3"/>
          <p:cNvSpPr txBox="1"/>
          <p:nvPr/>
        </p:nvSpPr>
        <p:spPr>
          <a:xfrm>
            <a:off x="3736975" y="1093470"/>
            <a:ext cx="4718050" cy="706755"/>
          </a:xfrm>
          <a:prstGeom prst="rect">
            <a:avLst/>
          </a:prstGeom>
          <a:noFill/>
        </p:spPr>
        <p:txBody>
          <a:bodyPr wrap="square" rtlCol="0">
            <a:spAutoFit/>
          </a:bodyPr>
          <a:lstStyle/>
          <a:p>
            <a:pPr algn="ctr"/>
            <a:r>
              <a:rPr lang="ja-JP" altLang="ja-JP" sz="4000">
                <a:latin typeface="MS PGothic" panose="020B0600070205080204" charset="-128"/>
                <a:ea typeface="MS PGothic" panose="020B0600070205080204" charset="-128"/>
                <a:sym typeface="+mn-ea"/>
              </a:rPr>
              <a:t>指導上の留意点</a:t>
            </a:r>
            <a:endParaRPr lang="ja-JP" altLang="zh-CN" sz="4000">
              <a:latin typeface="MS Mincho" panose="02020609040205080304" charset="-128"/>
              <a:ea typeface="MS Mincho" panose="02020609040205080304" charset="-128"/>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１</a:t>
            </a:r>
            <a:endParaRPr lang="ja-JP" altLang="en-US" sz="4800" b="1" dirty="0">
              <a:ln>
                <a:solidFill>
                  <a:srgbClr val="595959"/>
                </a:solidFill>
              </a:ln>
              <a:solidFill>
                <a:srgbClr val="595959"/>
              </a:solidFill>
              <a:latin typeface="MS Mincho" panose="02020609040205080304" charset="-128"/>
              <a:ea typeface="MS Mincho" panose="02020609040205080304" charset="-128"/>
              <a:sym typeface="+mn-ea"/>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矩形 16"/>
          <p:cNvSpPr/>
          <p:nvPr/>
        </p:nvSpPr>
        <p:spPr>
          <a:xfrm>
            <a:off x="542925" y="1193800"/>
            <a:ext cx="11106150" cy="51943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p>
        </p:txBody>
      </p:sp>
      <p:sp>
        <p:nvSpPr>
          <p:cNvPr id="2" name="标题 1"/>
          <p:cNvSpPr>
            <a:spLocks noGrp="1"/>
          </p:cNvSpPr>
          <p:nvPr>
            <p:ph type="title"/>
          </p:nvPr>
        </p:nvSpPr>
        <p:spPr>
          <a:xfrm>
            <a:off x="929640" y="-635"/>
            <a:ext cx="10976610" cy="880110"/>
          </a:xfrm>
        </p:spPr>
        <p:txBody>
          <a:bodyPr>
            <a:noAutofit/>
          </a:bodyPr>
          <a:lstStyle/>
          <a:p>
            <a:r>
              <a:rPr lang="ja-JP" altLang="zh-CN">
                <a:solidFill>
                  <a:schemeClr val="bg1"/>
                </a:solidFill>
                <a:latin typeface="MS Mincho" panose="02020609040205080304" charset="-128"/>
                <a:ea typeface="MS Mincho" panose="02020609040205080304" charset="-128"/>
                <a:cs typeface="微软雅黑" panose="020B0503020204020204" pitchFamily="34" charset="-122"/>
                <a:sym typeface="+mn-ea"/>
              </a:rPr>
              <a:t>第一稿作文に出た問題点を改善する</a:t>
            </a:r>
            <a:endParaRPr lang="zh-CN" altLang="en-US" sz="4000" dirty="0"/>
          </a:p>
        </p:txBody>
      </p:sp>
      <p:sp>
        <p:nvSpPr>
          <p:cNvPr id="55" name="MH_Title_1"/>
          <p:cNvSpPr/>
          <p:nvPr>
            <p:custDataLst>
              <p:tags r:id="rId1"/>
            </p:custDataLst>
          </p:nvPr>
        </p:nvSpPr>
        <p:spPr>
          <a:xfrm>
            <a:off x="1407093"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3" name="MH_Title_1"/>
          <p:cNvSpPr/>
          <p:nvPr>
            <p:custDataLst>
              <p:tags r:id="rId2"/>
            </p:custDataLst>
          </p:nvPr>
        </p:nvSpPr>
        <p:spPr>
          <a:xfrm>
            <a:off x="3028094"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lt1"/>
              </a:solidFill>
              <a:latin typeface="Impact" panose="020B0806030902050204" pitchFamily="34" charset="0"/>
            </a:endParaRPr>
          </a:p>
        </p:txBody>
      </p:sp>
      <p:sp>
        <p:nvSpPr>
          <p:cNvPr id="66" name="MH_Title_1"/>
          <p:cNvSpPr/>
          <p:nvPr>
            <p:custDataLst>
              <p:tags r:id="rId3"/>
            </p:custDataLst>
          </p:nvPr>
        </p:nvSpPr>
        <p:spPr>
          <a:xfrm>
            <a:off x="465036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3" name="圆角右箭头 2"/>
          <p:cNvSpPr/>
          <p:nvPr/>
        </p:nvSpPr>
        <p:spPr>
          <a:xfrm rot="5400000">
            <a:off x="9035213"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圆角右箭头 82"/>
          <p:cNvSpPr/>
          <p:nvPr/>
        </p:nvSpPr>
        <p:spPr>
          <a:xfrm rot="16200000" flipH="1">
            <a:off x="2902550" y="2651130"/>
            <a:ext cx="334054" cy="2070715"/>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5" name="圆角右箭头 84"/>
          <p:cNvSpPr/>
          <p:nvPr/>
        </p:nvSpPr>
        <p:spPr>
          <a:xfrm rot="5400000">
            <a:off x="7415282" y="2764745"/>
            <a:ext cx="334054" cy="1843482"/>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圆角右箭头 85"/>
          <p:cNvSpPr/>
          <p:nvPr/>
        </p:nvSpPr>
        <p:spPr>
          <a:xfrm rot="16200000" flipH="1">
            <a:off x="4335075" y="2713553"/>
            <a:ext cx="334054" cy="1945868"/>
          </a:xfrm>
          <a:prstGeom prst="bentArrow">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MH_Title_1"/>
          <p:cNvSpPr/>
          <p:nvPr>
            <p:custDataLst>
              <p:tags r:id="rId4"/>
            </p:custDataLst>
          </p:nvPr>
        </p:nvSpPr>
        <p:spPr>
          <a:xfrm>
            <a:off x="9541945"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2" name="MH_Title_1"/>
          <p:cNvSpPr/>
          <p:nvPr>
            <p:custDataLst>
              <p:tags r:id="rId5"/>
            </p:custDataLst>
          </p:nvPr>
        </p:nvSpPr>
        <p:spPr>
          <a:xfrm>
            <a:off x="7893637"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58" name="MH_Title_1"/>
          <p:cNvSpPr/>
          <p:nvPr>
            <p:custDataLst>
              <p:tags r:id="rId6"/>
            </p:custDataLst>
          </p:nvPr>
        </p:nvSpPr>
        <p:spPr>
          <a:xfrm>
            <a:off x="6272001" y="4117191"/>
            <a:ext cx="1505364" cy="631946"/>
          </a:xfrm>
          <a:prstGeom prst="roundRect">
            <a:avLst/>
          </a:prstGeom>
          <a:solidFill>
            <a:srgbClr val="595959"/>
          </a:solidFill>
          <a:ln w="15875" cap="flat" cmpd="sng" algn="ctr">
            <a:noFill/>
            <a:prstDash val="solid"/>
            <a:miter lim="800000"/>
          </a:ln>
          <a:effectLst/>
        </p:spPr>
        <p:txBody>
          <a:bodyPr anchor="ctr"/>
          <a:lstStyle/>
          <a:p>
            <a:pPr algn="ctr"/>
            <a:endParaRPr lang="en-US" altLang="zh-CN" sz="2000" b="1" spc="300" dirty="0">
              <a:solidFill>
                <a:schemeClr val="bg1"/>
              </a:solidFill>
              <a:latin typeface="Impact" panose="020B0806030902050204" pitchFamily="34" charset="0"/>
            </a:endParaRPr>
          </a:p>
        </p:txBody>
      </p:sp>
      <p:sp>
        <p:nvSpPr>
          <p:cNvPr id="40" name="任意多边形 39"/>
          <p:cNvSpPr/>
          <p:nvPr/>
        </p:nvSpPr>
        <p:spPr>
          <a:xfrm rot="5400000">
            <a:off x="6464081"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41" name="任意多边形 40"/>
          <p:cNvSpPr/>
          <p:nvPr/>
        </p:nvSpPr>
        <p:spPr>
          <a:xfrm rot="16200000" flipH="1">
            <a:off x="5397547" y="3094863"/>
            <a:ext cx="334054" cy="1183246"/>
          </a:xfrm>
          <a:custGeom>
            <a:avLst/>
            <a:gdLst>
              <a:gd name="connsiteX0" fmla="*/ 0 w 334054"/>
              <a:gd name="connsiteY0" fmla="*/ 1183246 h 1183246"/>
              <a:gd name="connsiteX1" fmla="*/ 0 w 334054"/>
              <a:gd name="connsiteY1" fmla="*/ 187905 h 1183246"/>
              <a:gd name="connsiteX2" fmla="*/ 146149 w 334054"/>
              <a:gd name="connsiteY2" fmla="*/ 41756 h 1183246"/>
              <a:gd name="connsiteX3" fmla="*/ 250541 w 334054"/>
              <a:gd name="connsiteY3" fmla="*/ 41757 h 1183246"/>
              <a:gd name="connsiteX4" fmla="*/ 250541 w 334054"/>
              <a:gd name="connsiteY4" fmla="*/ 0 h 1183246"/>
              <a:gd name="connsiteX5" fmla="*/ 334054 w 334054"/>
              <a:gd name="connsiteY5" fmla="*/ 83514 h 1183246"/>
              <a:gd name="connsiteX6" fmla="*/ 250541 w 334054"/>
              <a:gd name="connsiteY6" fmla="*/ 167027 h 1183246"/>
              <a:gd name="connsiteX7" fmla="*/ 250541 w 334054"/>
              <a:gd name="connsiteY7" fmla="*/ 125270 h 1183246"/>
              <a:gd name="connsiteX8" fmla="*/ 146149 w 334054"/>
              <a:gd name="connsiteY8" fmla="*/ 125270 h 1183246"/>
              <a:gd name="connsiteX9" fmla="*/ 83514 w 334054"/>
              <a:gd name="connsiteY9" fmla="*/ 187905 h 1183246"/>
              <a:gd name="connsiteX10" fmla="*/ 83514 w 334054"/>
              <a:gd name="connsiteY10" fmla="*/ 1183246 h 11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054" h="1183246">
                <a:moveTo>
                  <a:pt x="0" y="1183246"/>
                </a:moveTo>
                <a:lnTo>
                  <a:pt x="0" y="187905"/>
                </a:lnTo>
                <a:cubicBezTo>
                  <a:pt x="0" y="107189"/>
                  <a:pt x="65433" y="41756"/>
                  <a:pt x="146149" y="41756"/>
                </a:cubicBezTo>
                <a:lnTo>
                  <a:pt x="250541" y="41757"/>
                </a:lnTo>
                <a:lnTo>
                  <a:pt x="250541" y="0"/>
                </a:lnTo>
                <a:lnTo>
                  <a:pt x="334054" y="83514"/>
                </a:lnTo>
                <a:lnTo>
                  <a:pt x="250541" y="167027"/>
                </a:lnTo>
                <a:lnTo>
                  <a:pt x="250541" y="125270"/>
                </a:lnTo>
                <a:lnTo>
                  <a:pt x="146149" y="125270"/>
                </a:lnTo>
                <a:cubicBezTo>
                  <a:pt x="111557" y="125270"/>
                  <a:pt x="83514" y="153313"/>
                  <a:pt x="83514" y="187905"/>
                </a:cubicBezTo>
                <a:lnTo>
                  <a:pt x="83514" y="1183246"/>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tx1"/>
              </a:solidFill>
            </a:endParaRPr>
          </a:p>
        </p:txBody>
      </p:sp>
      <p:sp>
        <p:nvSpPr>
          <p:cNvPr id="67" name="MH_Other_9"/>
          <p:cNvSpPr/>
          <p:nvPr>
            <p:custDataLst>
              <p:tags r:id="rId7"/>
            </p:custDataLst>
          </p:nvPr>
        </p:nvSpPr>
        <p:spPr>
          <a:xfrm>
            <a:off x="4820285" y="1470660"/>
            <a:ext cx="2567940" cy="1541780"/>
          </a:xfrm>
          <a:prstGeom prst="ellips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1" dirty="0">
                <a:latin typeface="MS Mincho" panose="02020609040205080304" charset="-128"/>
                <a:ea typeface="MS Mincho" panose="02020609040205080304" charset="-128"/>
              </a:rPr>
              <a:t>こんな</a:t>
            </a:r>
            <a:r>
              <a:rPr lang="ja-JP" altLang="zh-CN" sz="1600" b="1" dirty="0">
                <a:latin typeface="MS Mincho" panose="02020609040205080304" charset="-128"/>
                <a:ea typeface="MS Mincho" panose="02020609040205080304" charset="-128"/>
              </a:rPr>
              <a:t>間違い</a:t>
            </a:r>
            <a:r>
              <a:rPr lang="zh-CN" altLang="en-US" sz="1600" b="1" dirty="0">
                <a:latin typeface="MS Mincho" panose="02020609040205080304" charset="-128"/>
                <a:ea typeface="MS Mincho" panose="02020609040205080304" charset="-128"/>
              </a:rPr>
              <a:t>や不適切</a:t>
            </a:r>
            <a:r>
              <a:rPr lang="ja-JP" altLang="zh-CN" sz="1600" b="1" dirty="0">
                <a:latin typeface="MS Mincho" panose="02020609040205080304" charset="-128"/>
                <a:ea typeface="MS Mincho" panose="02020609040205080304" charset="-128"/>
              </a:rPr>
              <a:t>な</a:t>
            </a:r>
            <a:r>
              <a:rPr lang="zh-CN" altLang="en-US" sz="1600" b="1" dirty="0">
                <a:latin typeface="MS Mincho" panose="02020609040205080304" charset="-128"/>
                <a:ea typeface="MS Mincho" panose="02020609040205080304" charset="-128"/>
              </a:rPr>
              <a:t>表現に注意</a:t>
            </a:r>
            <a:endParaRPr lang="zh-CN" altLang="en-US" sz="1600" b="1" dirty="0">
              <a:latin typeface="MS Mincho" panose="02020609040205080304" charset="-128"/>
              <a:ea typeface="MS Mincho" panose="02020609040205080304" charset="-128"/>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14:presetBounceEnd="56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56000">
                                          <p:cBhvr additive="base">
                                            <p:cTn id="68" dur="2000" fill="hold"/>
                                            <p:tgtEl>
                                              <p:spTgt spid="17"/>
                                            </p:tgtEl>
                                            <p:attrNameLst>
                                              <p:attrName>ppt_x</p:attrName>
                                            </p:attrNameLst>
                                          </p:cBhvr>
                                          <p:tavLst>
                                            <p:tav tm="0">
                                              <p:val>
                                                <p:strVal val="1+#ppt_w/2"/>
                                              </p:val>
                                            </p:tav>
                                            <p:tav tm="100000">
                                              <p:val>
                                                <p:strVal val="#ppt_x"/>
                                              </p:val>
                                            </p:tav>
                                          </p:tavLst>
                                        </p:anim>
                                        <p:anim calcmode="lin" valueType="num" p14:bounceEnd="56000">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1+#ppt_w/2"/>
                                              </p:val>
                                            </p:tav>
                                            <p:tav tm="100000">
                                              <p:val>
                                                <p:strVal val="#ppt_x"/>
                                              </p:val>
                                            </p:tav>
                                          </p:tavLst>
                                        </p:anim>
                                        <p:anim calcmode="lin" valueType="num">
                                          <p:cBhvr additive="base">
                                            <p:cTn id="22" dur="500" fill="hold"/>
                                            <p:tgtEl>
                                              <p:spTgt spid="8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40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1+#ppt_w/2"/>
                                              </p:val>
                                            </p:tav>
                                            <p:tav tm="100000">
                                              <p:val>
                                                <p:strVal val="#ppt_x"/>
                                              </p:val>
                                            </p:tav>
                                          </p:tavLst>
                                        </p:anim>
                                        <p:anim calcmode="lin" valueType="num">
                                          <p:cBhvr additive="base">
                                            <p:cTn id="30" dur="500" fill="hold"/>
                                            <p:tgtEl>
                                              <p:spTgt spid="8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650"/>
                                            <p:tgtEl>
                                              <p:spTgt spid="55"/>
                                            </p:tgtEl>
                                          </p:cBhvr>
                                        </p:animEffect>
                                        <p:anim calcmode="lin" valueType="num">
                                          <p:cBhvr>
                                            <p:cTn id="39" dur="650" fill="hold"/>
                                            <p:tgtEl>
                                              <p:spTgt spid="55"/>
                                            </p:tgtEl>
                                            <p:attrNameLst>
                                              <p:attrName>ppt_x</p:attrName>
                                            </p:attrNameLst>
                                          </p:cBhvr>
                                          <p:tavLst>
                                            <p:tav tm="0">
                                              <p:val>
                                                <p:strVal val="#ppt_x"/>
                                              </p:val>
                                            </p:tav>
                                            <p:tav tm="100000">
                                              <p:val>
                                                <p:strVal val="#ppt_x"/>
                                              </p:val>
                                            </p:tav>
                                          </p:tavLst>
                                        </p:anim>
                                        <p:anim calcmode="lin" valueType="num">
                                          <p:cBhvr>
                                            <p:cTn id="40" dur="65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650"/>
                                            <p:tgtEl>
                                              <p:spTgt spid="63"/>
                                            </p:tgtEl>
                                          </p:cBhvr>
                                        </p:animEffect>
                                        <p:anim calcmode="lin" valueType="num">
                                          <p:cBhvr>
                                            <p:cTn id="44" dur="650" fill="hold"/>
                                            <p:tgtEl>
                                              <p:spTgt spid="63"/>
                                            </p:tgtEl>
                                            <p:attrNameLst>
                                              <p:attrName>ppt_x</p:attrName>
                                            </p:attrNameLst>
                                          </p:cBhvr>
                                          <p:tavLst>
                                            <p:tav tm="0">
                                              <p:val>
                                                <p:strVal val="#ppt_x"/>
                                              </p:val>
                                            </p:tav>
                                            <p:tav tm="100000">
                                              <p:val>
                                                <p:strVal val="#ppt_x"/>
                                              </p:val>
                                            </p:tav>
                                          </p:tavLst>
                                        </p:anim>
                                        <p:anim calcmode="lin" valueType="num">
                                          <p:cBhvr>
                                            <p:cTn id="45" dur="650" fill="hold"/>
                                            <p:tgtEl>
                                              <p:spTgt spid="6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650"/>
                                            <p:tgtEl>
                                              <p:spTgt spid="66"/>
                                            </p:tgtEl>
                                          </p:cBhvr>
                                        </p:animEffect>
                                        <p:anim calcmode="lin" valueType="num">
                                          <p:cBhvr>
                                            <p:cTn id="49" dur="650" fill="hold"/>
                                            <p:tgtEl>
                                              <p:spTgt spid="66"/>
                                            </p:tgtEl>
                                            <p:attrNameLst>
                                              <p:attrName>ppt_x</p:attrName>
                                            </p:attrNameLst>
                                          </p:cBhvr>
                                          <p:tavLst>
                                            <p:tav tm="0">
                                              <p:val>
                                                <p:strVal val="#ppt_x"/>
                                              </p:val>
                                            </p:tav>
                                            <p:tav tm="100000">
                                              <p:val>
                                                <p:strVal val="#ppt_x"/>
                                              </p:val>
                                            </p:tav>
                                          </p:tavLst>
                                        </p:anim>
                                        <p:anim calcmode="lin" valueType="num">
                                          <p:cBhvr>
                                            <p:cTn id="50" dur="65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650"/>
                                            <p:tgtEl>
                                              <p:spTgt spid="58"/>
                                            </p:tgtEl>
                                          </p:cBhvr>
                                        </p:animEffect>
                                        <p:anim calcmode="lin" valueType="num">
                                          <p:cBhvr>
                                            <p:cTn id="54" dur="650" fill="hold"/>
                                            <p:tgtEl>
                                              <p:spTgt spid="58"/>
                                            </p:tgtEl>
                                            <p:attrNameLst>
                                              <p:attrName>ppt_x</p:attrName>
                                            </p:attrNameLst>
                                          </p:cBhvr>
                                          <p:tavLst>
                                            <p:tav tm="0">
                                              <p:val>
                                                <p:strVal val="#ppt_x"/>
                                              </p:val>
                                            </p:tav>
                                            <p:tav tm="100000">
                                              <p:val>
                                                <p:strVal val="#ppt_x"/>
                                              </p:val>
                                            </p:tav>
                                          </p:tavLst>
                                        </p:anim>
                                        <p:anim calcmode="lin" valueType="num">
                                          <p:cBhvr>
                                            <p:cTn id="55" dur="65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8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650"/>
                                            <p:tgtEl>
                                              <p:spTgt spid="52"/>
                                            </p:tgtEl>
                                          </p:cBhvr>
                                        </p:animEffect>
                                        <p:anim calcmode="lin" valueType="num">
                                          <p:cBhvr>
                                            <p:cTn id="59" dur="650" fill="hold"/>
                                            <p:tgtEl>
                                              <p:spTgt spid="52"/>
                                            </p:tgtEl>
                                            <p:attrNameLst>
                                              <p:attrName>ppt_x</p:attrName>
                                            </p:attrNameLst>
                                          </p:cBhvr>
                                          <p:tavLst>
                                            <p:tav tm="0">
                                              <p:val>
                                                <p:strVal val="#ppt_x"/>
                                              </p:val>
                                            </p:tav>
                                            <p:tav tm="100000">
                                              <p:val>
                                                <p:strVal val="#ppt_x"/>
                                              </p:val>
                                            </p:tav>
                                          </p:tavLst>
                                        </p:anim>
                                        <p:anim calcmode="lin" valueType="num">
                                          <p:cBhvr>
                                            <p:cTn id="60" dur="650" fill="hold"/>
                                            <p:tgtEl>
                                              <p:spTgt spid="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0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650"/>
                                            <p:tgtEl>
                                              <p:spTgt spid="49"/>
                                            </p:tgtEl>
                                          </p:cBhvr>
                                        </p:animEffect>
                                        <p:anim calcmode="lin" valueType="num">
                                          <p:cBhvr>
                                            <p:cTn id="64" dur="650" fill="hold"/>
                                            <p:tgtEl>
                                              <p:spTgt spid="49"/>
                                            </p:tgtEl>
                                            <p:attrNameLst>
                                              <p:attrName>ppt_x</p:attrName>
                                            </p:attrNameLst>
                                          </p:cBhvr>
                                          <p:tavLst>
                                            <p:tav tm="0">
                                              <p:val>
                                                <p:strVal val="#ppt_x"/>
                                              </p:val>
                                            </p:tav>
                                            <p:tav tm="100000">
                                              <p:val>
                                                <p:strVal val="#ppt_x"/>
                                              </p:val>
                                            </p:tav>
                                          </p:tavLst>
                                        </p:anim>
                                        <p:anim calcmode="lin" valueType="num">
                                          <p:cBhvr>
                                            <p:cTn id="65" dur="650" fill="hold"/>
                                            <p:tgtEl>
                                              <p:spTgt spid="49"/>
                                            </p:tgtEl>
                                            <p:attrNameLst>
                                              <p:attrName>ppt_y</p:attrName>
                                            </p:attrNameLst>
                                          </p:cBhvr>
                                          <p:tavLst>
                                            <p:tav tm="0">
                                              <p:val>
                                                <p:strVal val="#ppt_y+.1"/>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2000" fill="hold"/>
                                            <p:tgtEl>
                                              <p:spTgt spid="17"/>
                                            </p:tgtEl>
                                            <p:attrNameLst>
                                              <p:attrName>ppt_x</p:attrName>
                                            </p:attrNameLst>
                                          </p:cBhvr>
                                          <p:tavLst>
                                            <p:tav tm="0">
                                              <p:val>
                                                <p:strVal val="1+#ppt_w/2"/>
                                              </p:val>
                                            </p:tav>
                                            <p:tav tm="100000">
                                              <p:val>
                                                <p:strVal val="#ppt_x"/>
                                              </p:val>
                                            </p:tav>
                                          </p:tavLst>
                                        </p:anim>
                                        <p:anim calcmode="lin" valueType="num">
                                          <p:cBhvr additive="base">
                                            <p:cTn id="69" dur="2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5" grpId="0" bldLvl="0" animBg="1"/>
          <p:bldP spid="63" grpId="0" bldLvl="0" animBg="1"/>
          <p:bldP spid="66" grpId="0" bldLvl="0" animBg="1"/>
          <p:bldP spid="3" grpId="0" bldLvl="0" animBg="1"/>
          <p:bldP spid="83" grpId="0" bldLvl="0" animBg="1"/>
          <p:bldP spid="85" grpId="0" bldLvl="0" animBg="1"/>
          <p:bldP spid="86" grpId="0" bldLvl="0" animBg="1"/>
          <p:bldP spid="49" grpId="0" bldLvl="0" animBg="1"/>
          <p:bldP spid="52" grpId="0" bldLvl="0" animBg="1"/>
          <p:bldP spid="58" grpId="0" bldLvl="0" animBg="1"/>
          <p:bldP spid="40" grpId="0" bldLvl="0" animBg="1"/>
          <p:bldP spid="41" grpId="0" bldLvl="0" animBg="1"/>
          <p:bldP spid="67" grpId="0" bldLvl="0" animBg="1"/>
        </p:bldLst>
      </p:timing>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lgn="ctr"/>
            <a:endPar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2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a:t>
            </a:r>
            <a:r>
              <a:rPr lang="ja-JP" altLang="zh-CN"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rPr>
              <a:t>改稿に向けての議論を通して、考え方を広げる。</a:t>
            </a:r>
            <a:endParaRPr lang="ja-JP" altLang="zh-CN" sz="2400" dirty="0">
              <a:solidFill>
                <a:schemeClr val="bg1">
                  <a:lumMod val="50000"/>
                </a:schemeClr>
              </a:solidFill>
              <a:effectLst/>
              <a:latin typeface="MS Mincho" panose="02020609040205080304" charset="-128"/>
              <a:ea typeface="MS Mincho" panose="02020609040205080304" charset="-128"/>
              <a:cs typeface="微软雅黑" panose="020B0503020204020204" pitchFamily="34" charset="-122"/>
              <a:sym typeface="+mn-ea"/>
            </a:endParaRPr>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sym typeface="+mn-ea"/>
              </a:rPr>
              <a:t>学習目標</a:t>
            </a:r>
            <a:r>
              <a:rPr lang="en-US" altLang="ja-JP" sz="4800" b="1" dirty="0">
                <a:ln>
                  <a:solidFill>
                    <a:srgbClr val="595959"/>
                  </a:solidFill>
                </a:ln>
                <a:solidFill>
                  <a:srgbClr val="595959"/>
                </a:solidFill>
                <a:latin typeface="MS Mincho" panose="02020609040205080304" charset="-128"/>
                <a:ea typeface="MS Mincho" panose="02020609040205080304" charset="-128"/>
                <a:sym typeface="+mn-ea"/>
              </a:rPr>
              <a:t>-</a:t>
            </a:r>
            <a:r>
              <a:rPr lang="ja-JP" altLang="en-US" sz="4800" b="1" dirty="0">
                <a:ln>
                  <a:solidFill>
                    <a:srgbClr val="595959"/>
                  </a:solidFill>
                </a:ln>
                <a:solidFill>
                  <a:srgbClr val="595959"/>
                </a:solidFill>
                <a:latin typeface="MS Mincho" panose="02020609040205080304" charset="-128"/>
                <a:ea typeface="MS Mincho" panose="02020609040205080304" charset="-128"/>
                <a:sym typeface="+mn-ea"/>
              </a:rPr>
              <a:t>２</a:t>
            </a:r>
            <a:endParaRPr lang="ja-JP" altLang="en-US" sz="4800" b="1" dirty="0">
              <a:ln>
                <a:solidFill>
                  <a:srgbClr val="595959"/>
                </a:solidFill>
              </a:ln>
              <a:solidFill>
                <a:srgbClr val="595959"/>
              </a:solidFill>
              <a:latin typeface="MS Mincho" panose="02020609040205080304" charset="-128"/>
              <a:ea typeface="MS Mincho" panose="02020609040205080304" charset="-128"/>
              <a:sym typeface="+mn-ea"/>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6384032" y="2953248"/>
            <a:ext cx="2976331" cy="460375"/>
          </a:xfrm>
          <a:prstGeom prst="rect">
            <a:avLst/>
          </a:prstGeom>
          <a:noFill/>
        </p:spPr>
        <p:txBody>
          <a:bodyPr wrap="square" rtlCol="0">
            <a:spAutoFit/>
          </a:bodyPr>
          <a:lstStyle/>
          <a:p>
            <a:pPr algn="ctr"/>
            <a:r>
              <a:rPr lang="ja-JP" altLang="zh-CN" sz="2400" dirty="0">
                <a:solidFill>
                  <a:schemeClr val="accent2"/>
                </a:solidFill>
                <a:latin typeface="MS PGothic" panose="020B0600070205080204" charset="-128"/>
                <a:ea typeface="MS PGothic" panose="020B0600070205080204" charset="-128"/>
                <a:cs typeface="+mn-ea"/>
                <a:sym typeface="+mn-lt"/>
              </a:rPr>
              <a:t>ピア活動</a:t>
            </a:r>
            <a:r>
              <a:rPr lang="en-US" altLang="ja-JP" sz="2400" dirty="0">
                <a:solidFill>
                  <a:schemeClr val="accent2"/>
                </a:solidFill>
                <a:cs typeface="+mn-ea"/>
                <a:sym typeface="+mn-lt"/>
              </a:rPr>
              <a:t>-</a:t>
            </a:r>
            <a:r>
              <a:rPr lang="ja-JP" altLang="en-US" sz="2400" dirty="0">
                <a:solidFill>
                  <a:schemeClr val="accent2"/>
                </a:solidFill>
                <a:latin typeface="Times New Roman" panose="02020603050405020304" charset="0"/>
                <a:cs typeface="+mn-ea"/>
                <a:sym typeface="+mn-lt"/>
              </a:rPr>
              <a:t>②</a:t>
            </a:r>
            <a:endParaRPr lang="ja-JP" altLang="en-US" sz="2400" dirty="0">
              <a:solidFill>
                <a:schemeClr val="accent2"/>
              </a:solidFill>
              <a:latin typeface="Times New Roman" panose="02020603050405020304" charset="0"/>
              <a:cs typeface="+mn-ea"/>
              <a:sym typeface="+mn-lt"/>
            </a:endParaRPr>
          </a:p>
        </p:txBody>
      </p:sp>
      <p:sp>
        <p:nvSpPr>
          <p:cNvPr id="35" name="椭圆 34"/>
          <p:cNvSpPr>
            <a:spLocks noChangeAspect="1"/>
          </p:cNvSpPr>
          <p:nvPr/>
        </p:nvSpPr>
        <p:spPr bwMode="auto">
          <a:xfrm>
            <a:off x="4956511" y="2951981"/>
            <a:ext cx="1022449" cy="1022449"/>
          </a:xfrm>
          <a:prstGeom prst="ellipse">
            <a:avLst/>
          </a:prstGeom>
          <a:solidFill>
            <a:schemeClr val="accent1"/>
          </a:solidFill>
          <a:ln w="15875">
            <a:noFill/>
          </a:ln>
          <a:effectLst/>
        </p:spPr>
        <p:txBody>
          <a:bodyPr vert="horz" wrap="square" lIns="121920" tIns="60960" rIns="121920" bIns="60960" numCol="1" rtlCol="0" anchor="t" anchorCtr="0" compatLnSpc="1"/>
          <a:lstStyle/>
          <a:p>
            <a:pPr algn="ctr"/>
            <a:endParaRPr lang="zh-CN" altLang="en-US" sz="5335" dirty="0">
              <a:solidFill>
                <a:schemeClr val="bg2"/>
              </a:solidFill>
              <a:cs typeface="+mn-ea"/>
              <a:sym typeface="+mn-lt"/>
            </a:endParaRPr>
          </a:p>
        </p:txBody>
      </p:sp>
      <p:sp>
        <p:nvSpPr>
          <p:cNvPr id="36" name="矩形 35"/>
          <p:cNvSpPr/>
          <p:nvPr/>
        </p:nvSpPr>
        <p:spPr>
          <a:xfrm>
            <a:off x="5083560" y="3155429"/>
            <a:ext cx="768350" cy="583565"/>
          </a:xfrm>
          <a:prstGeom prst="rect">
            <a:avLst/>
          </a:prstGeom>
        </p:spPr>
        <p:txBody>
          <a:bodyPr wrap="none">
            <a:spAutoFit/>
          </a:bodyPr>
          <a:lstStyle/>
          <a:p>
            <a:pPr algn="ctr"/>
            <a:r>
              <a:rPr lang="en-US" altLang="zh-CN" sz="3200" dirty="0" smtClean="0">
                <a:solidFill>
                  <a:schemeClr val="bg2"/>
                </a:solidFill>
                <a:cs typeface="+mn-ea"/>
                <a:sym typeface="+mn-lt"/>
              </a:rPr>
              <a:t>02</a:t>
            </a:r>
            <a:endParaRPr lang="zh-CN" altLang="en-US" sz="3200" dirty="0">
              <a:solidFill>
                <a:schemeClr val="bg2"/>
              </a:solidFill>
              <a:cs typeface="+mn-ea"/>
              <a:sym typeface="+mn-lt"/>
            </a:endParaRPr>
          </a:p>
        </p:txBody>
      </p:sp>
      <p:cxnSp>
        <p:nvCxnSpPr>
          <p:cNvPr id="4" name="直接连接符 3"/>
          <p:cNvCxnSpPr/>
          <p:nvPr/>
        </p:nvCxnSpPr>
        <p:spPr>
          <a:xfrm>
            <a:off x="5903979" y="3463205"/>
            <a:ext cx="4128459"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13"/>
          <p:cNvSpPr>
            <a:spLocks noChangeArrowheads="1"/>
          </p:cNvSpPr>
          <p:nvPr/>
        </p:nvSpPr>
        <p:spPr bwMode="auto">
          <a:xfrm>
            <a:off x="6129020" y="3802380"/>
            <a:ext cx="408114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ja-JP" altLang="en-US" b="1" dirty="0">
                <a:latin typeface="MS PGothic" panose="020B0600070205080204" charset="-128"/>
                <a:ea typeface="MS PGothic" panose="020B0600070205080204" charset="-128"/>
                <a:cs typeface="+mn-ea"/>
                <a:sym typeface="+mn-lt"/>
              </a:rPr>
              <a:t>ク</a:t>
            </a:r>
            <a:r>
              <a:rPr lang="ja-JP" altLang="en-US" sz="2000" b="1" dirty="0">
                <a:latin typeface="MS PGothic" panose="020B0600070205080204" charset="-128"/>
                <a:ea typeface="MS PGothic" panose="020B0600070205080204" charset="-128"/>
                <a:cs typeface="+mn-ea"/>
                <a:sym typeface="+mn-lt"/>
              </a:rPr>
              <a:t>ラスメートの作文を読み、以下の質問をヒントに、コメントしましょう。</a:t>
            </a:r>
            <a:endParaRPr lang="ja-JP" altLang="en-US" sz="2000" b="1" dirty="0">
              <a:solidFill>
                <a:schemeClr val="tx1"/>
              </a:solidFill>
              <a:latin typeface="MS PGothic" panose="020B0600070205080204" charset="-128"/>
              <a:ea typeface="MS PGothic" panose="020B0600070205080204" charset="-128"/>
              <a:cs typeface="+mn-ea"/>
              <a:sym typeface="+mn-lt"/>
            </a:endParaRPr>
          </a:p>
        </p:txBody>
      </p:sp>
      <p:pic>
        <p:nvPicPr>
          <p:cNvPr id="100" name="图片 99"/>
          <p:cNvPicPr/>
          <p:nvPr/>
        </p:nvPicPr>
        <p:blipFill>
          <a:blip r:embed="rId1" r:link="rId2">
            <a:clrChange>
              <a:clrFrom>
                <a:srgbClr val="F6F6F6">
                  <a:alpha val="100000"/>
                </a:srgbClr>
              </a:clrFrom>
              <a:clrTo>
                <a:srgbClr val="F6F6F6">
                  <a:alpha val="100000"/>
                  <a:alpha val="0"/>
                </a:srgbClr>
              </a:clrTo>
            </a:clrChange>
          </a:blip>
          <a:srcRect b="19672"/>
          <a:stretch>
            <a:fillRect/>
          </a:stretch>
        </p:blipFill>
        <p:spPr>
          <a:xfrm>
            <a:off x="216535" y="-110490"/>
            <a:ext cx="4264660" cy="2994660"/>
          </a:xfrm>
          <a:prstGeom prst="rect">
            <a:avLst/>
          </a:prstGeom>
          <a:noFill/>
          <a:ln w="9525">
            <a:noFill/>
          </a:ln>
        </p:spPr>
      </p:pic>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グループ学習</a:t>
            </a:r>
            <a:endParaRPr lang="ja-JP" altLang="zh-CN" sz="2000">
              <a:latin typeface="MS Mincho" panose="02020609040205080304" charset="-128"/>
              <a:ea typeface="MS Mincho" panose="02020609040205080304" charset="-128"/>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1500"/>
                            </p:stCondLst>
                            <p:childTnLst>
                              <p:par>
                                <p:cTn id="22" presetID="49" presetClass="entr" presetSubtype="0" decel="100000" fill="hold" grpId="0" nodeType="afterEffect">
                                  <p:stCondLst>
                                    <p:cond delay="0"/>
                                  </p:stCondLst>
                                  <p:iterate type="lt">
                                    <p:tmPct val="10000"/>
                                  </p:iterate>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 calcmode="lin" valueType="num">
                                      <p:cBhvr>
                                        <p:cTn id="26" dur="500" fill="hold"/>
                                        <p:tgtEl>
                                          <p:spTgt spid="28"/>
                                        </p:tgtEl>
                                        <p:attrNameLst>
                                          <p:attrName>style.rotation</p:attrName>
                                        </p:attrNameLst>
                                      </p:cBhvr>
                                      <p:tavLst>
                                        <p:tav tm="0">
                                          <p:val>
                                            <p:fltVal val="360"/>
                                          </p:val>
                                        </p:tav>
                                        <p:tav tm="100000">
                                          <p:val>
                                            <p:fltVal val="0"/>
                                          </p:val>
                                        </p:tav>
                                      </p:tavLst>
                                    </p:anim>
                                    <p:animEffect transition="in" filter="fade">
                                      <p:cBhvr>
                                        <p:cTn id="27" dur="500"/>
                                        <p:tgtEl>
                                          <p:spTgt spid="28"/>
                                        </p:tgtEl>
                                      </p:cBhvr>
                                    </p:animEffect>
                                  </p:childTnLst>
                                </p:cTn>
                              </p:par>
                            </p:childTnLst>
                          </p:cTn>
                        </p:par>
                        <p:par>
                          <p:cTn id="28" fill="hold">
                            <p:stCondLst>
                              <p:cond delay="225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bldLvl="0" animBg="1"/>
      <p:bldP spid="36" grpId="0"/>
      <p:bldP spid="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072" y="703926"/>
            <a:ext cx="1053545" cy="1119809"/>
            <a:chOff x="5758072" y="954157"/>
            <a:chExt cx="1053545" cy="1119809"/>
          </a:xfrm>
        </p:grpSpPr>
        <p:sp>
          <p:nvSpPr>
            <p:cNvPr id="3" name="菱形 2"/>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4" name="菱形 3"/>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5" name="文本框 4"/>
          <p:cNvSpPr txBox="1"/>
          <p:nvPr/>
        </p:nvSpPr>
        <p:spPr>
          <a:xfrm>
            <a:off x="1326730" y="996416"/>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01</a:t>
            </a:r>
            <a:endParaRPr lang="zh-CN" altLang="en-US" sz="2400" dirty="0">
              <a:latin typeface="楷体" panose="02010609060101010101" pitchFamily="49" charset="-122"/>
              <a:ea typeface="楷体" panose="02010609060101010101" pitchFamily="49" charset="-122"/>
            </a:endParaRPr>
          </a:p>
        </p:txBody>
      </p:sp>
      <p:grpSp>
        <p:nvGrpSpPr>
          <p:cNvPr id="6" name="组合 5"/>
          <p:cNvGrpSpPr/>
          <p:nvPr/>
        </p:nvGrpSpPr>
        <p:grpSpPr>
          <a:xfrm>
            <a:off x="1101366" y="1940514"/>
            <a:ext cx="1053545" cy="1119809"/>
            <a:chOff x="5758072" y="954157"/>
            <a:chExt cx="1053545" cy="1119809"/>
          </a:xfrm>
        </p:grpSpPr>
        <p:sp>
          <p:nvSpPr>
            <p:cNvPr id="7" name="菱形 6"/>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8" name="菱形 7"/>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9" name="文本框 8"/>
          <p:cNvSpPr txBox="1"/>
          <p:nvPr/>
        </p:nvSpPr>
        <p:spPr>
          <a:xfrm>
            <a:off x="1320024" y="2233004"/>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02</a:t>
            </a:r>
            <a:endParaRPr lang="zh-CN" altLang="en-US" sz="2400" dirty="0">
              <a:latin typeface="楷体" panose="02010609060101010101" pitchFamily="49" charset="-122"/>
              <a:ea typeface="楷体" panose="02010609060101010101" pitchFamily="49" charset="-122"/>
            </a:endParaRPr>
          </a:p>
        </p:txBody>
      </p:sp>
      <p:grpSp>
        <p:nvGrpSpPr>
          <p:cNvPr id="10" name="组合 9"/>
          <p:cNvGrpSpPr/>
          <p:nvPr/>
        </p:nvGrpSpPr>
        <p:grpSpPr>
          <a:xfrm>
            <a:off x="1071877" y="3154085"/>
            <a:ext cx="1053545" cy="1119809"/>
            <a:chOff x="5758072" y="954157"/>
            <a:chExt cx="1053545" cy="1119809"/>
          </a:xfrm>
        </p:grpSpPr>
        <p:sp>
          <p:nvSpPr>
            <p:cNvPr id="11" name="菱形 10"/>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12" name="菱形 11"/>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13" name="文本框 12"/>
          <p:cNvSpPr txBox="1"/>
          <p:nvPr/>
        </p:nvSpPr>
        <p:spPr>
          <a:xfrm>
            <a:off x="1290535" y="3470070"/>
            <a:ext cx="622852" cy="46166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03</a:t>
            </a:r>
            <a:endParaRPr lang="zh-CN" altLang="en-US" sz="2400" dirty="0">
              <a:latin typeface="楷体" panose="02010609060101010101" pitchFamily="49" charset="-122"/>
              <a:ea typeface="楷体" panose="02010609060101010101" pitchFamily="49" charset="-122"/>
            </a:endParaRPr>
          </a:p>
        </p:txBody>
      </p:sp>
      <p:sp>
        <p:nvSpPr>
          <p:cNvPr id="14" name="文本框 22"/>
          <p:cNvSpPr txBox="1">
            <a:spLocks noChangeArrowheads="1"/>
          </p:cNvSpPr>
          <p:nvPr/>
        </p:nvSpPr>
        <p:spPr bwMode="auto">
          <a:xfrm>
            <a:off x="2543175" y="996315"/>
            <a:ext cx="7395845" cy="46037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その作文のいいところ、印象的なところはどこか。</a:t>
            </a:r>
            <a:endParaRPr lang="zh-CN" altLang="en-US" sz="2400" dirty="0">
              <a:latin typeface="MS PGothic" panose="020B0600070205080204" charset="-128"/>
              <a:ea typeface="MS PGothic" panose="020B0600070205080204" charset="-128"/>
            </a:endParaRPr>
          </a:p>
        </p:txBody>
      </p:sp>
      <p:sp>
        <p:nvSpPr>
          <p:cNvPr id="16" name="文本框 15"/>
          <p:cNvSpPr txBox="1">
            <a:spLocks noChangeArrowheads="1"/>
          </p:cNvSpPr>
          <p:nvPr/>
        </p:nvSpPr>
        <p:spPr bwMode="auto">
          <a:xfrm>
            <a:off x="2622550" y="2233930"/>
            <a:ext cx="7237095" cy="46037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dirty="0">
                <a:latin typeface="MS PGothic" panose="020B0600070205080204" charset="-128"/>
                <a:ea typeface="MS PGothic" panose="020B0600070205080204" charset="-128"/>
                <a:sym typeface="微软雅黑" panose="020B0503020204020204" pitchFamily="34" charset="-122"/>
              </a:rPr>
              <a:t>資料や統計から環境問題を客観的に捉えているか。</a:t>
            </a:r>
            <a:endParaRPr lang="en-US" altLang="zh-CN" sz="2400" dirty="0">
              <a:latin typeface="楷体" panose="02010609060101010101" pitchFamily="49" charset="-122"/>
              <a:ea typeface="楷体" panose="02010609060101010101" pitchFamily="49" charset="-122"/>
              <a:sym typeface="微软雅黑" panose="020B0503020204020204" pitchFamily="34" charset="-122"/>
            </a:endParaRPr>
          </a:p>
        </p:txBody>
      </p:sp>
      <p:sp>
        <p:nvSpPr>
          <p:cNvPr id="18" name="文本框 17"/>
          <p:cNvSpPr txBox="1">
            <a:spLocks noChangeArrowheads="1"/>
          </p:cNvSpPr>
          <p:nvPr/>
        </p:nvSpPr>
        <p:spPr bwMode="auto">
          <a:xfrm>
            <a:off x="2717800" y="3520440"/>
            <a:ext cx="7515225" cy="460375"/>
          </a:xfrm>
          <a:prstGeom prst="rect">
            <a:avLst/>
          </a:prstGeom>
          <a:noFill/>
          <a:ln>
            <a:noFill/>
          </a:ln>
        </p:spPr>
        <p:txBody>
          <a:bodyPr wrap="square">
            <a:spAutoFit/>
          </a:bodyPr>
          <a:lstStyle>
            <a:lvl1pPr/>
            <a:lvl2pPr marL="742950" indent="-285750"/>
            <a:lvl3pPr/>
            <a:lvl4pPr/>
            <a:lvl5pPr/>
            <a:lvl6pPr/>
            <a:lvl7pPr/>
            <a:lvl8pPr/>
            <a:lvl9pPr/>
          </a:lstStyle>
          <a:p>
            <a:pPr algn="l">
              <a:buClrTx/>
              <a:buSzTx/>
              <a:buFontTx/>
            </a:pPr>
            <a:r>
              <a:rPr lang="en-US" altLang="zh-CN" sz="2400" dirty="0">
                <a:latin typeface="MS PGothic" panose="020B0600070205080204" charset="-128"/>
                <a:ea typeface="MS PGothic" panose="020B0600070205080204" charset="-128"/>
                <a:sym typeface="微软雅黑" panose="020B0503020204020204" pitchFamily="34" charset="-122"/>
              </a:rPr>
              <a:t>統計を使用する際、数値が正しく読めているか。</a:t>
            </a:r>
            <a:endParaRPr lang="en-US" altLang="zh-CN" sz="2400" dirty="0">
              <a:latin typeface="MS PGothic" panose="020B0600070205080204" charset="-128"/>
              <a:ea typeface="MS PGothic" panose="020B0600070205080204" charset="-128"/>
              <a:sym typeface="微软雅黑" panose="020B0503020204020204" pitchFamily="34" charset="-122"/>
            </a:endParaRPr>
          </a:p>
        </p:txBody>
      </p:sp>
      <p:sp>
        <p:nvSpPr>
          <p:cNvPr id="20" name="文本框 19"/>
          <p:cNvSpPr txBox="1"/>
          <p:nvPr/>
        </p:nvSpPr>
        <p:spPr>
          <a:xfrm>
            <a:off x="8976360" y="182245"/>
            <a:ext cx="1833880" cy="5219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zh-CN" sz="2800"/>
              <a:t>ピアシート</a:t>
            </a:r>
            <a:endParaRPr lang="ja-JP" altLang="zh-CN" sz="2800"/>
          </a:p>
        </p:txBody>
      </p:sp>
      <p:grpSp>
        <p:nvGrpSpPr>
          <p:cNvPr id="21" name="组合 20"/>
          <p:cNvGrpSpPr/>
          <p:nvPr/>
        </p:nvGrpSpPr>
        <p:grpSpPr>
          <a:xfrm>
            <a:off x="1094381" y="4342084"/>
            <a:ext cx="1053545" cy="1119809"/>
            <a:chOff x="5758072" y="954157"/>
            <a:chExt cx="1053545" cy="1119809"/>
          </a:xfrm>
        </p:grpSpPr>
        <p:sp>
          <p:nvSpPr>
            <p:cNvPr id="22" name="菱形 21"/>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3" name="菱形 22"/>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grpSp>
        <p:nvGrpSpPr>
          <p:cNvPr id="24" name="组合 23"/>
          <p:cNvGrpSpPr/>
          <p:nvPr/>
        </p:nvGrpSpPr>
        <p:grpSpPr>
          <a:xfrm>
            <a:off x="1094381" y="5578429"/>
            <a:ext cx="1053545" cy="1119809"/>
            <a:chOff x="5758072" y="954157"/>
            <a:chExt cx="1053545" cy="1119809"/>
          </a:xfrm>
        </p:grpSpPr>
        <p:sp>
          <p:nvSpPr>
            <p:cNvPr id="25" name="菱形 24"/>
            <p:cNvSpPr/>
            <p:nvPr/>
          </p:nvSpPr>
          <p:spPr>
            <a:xfrm>
              <a:off x="5764696" y="954157"/>
              <a:ext cx="1046921" cy="1046921"/>
            </a:xfrm>
            <a:prstGeom prst="diamond">
              <a:avLst/>
            </a:prstGeom>
            <a:noFill/>
            <a:ln w="28575">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6" name="菱形 25"/>
            <p:cNvSpPr/>
            <p:nvPr/>
          </p:nvSpPr>
          <p:spPr>
            <a:xfrm>
              <a:off x="5758072" y="1027045"/>
              <a:ext cx="1046921" cy="1046921"/>
            </a:xfrm>
            <a:prstGeom prst="diamond">
              <a:avLst/>
            </a:prstGeom>
            <a:noFill/>
            <a:ln w="12700">
              <a:solidFill>
                <a:srgbClr val="FCCC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grpSp>
      <p:sp>
        <p:nvSpPr>
          <p:cNvPr id="27" name="文本框 26"/>
          <p:cNvSpPr txBox="1"/>
          <p:nvPr/>
        </p:nvSpPr>
        <p:spPr>
          <a:xfrm>
            <a:off x="1326730" y="4660060"/>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04</a:t>
            </a:r>
            <a:endParaRPr lang="en-US" altLang="zh-CN" sz="2400" dirty="0">
              <a:latin typeface="楷体" panose="02010609060101010101" pitchFamily="49" charset="-122"/>
              <a:ea typeface="楷体" panose="02010609060101010101" pitchFamily="49" charset="-122"/>
            </a:endParaRPr>
          </a:p>
        </p:txBody>
      </p:sp>
      <p:sp>
        <p:nvSpPr>
          <p:cNvPr id="28" name="文本框 27"/>
          <p:cNvSpPr txBox="1"/>
          <p:nvPr/>
        </p:nvSpPr>
        <p:spPr>
          <a:xfrm>
            <a:off x="1313395" y="5944665"/>
            <a:ext cx="622852" cy="460375"/>
          </a:xfrm>
          <a:prstGeom prst="rect">
            <a:avLst/>
          </a:prstGeom>
          <a:noFill/>
        </p:spPr>
        <p:txBody>
          <a:bodyPr wrap="square" rtlCol="0">
            <a:spAutoFit/>
          </a:bodyPr>
          <a:lstStyle/>
          <a:p>
            <a:pPr algn="ctr"/>
            <a:r>
              <a:rPr lang="en-US" altLang="zh-CN" sz="2400" dirty="0">
                <a:latin typeface="楷体" panose="02010609060101010101" pitchFamily="49" charset="-122"/>
                <a:ea typeface="楷体" panose="02010609060101010101" pitchFamily="49" charset="-122"/>
              </a:rPr>
              <a:t>05</a:t>
            </a:r>
            <a:endParaRPr lang="en-US" altLang="zh-CN" sz="2400" dirty="0">
              <a:latin typeface="楷体" panose="02010609060101010101" pitchFamily="49" charset="-122"/>
              <a:ea typeface="楷体" panose="02010609060101010101" pitchFamily="49" charset="-122"/>
            </a:endParaRPr>
          </a:p>
        </p:txBody>
      </p:sp>
      <p:sp>
        <p:nvSpPr>
          <p:cNvPr id="29" name="文本框 28"/>
          <p:cNvSpPr txBox="1"/>
          <p:nvPr/>
        </p:nvSpPr>
        <p:spPr>
          <a:xfrm>
            <a:off x="2778125" y="4599940"/>
            <a:ext cx="8150860" cy="46037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結論では、自分なりに考えた環境改善方法を挙げているか。</a:t>
            </a:r>
            <a:endParaRPr lang="en-US" altLang="zh-CN" sz="2400" dirty="0">
              <a:latin typeface="MS PGothic" panose="020B0600070205080204" charset="-128"/>
              <a:ea typeface="MS PGothic" panose="020B0600070205080204" charset="-128"/>
            </a:endParaRPr>
          </a:p>
        </p:txBody>
      </p:sp>
      <p:sp>
        <p:nvSpPr>
          <p:cNvPr id="30" name="文本框 29"/>
          <p:cNvSpPr txBox="1"/>
          <p:nvPr/>
        </p:nvSpPr>
        <p:spPr>
          <a:xfrm>
            <a:off x="2778125" y="5871845"/>
            <a:ext cx="6405245" cy="460375"/>
          </a:xfrm>
          <a:prstGeom prst="rect">
            <a:avLst/>
          </a:prstGeom>
          <a:noFill/>
        </p:spPr>
        <p:txBody>
          <a:bodyPr wrap="square" rtlCol="0" anchor="t">
            <a:spAutoFit/>
          </a:bodyPr>
          <a:lstStyle/>
          <a:p>
            <a:pPr algn="l">
              <a:buClrTx/>
              <a:buSzTx/>
              <a:buFontTx/>
            </a:pPr>
            <a:r>
              <a:rPr lang="en-US" altLang="zh-CN" sz="2400" dirty="0">
                <a:latin typeface="MS PGothic" panose="020B0600070205080204" charset="-128"/>
                <a:ea typeface="MS PGothic" panose="020B0600070205080204" charset="-128"/>
              </a:rPr>
              <a:t>直したほうがいいと思うところはどこか。</a:t>
            </a:r>
            <a:endParaRPr lang="en-US" altLang="zh-CN" sz="2400" dirty="0">
              <a:latin typeface="MS PGothic" panose="020B0600070205080204" charset="-128"/>
              <a:ea typeface="MS PGothic" panose="020B060007020508020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1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10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6" presetClass="entr" presetSubtype="21"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1000"/>
                                        <p:tgtEl>
                                          <p:spTgt spid="21"/>
                                        </p:tgtEl>
                                      </p:cBhvr>
                                    </p:animEffect>
                                  </p:childTnLst>
                                </p:cTn>
                              </p:par>
                              <p:par>
                                <p:cTn id="38" presetID="16" presetClass="entr" presetSubtype="21"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1000"/>
                                        <p:tgtEl>
                                          <p:spTgt spid="2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inVertical)">
                                      <p:cBhvr>
                                        <p:cTn id="43" dur="1000"/>
                                        <p:tgtEl>
                                          <p:spTgt spid="27"/>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arn(inVertical)">
                                      <p:cBhvr>
                                        <p:cTn id="46" dur="1000"/>
                                        <p:tgtEl>
                                          <p:spTgt spid="28"/>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6" grpId="0"/>
      <p:bldP spid="18" grpId="0"/>
      <p:bldP spid="27" grpId="0"/>
      <p:bldP spid="28" grpId="0"/>
      <p:bldP spid="29" grpId="0"/>
      <p:bldP spid="30"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2925" y="89471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rgbClr val="595959"/>
              </a:solidFill>
            </a:endParaRPr>
          </a:p>
        </p:txBody>
      </p:sp>
      <p:sp>
        <p:nvSpPr>
          <p:cNvPr id="4" name="标题 3"/>
          <p:cNvSpPr>
            <a:spLocks noGrp="1"/>
          </p:cNvSpPr>
          <p:nvPr>
            <p:ph type="title"/>
          </p:nvPr>
        </p:nvSpPr>
        <p:spPr>
          <a:xfrm>
            <a:off x="1075055" y="1090930"/>
            <a:ext cx="8964930" cy="553720"/>
          </a:xfrm>
        </p:spPr>
        <p:txBody>
          <a:bodyPr>
            <a:noAutofit/>
          </a:bodyPr>
          <a:lstStyle/>
          <a:p>
            <a:r>
              <a:rPr lang="ja-JP" altLang="zh-CN" sz="2400" b="1" spc="0">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cs typeface="+mn-cs"/>
              </a:rPr>
              <a:t>★　</a:t>
            </a:r>
            <a:r>
              <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rPr>
              <a:t>クラスメートからのコメントをメモしましょう。</a:t>
            </a:r>
            <a:endParaRPr lang="ja-JP" altLang="zh-CN" sz="2400" b="1" spc="0">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cs typeface="+mn-cs"/>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graphicFrame>
        <p:nvGraphicFramePr>
          <p:cNvPr id="6" name="表格 5"/>
          <p:cNvGraphicFramePr/>
          <p:nvPr/>
        </p:nvGraphicFramePr>
        <p:xfrm>
          <a:off x="1562735" y="2087880"/>
          <a:ext cx="8707755" cy="4036695"/>
        </p:xfrm>
        <a:graphic>
          <a:graphicData uri="http://schemas.openxmlformats.org/drawingml/2006/table">
            <a:tbl>
              <a:tblPr firstRow="1" bandRow="1">
                <a:tableStyleId>{5940675A-B579-460E-94D1-54222C63F5DA}</a:tableStyleId>
              </a:tblPr>
              <a:tblGrid>
                <a:gridCol w="8707755"/>
              </a:tblGrid>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r>
                        <a:rPr lang="en-US" sz="1000" b="0">
                          <a:latin typeface="Century" panose="02040604050505020304" charset="0"/>
                          <a:cs typeface="Century" panose="02040604050505020304" charset="0"/>
                        </a:rPr>
                        <a:t> </a:t>
                      </a: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310515">
                <a:tc>
                  <a:txBody>
                    <a:bodyPr/>
                    <a:lstStyle/>
                    <a:p>
                      <a:pPr indent="0">
                        <a:buNone/>
                      </a:pPr>
                      <a:endParaRPr lang="en-US" altLang="en-US" sz="1000" b="0">
                        <a:latin typeface="Century" panose="02040604050505020304" charset="0"/>
                        <a:ea typeface="Century" panose="02040604050505020304" charset="0"/>
                        <a:cs typeface="Century" panose="020406040505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543560" y="879475"/>
            <a:ext cx="11106150" cy="5600700"/>
          </a:xfrm>
          <a:prstGeom prst="rect">
            <a:avLst/>
          </a:prstGeom>
          <a:solidFill>
            <a:schemeClr val="bg1"/>
          </a:solid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400">
              <a:solidFill>
                <a:srgbClr val="595959"/>
              </a:solidFill>
            </a:endParaRPr>
          </a:p>
        </p:txBody>
      </p:sp>
      <p:sp>
        <p:nvSpPr>
          <p:cNvPr id="4" name="标题 3"/>
          <p:cNvSpPr>
            <a:spLocks noGrp="1"/>
          </p:cNvSpPr>
          <p:nvPr>
            <p:ph type="title"/>
          </p:nvPr>
        </p:nvSpPr>
        <p:spPr>
          <a:xfrm>
            <a:off x="3529648" y="135260"/>
            <a:ext cx="5133974" cy="553804"/>
          </a:xfrm>
        </p:spPr>
        <p:txBody>
          <a:bodyPr>
            <a:noAutofit/>
          </a:bodyPr>
          <a:lstStyle/>
          <a:p>
            <a:r>
              <a:rPr lang="en-US" altLang="ja-JP" sz="4000" b="1" dirty="0">
                <a:latin typeface="MS Mincho" panose="02020609040205080304" charset="-128"/>
                <a:ea typeface="MS Mincho" panose="02020609040205080304" charset="-128"/>
              </a:rPr>
              <a:t>4</a:t>
            </a:r>
            <a:r>
              <a:rPr lang="ja-JP" sz="4000" b="1" dirty="0" smtClean="0">
                <a:latin typeface="MS Mincho" panose="02020609040205080304" charset="-128"/>
                <a:ea typeface="MS Mincho" panose="02020609040205080304" charset="-128"/>
              </a:rPr>
              <a:t>時限</a:t>
            </a:r>
            <a:r>
              <a:rPr lang="ja-JP" altLang="en-US" sz="4000" b="1" dirty="0" smtClean="0">
                <a:latin typeface="MS Mincho" panose="02020609040205080304" charset="-128"/>
                <a:ea typeface="MS Mincho" panose="02020609040205080304" charset="-128"/>
              </a:rPr>
              <a:t>目</a:t>
            </a:r>
            <a:r>
              <a:rPr lang="ja-JP" sz="4000" b="1" dirty="0" smtClean="0">
                <a:latin typeface="MS Mincho" panose="02020609040205080304" charset="-128"/>
                <a:ea typeface="MS Mincho" panose="02020609040205080304" charset="-128"/>
              </a:rPr>
              <a:t>の</a:t>
            </a:r>
            <a:r>
              <a:rPr lang="ja-JP" sz="4000" b="1" dirty="0">
                <a:latin typeface="MS Mincho" panose="02020609040205080304" charset="-128"/>
                <a:ea typeface="MS Mincho" panose="02020609040205080304" charset="-128"/>
              </a:rPr>
              <a:t>宿題</a:t>
            </a:r>
            <a:endParaRPr lang="ja-JP" sz="4000" b="1" dirty="0">
              <a:latin typeface="MS Mincho" panose="02020609040205080304" charset="-128"/>
              <a:ea typeface="MS Mincho" panose="02020609040205080304" charset="-128"/>
            </a:endParaRPr>
          </a:p>
        </p:txBody>
      </p:sp>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1233170" y="1027430"/>
            <a:ext cx="10416540" cy="1506855"/>
          </a:xfrm>
          <a:prstGeom prst="rect">
            <a:avLst/>
          </a:prstGeom>
          <a:noFill/>
        </p:spPr>
        <p:txBody>
          <a:bodyPr wrap="square" rtlCol="0">
            <a:spAutoFit/>
          </a:bodyPr>
          <a:lstStyle/>
          <a:p>
            <a:r>
              <a:rPr lang="ja-JP" altLang="zh-CN" sz="2400" b="1">
                <a:ln w="22225">
                  <a:solidFill>
                    <a:schemeClr val="accent2"/>
                  </a:solidFill>
                  <a:prstDash val="solid"/>
                </a:ln>
                <a:solidFill>
                  <a:schemeClr val="accent2">
                    <a:lumMod val="40000"/>
                    <a:lumOff val="60000"/>
                  </a:schemeClr>
                </a:solidFill>
                <a:latin typeface="微软雅黑" panose="020B0503020204020204" pitchFamily="34" charset="-122"/>
                <a:ea typeface="微软雅黑" panose="020B0503020204020204" pitchFamily="34" charset="-122"/>
              </a:rPr>
              <a:t>★　</a:t>
            </a:r>
            <a:r>
              <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rPr>
              <a:t>推敲文を書こう</a:t>
            </a:r>
            <a:endParaRPr lang="ja-JP" altLang="zh-CN" sz="2400" b="1">
              <a:ln w="22225">
                <a:solidFill>
                  <a:schemeClr val="accent2"/>
                </a:solidFill>
                <a:prstDash val="solid"/>
              </a:ln>
              <a:solidFill>
                <a:schemeClr val="accent2">
                  <a:lumMod val="40000"/>
                  <a:lumOff val="60000"/>
                </a:schemeClr>
              </a:solidFill>
              <a:latin typeface="MS Mincho" panose="02020609040205080304" charset="-128"/>
              <a:ea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sz="2000">
              <a:latin typeface="MS Mincho" panose="02020609040205080304" charset="-128"/>
              <a:ea typeface="MS Mincho" panose="02020609040205080304" charset="-128"/>
              <a:cs typeface="MS Mincho" panose="02020609040205080304" charset="-128"/>
            </a:endParaRPr>
          </a:p>
          <a:p>
            <a:endParaRPr lang="zh-CN" altLang="en-US" sz="2800" b="1">
              <a:latin typeface="MS Mincho" panose="02020609040205080304" charset="-128"/>
              <a:ea typeface="MS Mincho" panose="02020609040205080304" charset="-128"/>
            </a:endParaRPr>
          </a:p>
        </p:txBody>
      </p:sp>
      <p:sp>
        <p:nvSpPr>
          <p:cNvPr id="101" name="文本框 100"/>
          <p:cNvSpPr txBox="1"/>
          <p:nvPr/>
        </p:nvSpPr>
        <p:spPr>
          <a:xfrm>
            <a:off x="1480185" y="1827530"/>
            <a:ext cx="7520940" cy="1014730"/>
          </a:xfrm>
          <a:prstGeom prst="rect">
            <a:avLst/>
          </a:prstGeom>
          <a:noFill/>
          <a:ln w="9525">
            <a:noFill/>
          </a:ln>
        </p:spPr>
        <p:txBody>
          <a:bodyPr wrap="square">
            <a:spAutoFit/>
          </a:bodyPr>
          <a:lstStyle/>
          <a:p>
            <a:pPr indent="133350"/>
            <a:endParaRPr lang="zh-CN" sz="2000" b="0">
              <a:latin typeface="MS Mincho" panose="02020609040205080304" charset="-128"/>
              <a:ea typeface="MS Mincho" panose="02020609040205080304" charset="-128"/>
              <a:cs typeface="MS Mincho" panose="02020609040205080304" charset="-128"/>
            </a:endParaRPr>
          </a:p>
          <a:p>
            <a:pPr indent="133350"/>
            <a:r>
              <a:rPr lang="en-US" sz="2000" b="0">
                <a:latin typeface="MS Mincho" panose="02020609040205080304" charset="-128"/>
                <a:ea typeface="MS Mincho" panose="02020609040205080304" charset="-128"/>
                <a:cs typeface="MS Mincho" panose="02020609040205080304" charset="-128"/>
              </a:rPr>
              <a:t> </a:t>
            </a:r>
            <a:endParaRPr lang="zh-CN" sz="2000" b="0">
              <a:latin typeface="MS Mincho" panose="02020609040205080304" charset="-128"/>
              <a:ea typeface="MS Mincho" panose="02020609040205080304" charset="-128"/>
              <a:cs typeface="MS Mincho" panose="02020609040205080304" charset="-128"/>
            </a:endParaRPr>
          </a:p>
          <a:p>
            <a:endParaRPr lang="zh-CN" altLang="en-US" sz="2000">
              <a:latin typeface="MS Mincho" panose="02020609040205080304" charset="-128"/>
              <a:ea typeface="MS Mincho" panose="02020609040205080304" charset="-128"/>
              <a:cs typeface="MS Mincho" panose="02020609040205080304" charset="-128"/>
            </a:endParaRPr>
          </a:p>
        </p:txBody>
      </p:sp>
      <p:sp>
        <p:nvSpPr>
          <p:cNvPr id="5" name="文本框 4"/>
          <p:cNvSpPr txBox="1"/>
          <p:nvPr/>
        </p:nvSpPr>
        <p:spPr>
          <a:xfrm>
            <a:off x="1353820" y="1827530"/>
            <a:ext cx="7793355" cy="398780"/>
          </a:xfrm>
          <a:prstGeom prst="rect">
            <a:avLst/>
          </a:prstGeom>
          <a:noFill/>
          <a:ln w="9525">
            <a:noFill/>
          </a:ln>
        </p:spPr>
        <p:txBody>
          <a:bodyPr wrap="square">
            <a:spAutoFit/>
          </a:bodyPr>
          <a:lstStyle/>
          <a:p>
            <a:pPr indent="133350"/>
            <a:r>
              <a:rPr lang="zh-CN" sz="2000" b="0">
                <a:ea typeface="MS Mincho" panose="02020609040205080304" charset="-128"/>
              </a:rPr>
              <a:t>ピア活動で気づいたことを活かし、推敲作文を書きましょう。</a:t>
            </a:r>
            <a:endParaRPr lang="zh-CN" sz="2000" b="0">
              <a:ea typeface="MS Mincho" panose="02020609040205080304" charset="-128"/>
            </a:endParaRPr>
          </a:p>
        </p:txBody>
      </p:sp>
      <p:pic>
        <p:nvPicPr>
          <p:cNvPr id="6" name="图片 5"/>
          <p:cNvPicPr>
            <a:picLocks noChangeAspect="1"/>
          </p:cNvPicPr>
          <p:nvPr/>
        </p:nvPicPr>
        <p:blipFill>
          <a:blip r:embed="rId1"/>
          <a:stretch>
            <a:fillRect/>
          </a:stretch>
        </p:blipFill>
        <p:spPr>
          <a:xfrm>
            <a:off x="1640840" y="2447925"/>
            <a:ext cx="8516620" cy="3711575"/>
          </a:xfrm>
          <a:prstGeom prst="rect">
            <a:avLst/>
          </a:prstGeom>
        </p:spPr>
      </p:pic>
      <p:sp>
        <p:nvSpPr>
          <p:cNvPr id="2" name="云形标注 1"/>
          <p:cNvSpPr/>
          <p:nvPr/>
        </p:nvSpPr>
        <p:spPr>
          <a:xfrm>
            <a:off x="9740265" y="344170"/>
            <a:ext cx="1909445" cy="1089025"/>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zh-CN" sz="2000">
                <a:latin typeface="MS Mincho" panose="02020609040205080304" charset="-128"/>
                <a:ea typeface="MS Mincho" panose="02020609040205080304" charset="-128"/>
              </a:rPr>
              <a:t>個別</a:t>
            </a:r>
            <a:endParaRPr lang="ja-JP" altLang="zh-CN" sz="2000">
              <a:latin typeface="MS Mincho" panose="02020609040205080304" charset="-128"/>
              <a:ea typeface="MS Mincho" panose="02020609040205080304" charset="-128"/>
            </a:endParaRPr>
          </a:p>
          <a:p>
            <a:pPr algn="ctr"/>
            <a:r>
              <a:rPr lang="ja-JP" altLang="zh-CN" sz="2000">
                <a:latin typeface="MS Mincho" panose="02020609040205080304" charset="-128"/>
                <a:ea typeface="MS Mincho" panose="02020609040205080304" charset="-128"/>
              </a:rPr>
              <a:t>学習</a:t>
            </a:r>
            <a:endParaRPr lang="ja-JP" altLang="zh-CN" sz="2000">
              <a:latin typeface="MS Mincho" panose="02020609040205080304" charset="-128"/>
              <a:ea typeface="MS Mincho" panose="02020609040205080304" charset="-128"/>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2" name="矩形 11"/>
          <p:cNvSpPr/>
          <p:nvPr/>
        </p:nvSpPr>
        <p:spPr>
          <a:xfrm>
            <a:off x="286385" y="366395"/>
            <a:ext cx="11647170" cy="61137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endParaRPr lang="zh-CN" altLang="en-US" sz="2400">
              <a:solidFill>
                <a:srgbClr val="595959"/>
              </a:solidFill>
            </a:endParaRPr>
          </a:p>
        </p:txBody>
      </p:sp>
      <p:sp>
        <p:nvSpPr>
          <p:cNvPr id="23" name="矩形 22"/>
          <p:cNvSpPr/>
          <p:nvPr/>
        </p:nvSpPr>
        <p:spPr>
          <a:xfrm>
            <a:off x="5803493" y="1469819"/>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7" name="文本框 6"/>
          <p:cNvSpPr txBox="1"/>
          <p:nvPr/>
        </p:nvSpPr>
        <p:spPr>
          <a:xfrm>
            <a:off x="774065" y="1122045"/>
            <a:ext cx="4530725" cy="1056640"/>
          </a:xfrm>
          <a:prstGeom prst="rect">
            <a:avLst/>
          </a:prstGeom>
          <a:noFill/>
        </p:spPr>
        <p:txBody>
          <a:bodyPr wrap="square" rtlCol="0">
            <a:spAutoFit/>
          </a:bodyPr>
          <a:lstStyle/>
          <a:p>
            <a:pPr>
              <a:lnSpc>
                <a:spcPct val="130000"/>
              </a:lnSpc>
            </a:pPr>
            <a:r>
              <a:rPr lang="ja-JP" altLang="zh-CN" sz="2800" b="1">
                <a:latin typeface="MS Mincho" panose="02020609040205080304" charset="-128"/>
                <a:ea typeface="MS Mincho" panose="02020609040205080304" charset="-128"/>
              </a:rPr>
              <a:t>　</a:t>
            </a:r>
            <a:endParaRPr lang="zh-CN" altLang="en-US" sz="2800" b="1">
              <a:latin typeface="MS Mincho" panose="02020609040205080304" charset="-128"/>
              <a:ea typeface="MS Mincho" panose="02020609040205080304" charset="-128"/>
            </a:endParaRPr>
          </a:p>
          <a:p>
            <a:pPr>
              <a:lnSpc>
                <a:spcPct val="110000"/>
              </a:lnSpc>
            </a:pPr>
            <a:endParaRPr lang="zh-CN" altLang="en-US" sz="2400" b="1">
              <a:latin typeface="MS Mincho" panose="02020609040205080304" charset="-128"/>
              <a:ea typeface="MS Mincho" panose="02020609040205080304" charset="-128"/>
            </a:endParaRPr>
          </a:p>
        </p:txBody>
      </p:sp>
      <p:graphicFrame>
        <p:nvGraphicFramePr>
          <p:cNvPr id="5" name="内容占位符 4"/>
          <p:cNvGraphicFramePr>
            <a:graphicFrameLocks noGrp="1"/>
          </p:cNvGraphicFramePr>
          <p:nvPr>
            <p:ph idx="1"/>
            <p:custDataLst>
              <p:tags r:id="rId1"/>
            </p:custDataLst>
          </p:nvPr>
        </p:nvGraphicFramePr>
        <p:xfrm>
          <a:off x="200025" y="233680"/>
          <a:ext cx="11791950" cy="6504305"/>
        </p:xfrm>
        <a:graphic>
          <a:graphicData uri="http://schemas.openxmlformats.org/drawingml/2006/table">
            <a:tbl>
              <a:tblPr firstRow="1" bandRow="1">
                <a:tableStyleId>{5C22544A-7EE6-4342-B048-85BDC9FD1C3A}</a:tableStyleId>
              </a:tblPr>
              <a:tblGrid>
                <a:gridCol w="1612265"/>
                <a:gridCol w="2534285"/>
                <a:gridCol w="4423410"/>
                <a:gridCol w="3221990"/>
              </a:tblGrid>
              <a:tr h="734695">
                <a:tc>
                  <a:txBody>
                    <a:bodyPr/>
                    <a:lstStyle/>
                    <a:p>
                      <a:pPr algn="ctr">
                        <a:buNone/>
                      </a:pP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時間</a:t>
                      </a: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目標</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学習活動と指導内容</a:t>
                      </a: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c>
                  <a:txBody>
                    <a:bodyPr/>
                    <a:lstStyle/>
                    <a:p>
                      <a:pPr algn="ctr">
                        <a:buNone/>
                      </a:pPr>
                      <a:endParaRPr lang="ja-JP" altLang="zh-CN" sz="200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p>
                      <a:pPr algn="ctr">
                        <a:lnSpc>
                          <a:spcPct val="90000"/>
                        </a:lnSpc>
                        <a:buNone/>
                      </a:pPr>
                      <a:r>
                        <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指導上の留意点</a:t>
                      </a:r>
                      <a:endParaRPr lang="ja-JP" altLang="zh-CN" sz="2000"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a:noFill/>
                    </a:lnTlToBr>
                    <a:lnBlToTr>
                      <a:noFill/>
                    </a:lnBlToTr>
                    <a:solidFill>
                      <a:srgbClr val="FFFFFF"/>
                    </a:solidFill>
                  </a:tcPr>
                </a:tc>
              </a:tr>
              <a:tr h="316992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第３時限</a:t>
                      </a:r>
                      <a:endPar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lnSpc>
                          <a:spcPct val="100000"/>
                        </a:lnSpc>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①世界各国でどのような環</a:t>
                      </a: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境教育、環境活動が行わ</a:t>
                      </a: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れているかを新聞などで</a:t>
                      </a: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rPr>
                        <a:t>　調べて、全体像を把握する。</a:t>
                      </a:r>
                      <a:endParaRPr lang="ja-JP" altLang="en-US"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a:lnSpc>
                          <a:spcPct val="100000"/>
                        </a:lnSpc>
                        <a:buNone/>
                      </a:pPr>
                      <a:endParaRPr lang="ja-JP" altLang="zh-CN"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②環境教育・活動が人々にど</a:t>
                      </a: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のような効果・影響をもた</a:t>
                      </a: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らしているかを考える。</a:t>
                      </a: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endParaRPr lang="ja-JP" sz="140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①「始まりは学校植物園」、「独創的な庭」、「子</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どもが自ら体験すること」を読んで、興味・関</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心を持った点をグループで話し合う。</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②国名、環境教育・環境活動、どのような効果・影</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響があるかという順で調べてから記述する。</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③日本や世界のリサイクルの状況について調べ、興</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味深く思った点をまとめる。</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④調べた内容と話し合った内容をアウトラインに</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zh-CN" sz="1400">
                          <a:solidFill>
                            <a:srgbClr val="595959"/>
                          </a:solidFill>
                          <a:latin typeface="MS Mincho" panose="02020609040205080304" charset="-128"/>
                          <a:ea typeface="MS Mincho" panose="02020609040205080304" charset="-128"/>
                          <a:sym typeface="微软雅黑" panose="020B0503020204020204" pitchFamily="34" charset="-122"/>
                        </a:rPr>
                        <a:t>　記述する。</a:t>
                      </a:r>
                      <a:endParaRPr lang="ja-JP" altLang="zh-CN" sz="140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en-US" altLang="ja-JP"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前もって資料を調べるよう要求する。</a:t>
                      </a: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調べた資料を出典も明記し、項目ごとに整理させる。</a:t>
                      </a: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p>
                      <a:pPr>
                        <a:buNone/>
                      </a:pPr>
                      <a:r>
                        <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rPr>
                        <a:t>アウトラインを描く時間が足りない場合は授業後に描かせる。</a:t>
                      </a:r>
                      <a:endParaRPr lang="ja-JP" altLang="en-US" sz="1400">
                        <a:solidFill>
                          <a:schemeClr val="tx1">
                            <a:lumMod val="65000"/>
                            <a:lumOff val="35000"/>
                          </a:schemeClr>
                        </a:solidFill>
                        <a:effectLst/>
                        <a:latin typeface="MS Mincho" panose="02020609040205080304" charset="-128"/>
                        <a:ea typeface="MS Mincho" panose="02020609040205080304" charset="-128"/>
                        <a:cs typeface="MS PGothic" panose="020B0600070205080204" charset="-128"/>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a:noFill/>
                    </a:lnTlToBr>
                    <a:lnBlToTr>
                      <a:noFill/>
                    </a:lnBlToTr>
                    <a:solidFill>
                      <a:srgbClr val="FFFFFF"/>
                    </a:solidFill>
                  </a:tcPr>
                </a:tc>
              </a:tr>
              <a:tr h="2599690">
                <a:tc>
                  <a:txBody>
                    <a:bodyPr/>
                    <a:lstStyle/>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endPar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p>
                      <a:pPr>
                        <a:buNone/>
                      </a:pPr>
                      <a:r>
                        <a:rPr lang="ja-JP" altLang="zh-CN"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　</a:t>
                      </a:r>
                      <a:r>
                        <a:rPr lang="ja-JP" altLang="zh-CN" sz="2000" b="1" dirty="0">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第４時限</a:t>
                      </a:r>
                      <a:endParaRPr lang="ja-JP" altLang="en-US" sz="2000" b="1">
                        <a:solidFill>
                          <a:schemeClr val="tx1">
                            <a:lumMod val="65000"/>
                            <a:lumOff val="3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①第一稿作文に出た問題点</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を改善する。</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②改稿に向けての議論を通</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marL="0" indent="0" fontAlgn="base">
                        <a:lnSpc>
                          <a:spcPct val="100000"/>
                        </a:lnSpc>
                        <a:buNone/>
                      </a:pPr>
                      <a:r>
                        <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　して、考え方を広げる。</a:t>
                      </a:r>
                      <a:endParaRPr lang="ja-JP"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①提出された第一稿で出た不適切な表現を注意する。</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②互いに第一稿を見せ合う。</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③資料や統計から環境問題を客観的に捉えているか、</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結論では、自分なりに考えた環境改善方法を挙げ</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p>
                      <a:pPr>
                        <a:buNone/>
                      </a:pPr>
                      <a:r>
                        <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rPr>
                        <a:t>　ているかを考えに入れ、他人の作文を評価する。</a:t>
                      </a:r>
                      <a:endParaRPr lang="ja-JP" altLang="en-US" sz="1400" dirty="0">
                        <a:solidFill>
                          <a:srgbClr val="595959"/>
                        </a:solidFill>
                        <a:latin typeface="MS Mincho" panose="02020609040205080304" charset="-128"/>
                        <a:ea typeface="MS Mincho" panose="02020609040205080304" charset="-128"/>
                        <a:sym typeface="微软雅黑" panose="020B0503020204020204" pitchFamily="34"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c>
                  <a:txBody>
                    <a:bodyPr/>
                    <a:lstStyle/>
                    <a:p>
                      <a:pPr>
                        <a:buNone/>
                      </a:pPr>
                      <a:endPar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en-US" altLang="zh-CN"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時間にゆとりをもって設定</a:t>
                      </a: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する。</a:t>
                      </a: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ピアシートに記入しながら推敲させる。</a:t>
                      </a: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r>
                        <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rPr>
                        <a:t>ピア活動がスムーズになるようサポートする。</a:t>
                      </a: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p>
                      <a:pPr>
                        <a:buNone/>
                      </a:pPr>
                      <a:endParaRPr lang="ja-JP" altLang="en-US" sz="1400" dirty="0">
                        <a:solidFill>
                          <a:schemeClr val="tx1">
                            <a:lumMod val="65000"/>
                            <a:lumOff val="35000"/>
                          </a:schemeClr>
                        </a:solidFill>
                        <a:effectLst/>
                        <a:latin typeface="MS Mincho" panose="02020609040205080304" charset="-128"/>
                        <a:ea typeface="MS Mincho" panose="02020609040205080304" charset="-128"/>
                        <a:cs typeface="微软雅黑" panose="020B0503020204020204" pitchFamily="34" charset="-122"/>
                        <a:sym typeface="+mn-ea"/>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a:noFill/>
                    </a:lnTlToBr>
                    <a:lnBlToTr>
                      <a:noFill/>
                    </a:lnBlToTr>
                    <a:solidFill>
                      <a:srgbClr val="FFFFFF"/>
                    </a:solidFill>
                  </a:tcPr>
                </a:tc>
              </a:tr>
            </a:tbl>
          </a:graphicData>
        </a:graphic>
      </p:graphicFrame>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000">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14:bounceEnd="56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flipH="1">
            <a:off x="5625050" y="1717388"/>
            <a:ext cx="3026805" cy="3026805"/>
          </a:xfrm>
          <a:prstGeom prst="ellipse">
            <a:avLst/>
          </a:prstGeom>
          <a:solidFill>
            <a:srgbClr val="FCCCB8"/>
          </a:solidFill>
          <a:ln>
            <a:solidFill>
              <a:srgbClr val="E2F0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5400000">
            <a:off x="5354660" y="2455552"/>
            <a:ext cx="3571240" cy="1436688"/>
            <a:chOff x="4450" y="3372"/>
            <a:chExt cx="10301" cy="2774"/>
          </a:xfrm>
        </p:grpSpPr>
        <p:sp>
          <p:nvSpPr>
            <p:cNvPr id="6" name="矩形 5"/>
            <p:cNvSpPr/>
            <p:nvPr/>
          </p:nvSpPr>
          <p:spPr>
            <a:xfrm>
              <a:off x="4720" y="3604"/>
              <a:ext cx="9761" cy="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7" name="矩形 6"/>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8" name="矩形 7"/>
            <p:cNvSpPr/>
            <p:nvPr/>
          </p:nvSpPr>
          <p:spPr>
            <a:xfrm>
              <a:off x="14481"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sp>
          <p:nvSpPr>
            <p:cNvPr id="10" name="矩形 9"/>
            <p:cNvSpPr/>
            <p:nvPr/>
          </p:nvSpPr>
          <p:spPr>
            <a:xfrm>
              <a:off x="4450" y="5876"/>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charset="-122"/>
                <a:ea typeface="方正宋刻本秀楷简体" panose="02000000000000000000" charset="-122"/>
              </a:endParaRPr>
            </a:p>
          </p:txBody>
        </p:sp>
      </p:grpSp>
      <p:sp>
        <p:nvSpPr>
          <p:cNvPr id="11" name="文本框 10"/>
          <p:cNvSpPr txBox="1"/>
          <p:nvPr/>
        </p:nvSpPr>
        <p:spPr>
          <a:xfrm>
            <a:off x="6625693" y="1650402"/>
            <a:ext cx="1029174" cy="3046095"/>
          </a:xfrm>
          <a:prstGeom prst="rect">
            <a:avLst/>
          </a:prstGeom>
          <a:noFill/>
        </p:spPr>
        <p:txBody>
          <a:bodyPr wrap="square" rtlCol="0">
            <a:spAutoFit/>
          </a:bodyPr>
          <a:lstStyle/>
          <a:p>
            <a:pPr algn="ctr"/>
            <a:r>
              <a:rPr lang="ja-JP" altLang="zh-CN" sz="4800" b="1" dirty="0">
                <a:latin typeface="MS PGothic" panose="020B0600070205080204" charset="-128"/>
                <a:ea typeface="MS PGothic" panose="020B0600070205080204" charset="-128"/>
              </a:rPr>
              <a:t>評価基準</a:t>
            </a:r>
            <a:endParaRPr lang="ja-JP" altLang="zh-CN" sz="4800" b="1" dirty="0">
              <a:latin typeface="MS PGothic" panose="020B0600070205080204" charset="-128"/>
              <a:ea typeface="MS PGothic" panose="020B0600070205080204" charset="-128"/>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3" name="矩形 22"/>
          <p:cNvSpPr/>
          <p:nvPr/>
        </p:nvSpPr>
        <p:spPr>
          <a:xfrm>
            <a:off x="1562963" y="2087674"/>
            <a:ext cx="5376000" cy="360000"/>
          </a:xfrm>
          <a:prstGeom prst="rect">
            <a:avLst/>
          </a:prstGeom>
          <a:noFill/>
          <a:ln w="15875" cap="flat" cmpd="sng" algn="ctr">
            <a:noFill/>
            <a:prstDash val="solid"/>
            <a:miter lim="800000"/>
          </a:ln>
          <a:effectLst/>
        </p:spPr>
        <p:txBody>
          <a:bodyPr lIns="288000" anchor="ctr"/>
          <a:lstStyle/>
          <a:p>
            <a:endParaRPr lang="en-US" altLang="zh-CN" sz="1500" kern="0" dirty="0">
              <a:solidFill>
                <a:srgbClr val="595959"/>
              </a:solidFill>
              <a:latin typeface="微软雅黑 Light" panose="020B0502040204020203" pitchFamily="34" charset="-122"/>
              <a:ea typeface="微软雅黑 Light" panose="020B0502040204020203" pitchFamily="34" charset="-122"/>
              <a:sym typeface="+mn-lt"/>
            </a:endParaRPr>
          </a:p>
        </p:txBody>
      </p:sp>
      <p:sp>
        <p:nvSpPr>
          <p:cNvPr id="2" name="标题 1"/>
          <p:cNvSpPr>
            <a:spLocks noGrp="1"/>
          </p:cNvSpPr>
          <p:nvPr>
            <p:ph type="title"/>
          </p:nvPr>
        </p:nvSpPr>
        <p:spPr/>
        <p:txBody>
          <a:bodyPr>
            <a:normAutofit fontScale="90000"/>
          </a:bodyPr>
          <a:lstStyle/>
          <a:p>
            <a:endParaRPr lang="zh-CN" altLang="en-US"/>
          </a:p>
        </p:txBody>
      </p:sp>
      <p:pic>
        <p:nvPicPr>
          <p:cNvPr id="5" name="图片 1"/>
          <p:cNvPicPr>
            <a:picLocks noGrp="1" noChangeAspect="1"/>
          </p:cNvPicPr>
          <p:nvPr/>
        </p:nvPicPr>
        <p:blipFill>
          <a:blip r:embed="rId1"/>
          <a:srcRect l="338" t="4270"/>
          <a:stretch>
            <a:fillRect/>
          </a:stretch>
        </p:blipFill>
        <p:spPr>
          <a:xfrm>
            <a:off x="442595" y="412750"/>
            <a:ext cx="10758805" cy="6033135"/>
          </a:xfrm>
          <a:prstGeom prst="rect">
            <a:avLst/>
          </a:prstGeom>
          <a:noFill/>
          <a:ln>
            <a:noFill/>
          </a:ln>
        </p:spPr>
      </p:pic>
    </p:spTree>
  </p:cSld>
  <p:clrMapOvr>
    <a:masterClrMapping/>
  </p:clrMapOvr>
  <p:transition spd="slow" advTm="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5" name="矩形 14"/>
          <p:cNvSpPr/>
          <p:nvPr/>
        </p:nvSpPr>
        <p:spPr>
          <a:xfrm>
            <a:off x="548400" y="844967"/>
            <a:ext cx="11095200" cy="5167212"/>
          </a:xfrm>
          <a:prstGeom prst="rect">
            <a:avLst/>
          </a:prstGeom>
          <a:solidFill>
            <a:schemeClr val="bg1"/>
          </a:solidFill>
          <a:ln w="12700">
            <a:noFill/>
            <a:miter lim="800000"/>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48400" y="3431790"/>
            <a:ext cx="11095200" cy="246458"/>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nvSpPr>
        <p:spPr>
          <a:xfrm>
            <a:off x="2233295" y="2416810"/>
            <a:ext cx="7725410" cy="829945"/>
          </a:xfrm>
          <a:prstGeom prst="rect">
            <a:avLst/>
          </a:prstGeom>
          <a:noFill/>
        </p:spPr>
        <p:txBody>
          <a:bodyPr wrap="square" rtlCol="0" anchor="ctr">
            <a:spAutoFit/>
          </a:bodyPr>
          <a:lstStyle/>
          <a:p>
            <a:pPr algn="ctr"/>
            <a:r>
              <a:rPr lang="ja-JP" altLang="zh-CN" sz="4800" b="1" dirty="0">
                <a:ln>
                  <a:solidFill>
                    <a:srgbClr val="595959"/>
                  </a:solidFill>
                </a:ln>
                <a:solidFill>
                  <a:srgbClr val="595959"/>
                </a:solidFill>
                <a:latin typeface="MS Mincho" panose="02020609040205080304" charset="-128"/>
                <a:ea typeface="MS Mincho" panose="02020609040205080304" charset="-128"/>
              </a:rPr>
              <a:t>学習指導の見出し</a:t>
            </a:r>
            <a:endParaRPr lang="ja-JP" altLang="zh-CN" sz="4800" b="1" dirty="0">
              <a:ln>
                <a:solidFill>
                  <a:srgbClr val="595959"/>
                </a:solidFill>
              </a:ln>
              <a:solidFill>
                <a:srgbClr val="595959"/>
              </a:solidFill>
              <a:latin typeface="MS Mincho" panose="02020609040205080304" charset="-128"/>
              <a:ea typeface="MS Mincho" panose="02020609040205080304" charset="-128"/>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1"/>
                                        </p:tgtEl>
                                        <p:attrNameLst>
                                          <p:attrName>style.visibility</p:attrName>
                                        </p:attrNameLst>
                                      </p:cBhvr>
                                      <p:to>
                                        <p:strVal val="visible"/>
                                      </p:to>
                                    </p:set>
                                    <p:anim calcmode="lin" valueType="num">
                                      <p:cBhvr additive="base">
                                        <p:cTn id="7" dur="1000"/>
                                        <p:tgtEl>
                                          <p:spTgt spid="11"/>
                                        </p:tgtEl>
                                        <p:attrNameLst>
                                          <p:attrName>ppt_x</p:attrName>
                                        </p:attrNameLst>
                                      </p:cBhvr>
                                      <p:tavLst>
                                        <p:tav tm="0">
                                          <p:val>
                                            <p:strVal val="#ppt_x-#ppt_w*1.125000"/>
                                          </p:val>
                                        </p:tav>
                                        <p:tav tm="100000">
                                          <p:val>
                                            <p:strVal val="#ppt_x"/>
                                          </p:val>
                                        </p:tav>
                                      </p:tavLst>
                                    </p:anim>
                                    <p:animEffect transition="in" filter="wipe(right)">
                                      <p:cBhvr>
                                        <p:cTn id="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4"/>
          <p:cNvSpPr/>
          <p:nvPr/>
        </p:nvSpPr>
        <p:spPr bwMode="auto">
          <a:xfrm>
            <a:off x="1535821" y="2129634"/>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3" name="TextBox 1"/>
          <p:cNvSpPr txBox="1">
            <a:spLocks noChangeArrowheads="1"/>
          </p:cNvSpPr>
          <p:nvPr/>
        </p:nvSpPr>
        <p:spPr bwMode="auto">
          <a:xfrm>
            <a:off x="1589478" y="2453488"/>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一斉学習</a:t>
            </a:r>
            <a:endParaRPr lang="ja-JP" altLang="zh-CN" sz="2000" b="1">
              <a:solidFill>
                <a:schemeClr val="bg1"/>
              </a:solidFill>
              <a:latin typeface="MS Mincho" panose="02020609040205080304" charset="-128"/>
              <a:ea typeface="MS Mincho" panose="02020609040205080304" charset="-128"/>
            </a:endParaRPr>
          </a:p>
        </p:txBody>
      </p:sp>
      <p:sp>
        <p:nvSpPr>
          <p:cNvPr id="4" name="Freeform 235"/>
          <p:cNvSpPr/>
          <p:nvPr/>
        </p:nvSpPr>
        <p:spPr bwMode="auto">
          <a:xfrm>
            <a:off x="4175834"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5" name="TextBox 68"/>
          <p:cNvSpPr txBox="1">
            <a:spLocks noChangeArrowheads="1"/>
          </p:cNvSpPr>
          <p:nvPr/>
        </p:nvSpPr>
        <p:spPr bwMode="auto">
          <a:xfrm>
            <a:off x="4240603" y="2470950"/>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個別学習</a:t>
            </a:r>
            <a:endParaRPr lang="ja-JP" altLang="zh-CN" sz="2000" b="1">
              <a:solidFill>
                <a:schemeClr val="bg1"/>
              </a:solidFill>
              <a:latin typeface="MS Mincho" panose="02020609040205080304" charset="-128"/>
              <a:ea typeface="MS Mincho" panose="02020609040205080304" charset="-128"/>
            </a:endParaRPr>
          </a:p>
        </p:txBody>
      </p:sp>
      <p:sp>
        <p:nvSpPr>
          <p:cNvPr id="6" name="Freeform 236"/>
          <p:cNvSpPr/>
          <p:nvPr/>
        </p:nvSpPr>
        <p:spPr bwMode="auto">
          <a:xfrm>
            <a:off x="6814259"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7" name="TextBox 69"/>
          <p:cNvSpPr txBox="1">
            <a:spLocks noChangeArrowheads="1"/>
          </p:cNvSpPr>
          <p:nvPr/>
        </p:nvSpPr>
        <p:spPr bwMode="auto">
          <a:xfrm>
            <a:off x="6870297" y="2488413"/>
            <a:ext cx="12039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グループ</a:t>
            </a:r>
            <a:endParaRPr lang="ja-JP" altLang="zh-CN" sz="2000" b="1">
              <a:solidFill>
                <a:schemeClr val="bg1"/>
              </a:solidFill>
              <a:latin typeface="MS Mincho" panose="02020609040205080304" charset="-128"/>
              <a:ea typeface="MS Mincho" panose="02020609040205080304" charset="-128"/>
            </a:endParaRPr>
          </a:p>
          <a:p>
            <a:pPr algn="ctr" eaLnBrk="1" hangingPunct="1"/>
            <a:r>
              <a:rPr lang="ja-JP" altLang="zh-CN" sz="2000" b="1">
                <a:solidFill>
                  <a:schemeClr val="bg1"/>
                </a:solidFill>
                <a:latin typeface="MS Mincho" panose="02020609040205080304" charset="-128"/>
                <a:ea typeface="MS Mincho" panose="02020609040205080304" charset="-128"/>
              </a:rPr>
              <a:t>学習</a:t>
            </a:r>
            <a:endParaRPr lang="ja-JP" altLang="zh-CN" sz="2000" b="1">
              <a:solidFill>
                <a:schemeClr val="bg1"/>
              </a:solidFill>
              <a:latin typeface="MS Mincho" panose="02020609040205080304" charset="-128"/>
              <a:ea typeface="MS Mincho" panose="02020609040205080304" charset="-128"/>
            </a:endParaRPr>
          </a:p>
        </p:txBody>
      </p:sp>
      <p:sp>
        <p:nvSpPr>
          <p:cNvPr id="8" name="Freeform 237"/>
          <p:cNvSpPr/>
          <p:nvPr/>
        </p:nvSpPr>
        <p:spPr bwMode="auto">
          <a:xfrm>
            <a:off x="9454271" y="2129634"/>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FCCCB8"/>
          </a:solidFill>
          <a:ln w="76200">
            <a:solidFill>
              <a:schemeClr val="bg1">
                <a:lumMod val="95000"/>
              </a:schemeClr>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b="1">
              <a:latin typeface="汉仪良品线简" panose="00020600040101010101" pitchFamily="18" charset="-122"/>
              <a:ea typeface="汉仪良品线简" panose="00020600040101010101" pitchFamily="18" charset="-122"/>
            </a:endParaRPr>
          </a:p>
        </p:txBody>
      </p:sp>
      <p:sp>
        <p:nvSpPr>
          <p:cNvPr id="9" name="TextBox 70"/>
          <p:cNvSpPr txBox="1">
            <a:spLocks noChangeArrowheads="1"/>
          </p:cNvSpPr>
          <p:nvPr/>
        </p:nvSpPr>
        <p:spPr bwMode="auto">
          <a:xfrm>
            <a:off x="9510309" y="2488413"/>
            <a:ext cx="12039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ja-JP" altLang="zh-CN" sz="2000" b="1">
                <a:solidFill>
                  <a:schemeClr val="bg1"/>
                </a:solidFill>
                <a:latin typeface="MS Mincho" panose="02020609040205080304" charset="-128"/>
                <a:ea typeface="MS Mincho" panose="02020609040205080304" charset="-128"/>
              </a:rPr>
              <a:t>個別学習</a:t>
            </a:r>
            <a:endParaRPr lang="ja-JP" altLang="zh-CN" sz="2000" b="1">
              <a:solidFill>
                <a:schemeClr val="bg1"/>
              </a:solidFill>
              <a:latin typeface="MS Mincho" panose="02020609040205080304" charset="-128"/>
              <a:ea typeface="MS Mincho" panose="02020609040205080304" charset="-128"/>
            </a:endParaRPr>
          </a:p>
        </p:txBody>
      </p:sp>
      <p:sp>
        <p:nvSpPr>
          <p:cNvPr id="10" name="矩形 9"/>
          <p:cNvSpPr/>
          <p:nvPr/>
        </p:nvSpPr>
        <p:spPr>
          <a:xfrm>
            <a:off x="904411"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課題の共有や確認</a:t>
            </a:r>
            <a:endParaRPr lang="ja-JP" altLang="zh-CN" sz="1400" dirty="0">
              <a:latin typeface="MS Mincho" panose="02020609040205080304" charset="-128"/>
              <a:ea typeface="MS Mincho" panose="02020609040205080304" charset="-128"/>
              <a:cs typeface="全字库正楷体" panose="02010604000101010101" pitchFamily="2" charset="-122"/>
            </a:endParaRP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ウォーミングアップ</a:t>
            </a:r>
            <a:endParaRPr lang="ja-JP" altLang="zh-CN" sz="1400" dirty="0">
              <a:latin typeface="MS Mincho" panose="02020609040205080304" charset="-128"/>
              <a:ea typeface="MS Mincho" panose="02020609040205080304" charset="-128"/>
              <a:cs typeface="全字库正楷体" panose="02010604000101010101" pitchFamily="2" charset="-122"/>
            </a:endParaRPr>
          </a:p>
        </p:txBody>
      </p:sp>
      <p:sp>
        <p:nvSpPr>
          <p:cNvPr id="11" name="矩形 10"/>
          <p:cNvSpPr/>
          <p:nvPr/>
        </p:nvSpPr>
        <p:spPr>
          <a:xfrm>
            <a:off x="3567329"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各自の考えやまとめ</a:t>
            </a:r>
            <a:endParaRPr lang="ja-JP" altLang="zh-CN" sz="1400" dirty="0">
              <a:latin typeface="MS Mincho" panose="02020609040205080304" charset="-128"/>
              <a:ea typeface="MS Mincho" panose="02020609040205080304" charset="-128"/>
              <a:cs typeface="全字库正楷体" panose="02010604000101010101" pitchFamily="2" charset="-122"/>
            </a:endParaRP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アウトライン</a:t>
            </a:r>
            <a:endParaRPr lang="ja-JP" altLang="zh-CN" sz="1400" dirty="0">
              <a:latin typeface="MS Mincho" panose="02020609040205080304" charset="-128"/>
              <a:ea typeface="MS Mincho" panose="02020609040205080304" charset="-128"/>
              <a:cs typeface="全字库正楷体" panose="02010604000101010101" pitchFamily="2" charset="-122"/>
            </a:endParaRPr>
          </a:p>
        </p:txBody>
      </p:sp>
      <p:sp>
        <p:nvSpPr>
          <p:cNvPr id="12" name="矩形 11"/>
          <p:cNvSpPr/>
          <p:nvPr/>
        </p:nvSpPr>
        <p:spPr>
          <a:xfrm>
            <a:off x="6238185"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意見交流や比較</a:t>
            </a:r>
            <a:endParaRPr lang="ja-JP" altLang="zh-CN" sz="1400" dirty="0">
              <a:latin typeface="MS Mincho" panose="02020609040205080304" charset="-128"/>
              <a:ea typeface="MS Mincho" panose="02020609040205080304" charset="-128"/>
              <a:cs typeface="全字库正楷体" panose="02010604000101010101" pitchFamily="2" charset="-122"/>
            </a:endParaRP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ピア活動①</a:t>
            </a:r>
            <a:r>
              <a:rPr lang="en-US" altLang="ja-JP" sz="1400" dirty="0">
                <a:latin typeface="MS Mincho" panose="02020609040205080304" charset="-128"/>
                <a:ea typeface="MS Mincho" panose="02020609040205080304" charset="-128"/>
                <a:cs typeface="全字库正楷体" panose="02010604000101010101" pitchFamily="2" charset="-122"/>
              </a:rPr>
              <a:t>‣</a:t>
            </a:r>
            <a:r>
              <a:rPr lang="ja-JP" altLang="en-US" sz="1400" dirty="0">
                <a:latin typeface="MS Mincho" panose="02020609040205080304" charset="-128"/>
                <a:ea typeface="MS Mincho" panose="02020609040205080304" charset="-128"/>
                <a:cs typeface="全字库正楷体" panose="02010604000101010101" pitchFamily="2" charset="-122"/>
              </a:rPr>
              <a:t>②</a:t>
            </a:r>
            <a:endParaRPr lang="ja-JP" altLang="en-US" sz="1400" dirty="0">
              <a:latin typeface="MS Mincho" panose="02020609040205080304" charset="-128"/>
              <a:ea typeface="MS Mincho" panose="02020609040205080304" charset="-128"/>
              <a:cs typeface="全字库正楷体" panose="02010604000101010101" pitchFamily="2" charset="-122"/>
            </a:endParaRPr>
          </a:p>
        </p:txBody>
      </p:sp>
      <p:sp>
        <p:nvSpPr>
          <p:cNvPr id="13" name="矩形 12"/>
          <p:cNvSpPr/>
          <p:nvPr/>
        </p:nvSpPr>
        <p:spPr>
          <a:xfrm>
            <a:off x="8849735" y="4020005"/>
            <a:ext cx="2438400" cy="953135"/>
          </a:xfrm>
          <a:prstGeom prst="rect">
            <a:avLst/>
          </a:prstGeom>
        </p:spPr>
        <p:txBody>
          <a:bodyPr wrap="square">
            <a:spAutoFit/>
          </a:bodyPr>
          <a:lstStyle/>
          <a:p>
            <a:pPr algn="ctr">
              <a:lnSpc>
                <a:spcPct val="200000"/>
              </a:lnSpc>
            </a:pPr>
            <a:r>
              <a:rPr lang="ja-JP" altLang="zh-CN" sz="1400" dirty="0">
                <a:latin typeface="MS Mincho" panose="02020609040205080304" charset="-128"/>
                <a:ea typeface="MS Mincho" panose="02020609040205080304" charset="-128"/>
                <a:cs typeface="全字库正楷体" panose="02010604000101010101" pitchFamily="2" charset="-122"/>
              </a:rPr>
              <a:t>振り返りや深化</a:t>
            </a:r>
            <a:endParaRPr lang="ja-JP" altLang="zh-CN" sz="1400" dirty="0">
              <a:latin typeface="MS Mincho" panose="02020609040205080304" charset="-128"/>
              <a:ea typeface="MS Mincho" panose="02020609040205080304" charset="-128"/>
              <a:cs typeface="全字库正楷体" panose="02010604000101010101" pitchFamily="2" charset="-122"/>
            </a:endParaRPr>
          </a:p>
          <a:p>
            <a:pPr marL="285750" indent="-285750" algn="ctr">
              <a:lnSpc>
                <a:spcPct val="200000"/>
              </a:lnSpc>
              <a:buFont typeface="Wingdings" panose="05000000000000000000" charset="0"/>
              <a:buChar char="u"/>
            </a:pPr>
            <a:r>
              <a:rPr lang="ja-JP" altLang="zh-CN" sz="1400" dirty="0">
                <a:latin typeface="MS Mincho" panose="02020609040205080304" charset="-128"/>
                <a:ea typeface="MS Mincho" panose="02020609040205080304" charset="-128"/>
                <a:cs typeface="全字库正楷体" panose="02010604000101010101" pitchFamily="2" charset="-122"/>
              </a:rPr>
              <a:t>推敲文を描く</a:t>
            </a:r>
            <a:endParaRPr lang="ja-JP" altLang="zh-CN" sz="1400" dirty="0">
              <a:latin typeface="MS Mincho" panose="02020609040205080304" charset="-128"/>
              <a:ea typeface="MS Mincho" panose="02020609040205080304" charset="-128"/>
              <a:cs typeface="全字库正楷体" panose="0201060400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p:bldP spid="10" grpId="0"/>
      <p:bldP spid="11" grpId="0"/>
      <p:bldP spid="12" grpId="0"/>
      <p:bldP spid="13" grpId="0"/>
    </p:bldLst>
  </p:timing>
</p:sld>
</file>

<file path=ppt/tags/tag1.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10.xml><?xml version="1.0" encoding="utf-8"?>
<p:tagLst xmlns:p="http://schemas.openxmlformats.org/presentationml/2006/main">
  <p:tag name="MH" val="20160203101803"/>
  <p:tag name="MH_LIBRARY" val="GRAPHIC"/>
  <p:tag name="MH_TYPE" val="PageTitle"/>
  <p:tag name="MH_ORDER" val="PageTitle"/>
</p:tagLst>
</file>

<file path=ppt/tags/tag11.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12.xml><?xml version="1.0" encoding="utf-8"?>
<p:tagLst xmlns:p="http://schemas.openxmlformats.org/presentationml/2006/main">
  <p:tag name="MH" val="20160203101803"/>
  <p:tag name="MH_LIBRARY" val="GRAPHIC"/>
  <p:tag name="MH_TYPE" val="PageTitle"/>
  <p:tag name="MH_ORDER" val="PageTitle"/>
</p:tagLst>
</file>

<file path=ppt/tags/tag13.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14.xml><?xml version="1.0" encoding="utf-8"?>
<p:tagLst xmlns:p="http://schemas.openxmlformats.org/presentationml/2006/main">
  <p:tag name="MH" val="20160203101803"/>
  <p:tag name="MH_LIBRARY" val="GRAPHIC"/>
  <p:tag name="MH_TYPE" val="PageTitle"/>
  <p:tag name="MH_ORDER" val="PageTitle"/>
</p:tagLst>
</file>

<file path=ppt/tags/tag15.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16.xml><?xml version="1.0" encoding="utf-8"?>
<p:tagLst xmlns:p="http://schemas.openxmlformats.org/presentationml/2006/main">
  <p:tag name="MH" val="20160203101803"/>
  <p:tag name="MH_LIBRARY" val="GRAPHIC"/>
  <p:tag name="MH_TYPE" val="PageTitle"/>
  <p:tag name="MH_ORDER" val="PageTitle"/>
</p:tagLst>
</file>

<file path=ppt/tags/tag17.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18.xml><?xml version="1.0" encoding="utf-8"?>
<p:tagLst xmlns:p="http://schemas.openxmlformats.org/presentationml/2006/main">
  <p:tag name="MH" val="20160203101803"/>
  <p:tag name="MH_LIBRARY" val="GRAPHIC"/>
  <p:tag name="MH_TYPE" val="PageTitle"/>
  <p:tag name="MH_ORDER" val="PageTitle"/>
</p:tagLst>
</file>

<file path=ppt/tags/tag19.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2.xml><?xml version="1.0" encoding="utf-8"?>
<p:tagLst xmlns:p="http://schemas.openxmlformats.org/presentationml/2006/main">
  <p:tag name="KSO_WM_UNIT_TABLE_BEAUTIFY" val="smartTable{82b069c2-23ac-4e82-be16-d6b4ad8c5a0d}"/>
  <p:tag name="TABLE_SKINIDX" val="-1"/>
  <p:tag name="TABLE_COLORIDX" val="l"/>
  <p:tag name="TABLE_ENDDRAG_ORIGIN_RECT" val="917*513"/>
  <p:tag name="TABLE_ENDDRAG_RECT" val="22*33*917*513"/>
</p:tagLst>
</file>

<file path=ppt/tags/tag20.xml><?xml version="1.0" encoding="utf-8"?>
<p:tagLst xmlns:p="http://schemas.openxmlformats.org/presentationml/2006/main">
  <p:tag name="KSO_WM_DIAGRAM_VIRTUALLY_FRAME" val="{&quot;height&quot;:227.77393700787403,&quot;left&quot;:86.72173228346456,&quot;top&quot;:152.7963779527559,&quot;width&quot;:82.95629921259841}"/>
</p:tagLst>
</file>

<file path=ppt/tags/tag21.xml><?xml version="1.0" encoding="utf-8"?>
<p:tagLst xmlns:p="http://schemas.openxmlformats.org/presentationml/2006/main">
  <p:tag name="KSO_WM_DIAGRAM_VIRTUALLY_FRAME" val="{&quot;height&quot;:227.77393700787403,&quot;left&quot;:86.72173228346456,&quot;top&quot;:152.7963779527559,&quot;width&quot;:82.95629921259841}"/>
</p:tagLst>
</file>

<file path=ppt/tags/tag22.xml><?xml version="1.0" encoding="utf-8"?>
<p:tagLst xmlns:p="http://schemas.openxmlformats.org/presentationml/2006/main">
  <p:tag name="KSO_WM_DIAGRAM_VIRTUALLY_FRAME" val="{&quot;height&quot;:227.77393700787403,&quot;left&quot;:86.72173228346456,&quot;top&quot;:152.7963779527559,&quot;width&quot;:82.95629921259841}"/>
</p:tagLst>
</file>

<file path=ppt/tags/tag23.xml><?xml version="1.0" encoding="utf-8"?>
<p:tagLst xmlns:p="http://schemas.openxmlformats.org/presentationml/2006/main">
  <p:tag name="KSO_WM_DIAGRAM_VIRTUALLY_FRAME" val="{&quot;height&quot;:227.77393700787403,&quot;left&quot;:86.72173228346456,&quot;top&quot;:152.7963779527559,&quot;width&quot;:82.95629921259841}"/>
</p:tagLst>
</file>

<file path=ppt/tags/tag24.xml><?xml version="1.0" encoding="utf-8"?>
<p:tagLst xmlns:p="http://schemas.openxmlformats.org/presentationml/2006/main">
  <p:tag name="MH" val="20160203101803"/>
  <p:tag name="MH_LIBRARY" val="GRAPHIC"/>
  <p:tag name="MH_TYPE" val="PageTitle"/>
  <p:tag name="MH_ORDER" val="PageTitle"/>
</p:tagLst>
</file>

<file path=ppt/tags/tag25.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26.xml><?xml version="1.0" encoding="utf-8"?>
<p:tagLst xmlns:p="http://schemas.openxmlformats.org/presentationml/2006/main">
  <p:tag name="MH" val="20160203101803"/>
  <p:tag name="MH_LIBRARY" val="GRAPHIC"/>
  <p:tag name="MH_TYPE" val="PageTitle"/>
  <p:tag name="MH_ORDER" val="PageTitle"/>
</p:tagLst>
</file>

<file path=ppt/tags/tag27.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PA" val="v4.0.0"/>
</p:tagLst>
</file>

<file path=ppt/tags/tag3.xml><?xml version="1.0" encoding="utf-8"?>
<p:tagLst xmlns:p="http://schemas.openxmlformats.org/presentationml/2006/main">
  <p:tag name="KSO_WM_UNIT_TABLE_BEAUTIFY" val="smartTable{82b069c2-23ac-4e82-be16-d6b4ad8c5a0d}"/>
  <p:tag name="TABLE_SKINIDX" val="-1"/>
  <p:tag name="TABLE_COLORIDX" val="l"/>
  <p:tag name="TABLE_ENDDRAG_ORIGIN_RECT" val="928*498"/>
  <p:tag name="TABLE_ENDDRAG_RECT" val="14*11*928*498"/>
</p:tagLst>
</file>

<file path=ppt/tags/tag30.xml><?xml version="1.0" encoding="utf-8"?>
<p:tagLst xmlns:p="http://schemas.openxmlformats.org/presentationml/2006/main">
  <p:tag name="MH" val="20160203101803"/>
  <p:tag name="MH_LIBRARY" val="GRAPHIC"/>
  <p:tag name="MH_TYPE" val="Title"/>
  <p:tag name="MH_ORDER" val="1"/>
</p:tagLst>
</file>

<file path=ppt/tags/tag31.xml><?xml version="1.0" encoding="utf-8"?>
<p:tagLst xmlns:p="http://schemas.openxmlformats.org/presentationml/2006/main">
  <p:tag name="MH" val="20160203101803"/>
  <p:tag name="MH_LIBRARY" val="GRAPHIC"/>
  <p:tag name="MH_TYPE" val="Title"/>
  <p:tag name="MH_ORDER" val="1"/>
</p:tagLst>
</file>

<file path=ppt/tags/tag32.xml><?xml version="1.0" encoding="utf-8"?>
<p:tagLst xmlns:p="http://schemas.openxmlformats.org/presentationml/2006/main">
  <p:tag name="MH" val="20160203101803"/>
  <p:tag name="MH_LIBRARY" val="GRAPHIC"/>
  <p:tag name="MH_TYPE" val="Title"/>
  <p:tag name="MH_ORDER" val="1"/>
</p:tagLst>
</file>

<file path=ppt/tags/tag33.xml><?xml version="1.0" encoding="utf-8"?>
<p:tagLst xmlns:p="http://schemas.openxmlformats.org/presentationml/2006/main">
  <p:tag name="MH" val="20160203101803"/>
  <p:tag name="MH_LIBRARY" val="GRAPHIC"/>
  <p:tag name="MH_TYPE" val="Title"/>
  <p:tag name="MH_ORDER" val="1"/>
</p:tagLst>
</file>

<file path=ppt/tags/tag34.xml><?xml version="1.0" encoding="utf-8"?>
<p:tagLst xmlns:p="http://schemas.openxmlformats.org/presentationml/2006/main">
  <p:tag name="MH" val="20160203101803"/>
  <p:tag name="MH_LIBRARY" val="GRAPHIC"/>
  <p:tag name="MH_TYPE" val="Title"/>
  <p:tag name="MH_ORDER" val="1"/>
</p:tagLst>
</file>

<file path=ppt/tags/tag35.xml><?xml version="1.0" encoding="utf-8"?>
<p:tagLst xmlns:p="http://schemas.openxmlformats.org/presentationml/2006/main">
  <p:tag name="MH" val="20160203101803"/>
  <p:tag name="MH_LIBRARY" val="GRAPHIC"/>
  <p:tag name="MH_TYPE" val="Title"/>
  <p:tag name="MH_ORDER" val="1"/>
</p:tagLst>
</file>

<file path=ppt/tags/tag36.xml><?xml version="1.0" encoding="utf-8"?>
<p:tagLst xmlns:p="http://schemas.openxmlformats.org/presentationml/2006/main">
  <p:tag name="MH" val="20160202215101"/>
  <p:tag name="MH_LIBRARY" val="GRAPHIC"/>
  <p:tag name="MH_TYPE" val="Other"/>
  <p:tag name="MH_ORDER" val="9"/>
</p:tagLst>
</file>

<file path=ppt/tags/tag37.xml><?xml version="1.0" encoding="utf-8"?>
<p:tagLst xmlns:p="http://schemas.openxmlformats.org/presentationml/2006/main">
  <p:tag name="MH" val="20151104112100"/>
  <p:tag name="MH_LIBRARY" val="GRAPHIC"/>
  <p:tag name="MH_TYPE" val="Text"/>
  <p:tag name="MH_ORDER" val="1"/>
</p:tagLst>
</file>

<file path=ppt/tags/tag38.xml><?xml version="1.0" encoding="utf-8"?>
<p:tagLst xmlns:p="http://schemas.openxmlformats.org/presentationml/2006/main">
  <p:tag name="MH" val="20160203101803"/>
  <p:tag name="MH_LIBRARY" val="GRAPHIC"/>
  <p:tag name="MH_TYPE" val="Title"/>
  <p:tag name="MH_ORDER" val="1"/>
</p:tagLst>
</file>

<file path=ppt/tags/tag39.xml><?xml version="1.0" encoding="utf-8"?>
<p:tagLst xmlns:p="http://schemas.openxmlformats.org/presentationml/2006/main">
  <p:tag name="MH" val="20160203101803"/>
  <p:tag name="MH_LIBRARY" val="GRAPHIC"/>
  <p:tag name="MH_TYPE" val="Title"/>
  <p:tag name="MH_ORDER" val="1"/>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MH" val="20160203101803"/>
  <p:tag name="MH_LIBRARY" val="GRAPHIC"/>
  <p:tag name="MH_TYPE" val="Title"/>
  <p:tag name="MH_ORDER" val="1"/>
</p:tagLst>
</file>

<file path=ppt/tags/tag41.xml><?xml version="1.0" encoding="utf-8"?>
<p:tagLst xmlns:p="http://schemas.openxmlformats.org/presentationml/2006/main">
  <p:tag name="MH" val="20160203101803"/>
  <p:tag name="MH_LIBRARY" val="GRAPHIC"/>
  <p:tag name="MH_TYPE" val="Title"/>
  <p:tag name="MH_ORDER" val="1"/>
</p:tagLst>
</file>

<file path=ppt/tags/tag42.xml><?xml version="1.0" encoding="utf-8"?>
<p:tagLst xmlns:p="http://schemas.openxmlformats.org/presentationml/2006/main">
  <p:tag name="MH" val="20160203101803"/>
  <p:tag name="MH_LIBRARY" val="GRAPHIC"/>
  <p:tag name="MH_TYPE" val="Title"/>
  <p:tag name="MH_ORDER" val="1"/>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PA" val="v4.0.0"/>
</p:tagLst>
</file>

<file path=ppt/tags/tag45.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46.xml><?xml version="1.0" encoding="utf-8"?>
<p:tagLst xmlns:p="http://schemas.openxmlformats.org/presentationml/2006/main">
  <p:tag name="MH" val="20160203101803"/>
  <p:tag name="MH_LIBRARY" val="GRAPHIC"/>
  <p:tag name="MH_TYPE" val="PageTitle"/>
  <p:tag name="MH_ORDER" val="PageTitle"/>
</p:tagLst>
</file>

<file path=ppt/tags/tag47.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48.xml><?xml version="1.0" encoding="utf-8"?>
<p:tagLst xmlns:p="http://schemas.openxmlformats.org/presentationml/2006/main">
  <p:tag name="MH" val="20160203101803"/>
  <p:tag name="MH_LIBRARY" val="GRAPHIC"/>
  <p:tag name="MH_TYPE" val="PageTitle"/>
  <p:tag name="MH_ORDER" val="PageTitle"/>
</p:tagLst>
</file>

<file path=ppt/tags/tag49.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5.xml><?xml version="1.0" encoding="utf-8"?>
<p:tagLst xmlns:p="http://schemas.openxmlformats.org/presentationml/2006/main">
  <p:tag name="PA" val="v4.0.0"/>
</p:tagLst>
</file>

<file path=ppt/tags/tag50.xml><?xml version="1.0" encoding="utf-8"?>
<p:tagLst xmlns:p="http://schemas.openxmlformats.org/presentationml/2006/main">
  <p:tag name="MH" val="20160203101803"/>
  <p:tag name="MH_LIBRARY" val="GRAPHIC"/>
  <p:tag name="MH_TYPE" val="PageTitle"/>
  <p:tag name="MH_ORDER" val="PageTitle"/>
</p:tagLst>
</file>

<file path=ppt/tags/tag51.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52.xml><?xml version="1.0" encoding="utf-8"?>
<p:tagLst xmlns:p="http://schemas.openxmlformats.org/presentationml/2006/main">
  <p:tag name="TABLE_ENDDRAG_ORIGIN_RECT" val="746*213"/>
  <p:tag name="TABLE_ENDDRAG_RECT" val="116*243*746*213"/>
</p:tagLst>
</file>

<file path=ppt/tags/tag53.xml><?xml version="1.0" encoding="utf-8"?>
<p:tagLst xmlns:p="http://schemas.openxmlformats.org/presentationml/2006/main">
  <p:tag name="PA" val="v4.0.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MH_TYPE" val="#NeiR#"/>
  <p:tag name="MH_NUMBER" val="3"/>
  <p:tag name="MH_CATEGORY" val="#YinZJG#"/>
  <p:tag name="MH_LAYOUT" val="TitleSubTitle"/>
  <p:tag name="MH" val="20160203101803"/>
  <p:tag name="MH_LIBRARY" val="GRAPHIC"/>
</p:tagLst>
</file>

<file path=ppt/tags/tag56.xml><?xml version="1.0" encoding="utf-8"?>
<p:tagLst xmlns:p="http://schemas.openxmlformats.org/presentationml/2006/main">
  <p:tag name="MH" val="20160203101803"/>
  <p:tag name="MH_LIBRARY" val="GRAPHIC"/>
  <p:tag name="MH_TYPE" val="Title"/>
  <p:tag name="MH_ORDER" val="1"/>
</p:tagLst>
</file>

<file path=ppt/tags/tag57.xml><?xml version="1.0" encoding="utf-8"?>
<p:tagLst xmlns:p="http://schemas.openxmlformats.org/presentationml/2006/main">
  <p:tag name="MH" val="20160203101803"/>
  <p:tag name="MH_LIBRARY" val="GRAPHIC"/>
  <p:tag name="MH_TYPE" val="Title"/>
  <p:tag name="MH_ORDER" val="1"/>
</p:tagLst>
</file>

<file path=ppt/tags/tag58.xml><?xml version="1.0" encoding="utf-8"?>
<p:tagLst xmlns:p="http://schemas.openxmlformats.org/presentationml/2006/main">
  <p:tag name="MH" val="20160203101803"/>
  <p:tag name="MH_LIBRARY" val="GRAPHIC"/>
  <p:tag name="MH_TYPE" val="Title"/>
  <p:tag name="MH_ORDER" val="1"/>
</p:tagLst>
</file>

<file path=ppt/tags/tag59.xml><?xml version="1.0" encoding="utf-8"?>
<p:tagLst xmlns:p="http://schemas.openxmlformats.org/presentationml/2006/main">
  <p:tag name="MH" val="20160203101803"/>
  <p:tag name="MH_LIBRARY" val="GRAPHIC"/>
  <p:tag name="MH_TYPE" val="Title"/>
  <p:tag name="MH_ORDER" val="1"/>
</p:tagLst>
</file>

<file path=ppt/tags/tag6.xml><?xml version="1.0" encoding="utf-8"?>
<p:tagLst xmlns:p="http://schemas.openxmlformats.org/presentationml/2006/main">
  <p:tag name="MH" val="20151104112100"/>
  <p:tag name="MH_LIBRARY" val="GRAPHIC"/>
  <p:tag name="MH_TYPE" val="Text"/>
  <p:tag name="MH_ORDER" val="1"/>
</p:tagLst>
</file>

<file path=ppt/tags/tag60.xml><?xml version="1.0" encoding="utf-8"?>
<p:tagLst xmlns:p="http://schemas.openxmlformats.org/presentationml/2006/main">
  <p:tag name="MH" val="20160203101803"/>
  <p:tag name="MH_LIBRARY" val="GRAPHIC"/>
  <p:tag name="MH_TYPE" val="Title"/>
  <p:tag name="MH_ORDER" val="1"/>
</p:tagLst>
</file>

<file path=ppt/tags/tag61.xml><?xml version="1.0" encoding="utf-8"?>
<p:tagLst xmlns:p="http://schemas.openxmlformats.org/presentationml/2006/main">
  <p:tag name="MH" val="20160203101803"/>
  <p:tag name="MH_LIBRARY" val="GRAPHIC"/>
  <p:tag name="MH_TYPE" val="Title"/>
  <p:tag name="MH_ORDER" val="1"/>
</p:tagLst>
</file>

<file path=ppt/tags/tag62.xml><?xml version="1.0" encoding="utf-8"?>
<p:tagLst xmlns:p="http://schemas.openxmlformats.org/presentationml/2006/main">
  <p:tag name="MH" val="20160202215101"/>
  <p:tag name="MH_LIBRARY" val="GRAPHIC"/>
  <p:tag name="MH_TYPE" val="Other"/>
  <p:tag name="MH_ORDER" val="9"/>
</p:tagLst>
</file>

<file path=ppt/tags/tag7.xml><?xml version="1.0" encoding="utf-8"?>
<p:tagLst xmlns:p="http://schemas.openxmlformats.org/presentationml/2006/main">
  <p:tag name="MH" val="20151104112100"/>
  <p:tag name="MH_LIBRARY" val="GRAPHIC"/>
  <p:tag name="MH_TYPE" val="Text"/>
  <p:tag name="MH_ORDER" val="1"/>
</p:tagLst>
</file>

<file path=ppt/tags/tag8.xml><?xml version="1.0" encoding="utf-8"?>
<p:tagLst xmlns:p="http://schemas.openxmlformats.org/presentationml/2006/main">
  <p:tag name="MH" val="20151104112100"/>
  <p:tag name="MH_LIBRARY" val="GRAPHIC"/>
  <p:tag name="MH_TYPE" val="Text"/>
  <p:tag name="MH_ORDER" val="1"/>
</p:tagLst>
</file>

<file path=ppt/tags/tag9.xml><?xml version="1.0" encoding="utf-8"?>
<p:tagLst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
      <a:dk1>
        <a:sysClr val="windowText" lastClr="000000"/>
      </a:dk1>
      <a:lt1>
        <a:sysClr val="window" lastClr="FFFFFF"/>
      </a:lt1>
      <a:dk2>
        <a:srgbClr val="000000"/>
      </a:dk2>
      <a:lt2>
        <a:srgbClr val="F7F4E1"/>
      </a:lt2>
      <a:accent1>
        <a:srgbClr val="99BDB5"/>
      </a:accent1>
      <a:accent2>
        <a:srgbClr val="DC541E"/>
      </a:accent2>
      <a:accent3>
        <a:srgbClr val="F3E3C1"/>
      </a:accent3>
      <a:accent4>
        <a:srgbClr val="48A1A9"/>
      </a:accent4>
      <a:accent5>
        <a:srgbClr val="77B8A6"/>
      </a:accent5>
      <a:accent6>
        <a:srgbClr val="FFFFFF"/>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3">
      <a:dk1>
        <a:sysClr val="windowText" lastClr="000000"/>
      </a:dk1>
      <a:lt1>
        <a:sysClr val="window" lastClr="FFFFFF"/>
      </a:lt1>
      <a:dk2>
        <a:srgbClr val="1F497D"/>
      </a:dk2>
      <a:lt2>
        <a:srgbClr val="EEECE1"/>
      </a:lt2>
      <a:accent1>
        <a:srgbClr val="478BB7"/>
      </a:accent1>
      <a:accent2>
        <a:srgbClr val="B4CBA5"/>
      </a:accent2>
      <a:accent3>
        <a:srgbClr val="E59782"/>
      </a:accent3>
      <a:accent4>
        <a:srgbClr val="D1DCDE"/>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自定义 932">
      <a:dk1>
        <a:srgbClr val="000000"/>
      </a:dk1>
      <a:lt1>
        <a:srgbClr val="FFFFFF"/>
      </a:lt1>
      <a:dk2>
        <a:srgbClr val="7F7F7F"/>
      </a:dk2>
      <a:lt2>
        <a:srgbClr val="FFFFFF"/>
      </a:lt2>
      <a:accent1>
        <a:srgbClr val="75A0C8"/>
      </a:accent1>
      <a:accent2>
        <a:srgbClr val="D0A872"/>
      </a:accent2>
      <a:accent3>
        <a:srgbClr val="75A0C8"/>
      </a:accent3>
      <a:accent4>
        <a:srgbClr val="C69555"/>
      </a:accent4>
      <a:accent5>
        <a:srgbClr val="75A0C8"/>
      </a:accent5>
      <a:accent6>
        <a:srgbClr val="C69555"/>
      </a:accent6>
      <a:hlink>
        <a:srgbClr val="75A0C8"/>
      </a:hlink>
      <a:folHlink>
        <a:srgbClr val="C69555"/>
      </a:folHlink>
    </a:clrScheme>
    <a:fontScheme name="Temp">
      <a:majorFont>
        <a:latin typeface="Copperplate Gothic Light"/>
        <a:ea typeface="微软雅黑 Light"/>
        <a:cs typeface=""/>
      </a:majorFont>
      <a:minorFont>
        <a:latin typeface="Copperplate Gothic Light"/>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lstStyle>
        <a:defPPr>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6067</Words>
  <Application>WPS 演示</Application>
  <PresentationFormat>ユーザー設定</PresentationFormat>
  <Paragraphs>919</Paragraphs>
  <Slides>71</Slides>
  <Notes>48</Notes>
  <HiddenSlides>0</HiddenSlides>
  <MMClips>0</MMClips>
  <ScaleCrop>false</ScaleCrop>
  <HeadingPairs>
    <vt:vector size="6" baseType="variant">
      <vt:variant>
        <vt:lpstr>已用的字体</vt:lpstr>
      </vt:variant>
      <vt:variant>
        <vt:i4>27</vt:i4>
      </vt:variant>
      <vt:variant>
        <vt:lpstr>主题</vt:lpstr>
      </vt:variant>
      <vt:variant>
        <vt:i4>4</vt:i4>
      </vt:variant>
      <vt:variant>
        <vt:lpstr>幻灯片标题</vt:lpstr>
      </vt:variant>
      <vt:variant>
        <vt:i4>71</vt:i4>
      </vt:variant>
    </vt:vector>
  </HeadingPairs>
  <TitlesOfParts>
    <vt:vector size="102" baseType="lpstr">
      <vt:lpstr>Arial</vt:lpstr>
      <vt:lpstr>宋体</vt:lpstr>
      <vt:lpstr>Wingdings</vt:lpstr>
      <vt:lpstr>逼格青春粗黑体简2.0</vt:lpstr>
      <vt:lpstr>黑体</vt:lpstr>
      <vt:lpstr>微软雅黑</vt:lpstr>
      <vt:lpstr>irohamaru mikami Medium</vt:lpstr>
      <vt:lpstr>FGP松慶行書体</vt:lpstr>
      <vt:lpstr>MS PGothic</vt:lpstr>
      <vt:lpstr>Wingdings</vt:lpstr>
      <vt:lpstr>方正姚体</vt:lpstr>
      <vt:lpstr>MS Mincho</vt:lpstr>
      <vt:lpstr>方正宋刻本秀楷简体</vt:lpstr>
      <vt:lpstr>Times New Roman</vt:lpstr>
      <vt:lpstr>微软雅黑 Light</vt:lpstr>
      <vt:lpstr>汉仪良品线简</vt:lpstr>
      <vt:lpstr>Calibri</vt:lpstr>
      <vt:lpstr>全字库正楷体</vt:lpstr>
      <vt:lpstr>UD Digi Kyokasho N-R</vt:lpstr>
      <vt:lpstr>Arial Unicode MS</vt:lpstr>
      <vt:lpstr>Calibri Light</vt:lpstr>
      <vt:lpstr>Impact</vt:lpstr>
      <vt:lpstr>楷体</vt:lpstr>
      <vt:lpstr>Century</vt:lpstr>
      <vt:lpstr>Agency FB</vt:lpstr>
      <vt:lpstr>华康俪金黑W8(P)</vt:lpstr>
      <vt:lpstr>Copperplate Gothic Light</vt:lpstr>
      <vt:lpstr>Office 主题</vt:lpstr>
      <vt:lpstr>Office 主题​​</vt:lpstr>
      <vt:lpstr>1_Office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学習目標-１　</vt:lpstr>
      <vt:lpstr>PowerPoint 演示文稿</vt:lpstr>
      <vt:lpstr>学習目標-２　</vt:lpstr>
      <vt:lpstr>PowerPoint 演示文稿</vt:lpstr>
      <vt:lpstr>PowerPoint 演示文稿</vt:lpstr>
      <vt:lpstr>PowerPoint 演示文稿</vt:lpstr>
      <vt:lpstr>学習目標-３　</vt:lpstr>
      <vt:lpstr>ピア活動①</vt:lpstr>
      <vt:lpstr>PowerPoint 演示文稿</vt:lpstr>
      <vt:lpstr>PowerPoint 演示文稿</vt:lpstr>
      <vt:lpstr>コラム</vt:lpstr>
      <vt:lpstr>PowerPoint 演示文稿</vt:lpstr>
      <vt:lpstr>PowerPoint 演示文稿</vt:lpstr>
      <vt:lpstr>PowerPoint 演示文稿</vt:lpstr>
      <vt:lpstr>コラムの課題</vt:lpstr>
      <vt:lpstr>コラムの課題</vt:lpstr>
      <vt:lpstr>1時限の宿題</vt:lpstr>
      <vt:lpstr>PowerPoint 演示文稿</vt:lpstr>
      <vt:lpstr>PowerPoint 演示文稿</vt:lpstr>
      <vt:lpstr>PowerPoint 演示文稿</vt:lpstr>
      <vt:lpstr>PowerPoint 演示文稿</vt:lpstr>
      <vt:lpstr>PowerPoint 演示文稿</vt:lpstr>
      <vt:lpstr>「第一稿作文に出た問題点を改善する」</vt:lpstr>
      <vt:lpstr>PowerPoint 演示文稿</vt:lpstr>
      <vt:lpstr>PowerPoint 演示文稿</vt:lpstr>
      <vt:lpstr>ピアシート　　</vt:lpstr>
      <vt:lpstr>★　クラスメートからのコメントをメモしましょう。</vt:lpstr>
      <vt:lpstr>2時限の宿題</vt:lpstr>
      <vt:lpstr>PowerPoint 演示文稿</vt:lpstr>
      <vt:lpstr>PowerPoint 演示文稿</vt:lpstr>
      <vt:lpstr>PowerPoint 演示文稿</vt:lpstr>
      <vt:lpstr>PowerPoint 演示文稿</vt:lpstr>
      <vt:lpstr>学習目標-１　</vt:lpstr>
      <vt:lpstr>PowerPoint 演示文稿</vt:lpstr>
      <vt:lpstr>学習目標-２　</vt:lpstr>
      <vt:lpstr>PowerPoint 演示文稿</vt:lpstr>
      <vt:lpstr>PowerPoint 演示文稿</vt:lpstr>
      <vt:lpstr>PowerPoint 演示文稿</vt:lpstr>
      <vt:lpstr>PowerPoint 演示文稿</vt:lpstr>
      <vt:lpstr>PowerPoint 演示文稿</vt:lpstr>
      <vt:lpstr>ピア活動①</vt:lpstr>
      <vt:lpstr>PowerPoint 演示文稿</vt:lpstr>
      <vt:lpstr>PowerPoint 演示文稿</vt:lpstr>
      <vt:lpstr>3時限目の宿題</vt:lpstr>
      <vt:lpstr>PowerPoint 演示文稿</vt:lpstr>
      <vt:lpstr>PowerPoint 演示文稿</vt:lpstr>
      <vt:lpstr>PowerPoint 演示文稿</vt:lpstr>
      <vt:lpstr>PowerPoint 演示文稿</vt:lpstr>
      <vt:lpstr>PowerPoint 演示文稿</vt:lpstr>
      <vt:lpstr>第一稿作文に出た問題点を改善する</vt:lpstr>
      <vt:lpstr>PowerPoint 演示文稿</vt:lpstr>
      <vt:lpstr>PowerPoint 演示文稿</vt:lpstr>
      <vt:lpstr>PowerPoint 演示文稿</vt:lpstr>
      <vt:lpstr>★　クラスメートからのコメントをメモしましょう。</vt:lpstr>
      <vt:lpstr>4時限目の宿題</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minmin</cp:lastModifiedBy>
  <cp:revision>33</cp:revision>
  <dcterms:created xsi:type="dcterms:W3CDTF">2018-07-04T04:31:00Z</dcterms:created>
  <dcterms:modified xsi:type="dcterms:W3CDTF">2026-07-28T02:06:44Z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1FFD25B5CDD84CFA860E40425F6586FD</vt:lpwstr>
  </property>
</Properties>
</file>