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8.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4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64" r:id="rId3"/>
    <p:sldMasterId id="2147483677" r:id="rId4"/>
  </p:sldMasterIdLst>
  <p:notesMasterIdLst>
    <p:notesMasterId r:id="rId75"/>
  </p:notesMasterIdLst>
  <p:sldIdLst>
    <p:sldId id="256" r:id="rId5"/>
    <p:sldId id="285" r:id="rId6"/>
    <p:sldId id="386" r:id="rId7"/>
    <p:sldId id="289" r:id="rId8"/>
    <p:sldId id="286" r:id="rId9"/>
    <p:sldId id="288" r:id="rId10"/>
    <p:sldId id="287" r:id="rId11"/>
    <p:sldId id="290" r:id="rId12"/>
    <p:sldId id="260" r:id="rId13"/>
    <p:sldId id="291" r:id="rId14"/>
    <p:sldId id="262" r:id="rId15"/>
    <p:sldId id="293" r:id="rId16"/>
    <p:sldId id="314" r:id="rId17"/>
    <p:sldId id="591" r:id="rId18"/>
    <p:sldId id="295" r:id="rId19"/>
    <p:sldId id="272" r:id="rId20"/>
    <p:sldId id="592" r:id="rId21"/>
    <p:sldId id="593" r:id="rId22"/>
    <p:sldId id="297" r:id="rId23"/>
    <p:sldId id="595" r:id="rId24"/>
    <p:sldId id="594" r:id="rId25"/>
    <p:sldId id="597" r:id="rId26"/>
    <p:sldId id="596" r:id="rId27"/>
    <p:sldId id="598" r:id="rId28"/>
    <p:sldId id="599" r:id="rId29"/>
    <p:sldId id="600" r:id="rId30"/>
    <p:sldId id="300" r:id="rId31"/>
    <p:sldId id="305" r:id="rId32"/>
    <p:sldId id="292" r:id="rId33"/>
    <p:sldId id="299" r:id="rId34"/>
    <p:sldId id="306" r:id="rId35"/>
    <p:sldId id="460" r:id="rId36"/>
    <p:sldId id="310" r:id="rId37"/>
    <p:sldId id="311" r:id="rId38"/>
    <p:sldId id="538" r:id="rId39"/>
    <p:sldId id="315" r:id="rId40"/>
    <p:sldId id="345" r:id="rId41"/>
    <p:sldId id="346" r:id="rId42"/>
    <p:sldId id="347" r:id="rId43"/>
    <p:sldId id="348" r:id="rId44"/>
    <p:sldId id="349" r:id="rId45"/>
    <p:sldId id="350" r:id="rId46"/>
    <p:sldId id="351" r:id="rId47"/>
    <p:sldId id="352" r:id="rId48"/>
    <p:sldId id="354" r:id="rId49"/>
    <p:sldId id="356" r:id="rId50"/>
    <p:sldId id="358" r:id="rId51"/>
    <p:sldId id="601" r:id="rId52"/>
    <p:sldId id="539" r:id="rId53"/>
    <p:sldId id="540" r:id="rId54"/>
    <p:sldId id="362" r:id="rId55"/>
    <p:sldId id="364" r:id="rId56"/>
    <p:sldId id="365" r:id="rId57"/>
    <p:sldId id="366" r:id="rId58"/>
    <p:sldId id="543" r:id="rId59"/>
    <p:sldId id="369" r:id="rId60"/>
    <p:sldId id="370" r:id="rId61"/>
    <p:sldId id="371" r:id="rId62"/>
    <p:sldId id="372" r:id="rId63"/>
    <p:sldId id="373" r:id="rId64"/>
    <p:sldId id="374" r:id="rId65"/>
    <p:sldId id="375" r:id="rId66"/>
    <p:sldId id="376" r:id="rId67"/>
    <p:sldId id="377" r:id="rId68"/>
    <p:sldId id="379" r:id="rId69"/>
    <p:sldId id="381" r:id="rId70"/>
    <p:sldId id="382" r:id="rId71"/>
    <p:sldId id="383" r:id="rId72"/>
    <p:sldId id="266" r:id="rId73"/>
    <p:sldId id="385" r:id="rId74"/>
  </p:sldIdLst>
  <p:sldSz cx="12192000" cy="6858000"/>
  <p:notesSz cx="6858000" cy="9144000"/>
  <p:embeddedFontLst>
    <p:embeddedFont>
      <p:font typeface="Copperplate Gothic Light" charset="0"/>
      <p:regular r:id="rId76"/>
    </p:embeddedFont>
    <p:embeddedFont>
      <p:font typeface="MS PGothic" pitchFamily="34" charset="-128"/>
      <p:regular r:id="rId77"/>
    </p:embeddedFont>
    <p:embeddedFont>
      <p:font typeface="irohamaru mikami Medium" charset="-128"/>
      <p:regular r:id="rId78"/>
    </p:embeddedFont>
    <p:embeddedFont>
      <p:font typeface="Calibri Light" pitchFamily="34" charset="0"/>
      <p:regular r:id="rId79"/>
      <p:italic r:id="rId80"/>
    </p:embeddedFont>
    <p:embeddedFont>
      <p:font typeface="微软雅黑 Light" pitchFamily="34" charset="-122"/>
      <p:regular r:id="rId81"/>
    </p:embeddedFont>
    <p:embeddedFont>
      <p:font typeface="楷体" pitchFamily="49" charset="-122"/>
      <p:regular r:id="rId82"/>
    </p:embeddedFont>
    <p:embeddedFont>
      <p:font typeface="微软雅黑" pitchFamily="34" charset="-122"/>
      <p:regular r:id="rId83"/>
      <p:bold r:id="rId84"/>
    </p:embeddedFont>
    <p:embeddedFont>
      <p:font typeface="Century" pitchFamily="18" charset="0"/>
      <p:regular r:id="rId85"/>
    </p:embeddedFont>
    <p:embeddedFont>
      <p:font typeface="MS Mincho" pitchFamily="49" charset="-128"/>
      <p:regular r:id="rId86"/>
    </p:embeddedFont>
    <p:embeddedFont>
      <p:font typeface="Impact" pitchFamily="34" charset="0"/>
      <p:regular r:id="rId87"/>
    </p:embeddedFont>
    <p:embeddedFont>
      <p:font typeface="Calibri" pitchFamily="34" charset="0"/>
      <p:regular r:id="rId88"/>
      <p:bold r:id="rId89"/>
      <p:italic r:id="rId90"/>
      <p:boldItalic r:id="rId9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IO" initials="V" lastIdx="0" clrIdx="0"/>
  <p:cmAuthor id="2" name="pc" initials="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4C4"/>
    <a:srgbClr val="FCCC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447"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font" Target="fonts/font1.fntdata"/><Relationship Id="rId84" Type="http://schemas.openxmlformats.org/officeDocument/2006/relationships/font" Target="fonts/font9.fntdata"/><Relationship Id="rId89" Type="http://schemas.openxmlformats.org/officeDocument/2006/relationships/font" Target="fonts/font14.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font" Target="fonts/font4.fntdata"/><Relationship Id="rId87" Type="http://schemas.openxmlformats.org/officeDocument/2006/relationships/font" Target="fonts/font12.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7.fntdata"/><Relationship Id="rId90" Type="http://schemas.openxmlformats.org/officeDocument/2006/relationships/font" Target="fonts/font15.fntdata"/><Relationship Id="rId95"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font" Target="fonts/font10.fntdata"/><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openxmlformats.org/officeDocument/2006/relationships/font" Target="fonts/font8.fntdata"/><Relationship Id="rId88" Type="http://schemas.openxmlformats.org/officeDocument/2006/relationships/font" Target="fonts/font13.fntdata"/><Relationship Id="rId91" Type="http://schemas.openxmlformats.org/officeDocument/2006/relationships/font" Target="fonts/font16.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857331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t>40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46</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54</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t>55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56</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58</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62</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64</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65</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67</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68</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03F55-051D-411D-B076-EEE696BD8CF7}" type="datetimeFigureOut">
              <a:rPr lang="zh-CN" altLang="en-US" smtClean="0"/>
              <a:t>2021/10/9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83653-667E-442B-889B-3B8AF0E0F233}"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29013" y="325760"/>
            <a:ext cx="5133974" cy="553804"/>
          </a:xfrm>
        </p:spPr>
        <p:txBody>
          <a:bodyPr vert="horz" lIns="68580" tIns="34290" rIns="68580" bIns="34290" rtlCol="0" anchor="ctr">
            <a:normAutofit/>
          </a:bodyPr>
          <a:lstStyle>
            <a:lvl1pPr algn="ctr">
              <a:defRPr lang="zh-CN" altLang="en-US" sz="3200" b="0" i="0" spc="300" baseline="0" dirty="0">
                <a:solidFill>
                  <a:schemeClr val="bg1"/>
                </a:solidFill>
                <a:effectLst/>
                <a:latin typeface="逼格青春粗黑体简2.0" panose="02010604000000000000" pitchFamily="2" charset="-122"/>
                <a:ea typeface="逼格青春粗黑体简2.0" panose="02010604000000000000" pitchFamily="2" charset="-122"/>
              </a:defRPr>
            </a:lvl1pPr>
          </a:lstStyle>
          <a:p>
            <a:pPr lvl="0" defTabSz="685165">
              <a:lnSpc>
                <a:spcPct val="90000"/>
              </a:lnSpc>
            </a:pPr>
            <a:r>
              <a:rPr lang="zh-CN" altLang="en-US" dirty="0"/>
              <a:t>编辑母版标题</a:t>
            </a: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0" y="116632"/>
            <a:ext cx="1528155" cy="1080120"/>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11208568" y="5440602"/>
            <a:ext cx="983432" cy="1417398"/>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a:fillRect/>
          </a:stretch>
        </p:blipFill>
        <p:spPr>
          <a:xfrm rot="2402951">
            <a:off x="9622837" y="74628"/>
            <a:ext cx="2647944" cy="1482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opyright Notice"/>
          <p:cNvSpPr/>
          <p:nvPr userDrawn="1"/>
        </p:nvSpPr>
        <p:spPr bwMode="auto">
          <a:xfrm>
            <a:off x="4187111" y="369056"/>
            <a:ext cx="3817780" cy="39370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4" tIns="32392" rIns="71984" bIns="32392"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35"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2135" cap="small"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B50BB03C-1EC4-4CDD-BFFB-F6D9B4FD797C}" type="datetimeFigureOut">
              <a:rPr lang="en-US" smtClean="0"/>
              <a:t>10/9/2021</a:t>
            </a:fld>
            <a:endParaRPr lang="en-US"/>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BF85E420-93C3-411D-B6B6-9DA498E22937}"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6"/>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8"/>
          </a:xfrm>
          <a:prstGeom prst="rect">
            <a:avLst/>
          </a:prstGeom>
        </p:spPr>
        <p:txBody>
          <a:bodyPr anchor="b"/>
          <a:lstStyle>
            <a:lvl1pPr marL="0" indent="0">
              <a:buNone/>
              <a:defRPr sz="2660">
                <a:solidFill>
                  <a:schemeClr val="tx1">
                    <a:tint val="75000"/>
                  </a:schemeClr>
                </a:solidFill>
              </a:defRPr>
            </a:lvl1pPr>
            <a:lvl2pPr marL="608965" indent="0">
              <a:buNone/>
              <a:defRPr sz="2400">
                <a:solidFill>
                  <a:schemeClr val="tx1">
                    <a:tint val="75000"/>
                  </a:schemeClr>
                </a:solidFill>
              </a:defRPr>
            </a:lvl2pPr>
            <a:lvl3pPr marL="1218565" indent="0">
              <a:buNone/>
              <a:defRPr sz="2135">
                <a:solidFill>
                  <a:schemeClr val="tx1">
                    <a:tint val="75000"/>
                  </a:schemeClr>
                </a:solidFill>
              </a:defRPr>
            </a:lvl3pPr>
            <a:lvl4pPr marL="1826895" indent="0">
              <a:buNone/>
              <a:defRPr sz="1865">
                <a:solidFill>
                  <a:schemeClr val="tx1">
                    <a:tint val="75000"/>
                  </a:schemeClr>
                </a:solidFill>
              </a:defRPr>
            </a:lvl4pPr>
            <a:lvl5pPr marL="2436495" indent="0">
              <a:buNone/>
              <a:defRPr sz="1865">
                <a:solidFill>
                  <a:schemeClr val="tx1">
                    <a:tint val="75000"/>
                  </a:schemeClr>
                </a:solidFill>
              </a:defRPr>
            </a:lvl5pPr>
            <a:lvl6pPr marL="3045460" indent="0">
              <a:buNone/>
              <a:defRPr sz="1865">
                <a:solidFill>
                  <a:schemeClr val="tx1">
                    <a:tint val="75000"/>
                  </a:schemeClr>
                </a:solidFill>
              </a:defRPr>
            </a:lvl6pPr>
            <a:lvl7pPr marL="3655060" indent="0">
              <a:buNone/>
              <a:defRPr sz="1865">
                <a:solidFill>
                  <a:schemeClr val="tx1">
                    <a:tint val="75000"/>
                  </a:schemeClr>
                </a:solidFill>
              </a:defRPr>
            </a:lvl7pPr>
            <a:lvl8pPr marL="4264025" indent="0">
              <a:buNone/>
              <a:defRPr sz="1865">
                <a:solidFill>
                  <a:schemeClr val="tx1">
                    <a:tint val="75000"/>
                  </a:schemeClr>
                </a:solidFill>
              </a:defRPr>
            </a:lvl8pPr>
            <a:lvl9pPr marL="4872355"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2"/>
            <a:ext cx="2844800" cy="365124"/>
          </a:xfrm>
          <a:prstGeom prst="rect">
            <a:avLst/>
          </a:prstGeom>
        </p:spPr>
        <p:txBody>
          <a:bodyPr/>
          <a:lstStyle/>
          <a:p>
            <a:fld id="{B95FC270-55C9-4A20-A67A-3DE973D1FE95}" type="datetimeFigureOut">
              <a:rPr lang="zh-CN" altLang="en-US" smtClean="0">
                <a:solidFill>
                  <a:srgbClr val="000000">
                    <a:tint val="75000"/>
                  </a:srgbClr>
                </a:solidFill>
              </a:rPr>
              <a:t>2021/10/9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52"/>
            <a:ext cx="3860800" cy="365124"/>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52"/>
            <a:ext cx="2844800" cy="365124"/>
          </a:xfrm>
          <a:prstGeom prst="rect">
            <a:avLst/>
          </a:prstGeom>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仅标题">
    <p:bg>
      <p:bgPr>
        <a:solidFill>
          <a:schemeClr val="accent1">
            <a:alpha val="10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4.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12912" y="175245"/>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12912" y="1500809"/>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12912" y="625696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t>2021/10/9</a:t>
            </a:fld>
            <a:endParaRPr lang="zh-CN" altLang="en-US"/>
          </a:p>
        </p:txBody>
      </p:sp>
      <p:sp>
        <p:nvSpPr>
          <p:cNvPr id="5" name="页脚占位符 4"/>
          <p:cNvSpPr>
            <a:spLocks noGrp="1"/>
          </p:cNvSpPr>
          <p:nvPr>
            <p:ph type="ftr" sz="quarter" idx="3"/>
          </p:nvPr>
        </p:nvSpPr>
        <p:spPr>
          <a:xfrm>
            <a:off x="4068912" y="6256960"/>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40912" y="6256960"/>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t>‹#›</a:t>
            </a:fld>
            <a:endParaRPr lang="zh-CN" altLang="en-US"/>
          </a:p>
        </p:txBody>
      </p:sp>
      <p:sp>
        <p:nvSpPr>
          <p:cNvPr id="7" name="矩形 6"/>
          <p:cNvSpPr/>
          <p:nvPr userDrawn="1"/>
        </p:nvSpPr>
        <p:spPr>
          <a:xfrm>
            <a:off x="-96688" y="-99392"/>
            <a:ext cx="12192000" cy="68580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9.xml"/><Relationship Id="rId5" Type="http://schemas.openxmlformats.org/officeDocument/2006/relationships/slideLayout" Target="../slideLayouts/slideLayout13.xml"/><Relationship Id="rId4"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2.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svg"/><Relationship Id="rId5" Type="http://schemas.openxmlformats.org/officeDocument/2006/relationships/image" Target="../media/image1.svg"/><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3.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8.jpeg"/><Relationship Id="rId4"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notesSlide" Target="../notesSlides/notesSlide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notesSlide" Target="../notesSlides/notesSlide24.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3.xml"/><Relationship Id="rId5" Type="http://schemas.openxmlformats.org/officeDocument/2006/relationships/tags" Target="../tags/tag35.xml"/><Relationship Id="rId4" Type="http://schemas.openxmlformats.org/officeDocument/2006/relationships/tags" Target="../tags/tag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notesSlide" Target="../notesSlides/notesSlide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3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8.jpeg"/><Relationship Id="rId4" Type="http://schemas.openxmlformats.org/officeDocument/2006/relationships/notesSlide" Target="../notesSlides/notesSlide3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1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4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9" Type="http://schemas.openxmlformats.org/officeDocument/2006/relationships/notesSlide" Target="../notesSlides/notesSlide3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28.xml"/><Relationship Id="rId4" Type="http://schemas.openxmlformats.org/officeDocument/2006/relationships/image" Target="file:///C:\Users\universe\AppData\Local\Temp\wps\INetCache\2dd1880e4699b8da199612880be37cc4"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093126"/>
            <a:ext cx="9674087" cy="28624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7283" t="10628" r="37043" b="15362"/>
          <a:stretch>
            <a:fillRect/>
          </a:stretch>
        </p:blipFill>
        <p:spPr>
          <a:xfrm>
            <a:off x="7582791" y="-8260"/>
            <a:ext cx="1736035" cy="6214031"/>
          </a:xfrm>
          <a:prstGeom prst="rect">
            <a:avLst/>
          </a:prstGeom>
        </p:spPr>
      </p:pic>
      <p:grpSp>
        <p:nvGrpSpPr>
          <p:cNvPr id="7" name="组合 6"/>
          <p:cNvGrpSpPr/>
          <p:nvPr/>
        </p:nvGrpSpPr>
        <p:grpSpPr>
          <a:xfrm>
            <a:off x="448309" y="2829560"/>
            <a:ext cx="7134226" cy="1685255"/>
            <a:chOff x="6485557" y="3694180"/>
            <a:chExt cx="3434774" cy="1684912"/>
          </a:xfrm>
        </p:grpSpPr>
        <p:sp>
          <p:nvSpPr>
            <p:cNvPr id="8" name="文本框 7"/>
            <p:cNvSpPr txBox="1"/>
            <p:nvPr/>
          </p:nvSpPr>
          <p:spPr>
            <a:xfrm>
              <a:off x="6485557" y="3694180"/>
              <a:ext cx="3434774" cy="1198636"/>
            </a:xfrm>
            <a:prstGeom prst="rect">
              <a:avLst/>
            </a:prstGeom>
            <a:noFill/>
          </p:spPr>
          <p:txBody>
            <a:bodyPr wrap="square" rtlCol="0">
              <a:spAutoFit/>
            </a:bodyPr>
            <a:lstStyle/>
            <a:p>
              <a:pPr algn="ctr"/>
              <a:r>
                <a:rPr lang="ja-JP" altLang="zh-CN" sz="7200" dirty="0">
                  <a:latin typeface="irohamaru mikami Medium" panose="020B0602020203020207" charset="-120"/>
                  <a:ea typeface="irohamaru mikami Medium" panose="020B0602020203020207" charset="-120"/>
                  <a:cs typeface="irohamaru mikami Medium" panose="020B0602020203020207" charset="-120"/>
                  <a:sym typeface="+mn-ea"/>
                </a:rPr>
                <a:t>ユニット４</a:t>
              </a:r>
            </a:p>
          </p:txBody>
        </p:sp>
        <p:sp>
          <p:nvSpPr>
            <p:cNvPr id="9" name="矩形 8"/>
            <p:cNvSpPr/>
            <p:nvPr/>
          </p:nvSpPr>
          <p:spPr>
            <a:xfrm>
              <a:off x="7072012" y="4180456"/>
              <a:ext cx="2642178" cy="1198636"/>
            </a:xfrm>
            <a:prstGeom prst="rect">
              <a:avLst/>
            </a:prstGeom>
            <a:noFill/>
          </p:spPr>
          <p:txBody>
            <a:bodyPr wrap="square" rtlCol="0">
              <a:spAutoFit/>
            </a:bodyPr>
            <a:lstStyle/>
            <a:p>
              <a:pPr algn="ctr"/>
              <a:endParaRPr lang="zh-CN" altLang="en-US" sz="7200" dirty="0">
                <a:latin typeface="FGP松慶行書体" panose="03000500000000000000" pitchFamily="66" charset="-128"/>
                <a:ea typeface="FGP松慶行書体" panose="03000500000000000000" pitchFamily="66" charset="-128"/>
              </a:endParaRPr>
            </a:p>
          </p:txBody>
        </p:sp>
      </p:grpSp>
      <p:sp>
        <p:nvSpPr>
          <p:cNvPr id="2" name="文本框 1"/>
          <p:cNvSpPr txBox="1"/>
          <p:nvPr/>
        </p:nvSpPr>
        <p:spPr>
          <a:xfrm>
            <a:off x="3995807" y="4146550"/>
            <a:ext cx="2397760" cy="584775"/>
          </a:xfrm>
          <a:prstGeom prst="rect">
            <a:avLst/>
          </a:prstGeom>
          <a:noFill/>
        </p:spPr>
        <p:txBody>
          <a:bodyPr wrap="square" rtlCol="0">
            <a:spAutoFit/>
          </a:bodyPr>
          <a:lstStyle/>
          <a:p>
            <a:r>
              <a:rPr lang="ja-JP" altLang="zh-CN" sz="3200" dirty="0">
                <a:latin typeface="MS PGothic" panose="020B0600070205080204" charset="-128"/>
                <a:ea typeface="MS PGothic" panose="020B0600070205080204" charset="-128"/>
              </a:rPr>
              <a:t>文化理解</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4810775" y="2823742"/>
            <a:ext cx="4104456" cy="706755"/>
          </a:xfrm>
          <a:prstGeom prst="rect">
            <a:avLst/>
          </a:prstGeom>
          <a:noFill/>
        </p:spPr>
        <p:txBody>
          <a:bodyPr wrap="square" rtlCol="0">
            <a:spAutoFit/>
          </a:bodyPr>
          <a:lstStyle/>
          <a:p>
            <a:pPr algn="ctr"/>
            <a:r>
              <a:rPr lang="ja-JP" altLang="zh-CN" sz="4000" b="1" dirty="0">
                <a:solidFill>
                  <a:schemeClr val="tx1"/>
                </a:solidFill>
                <a:latin typeface="MS Mincho" panose="02020609040205080304" charset="-128"/>
                <a:ea typeface="MS Mincho" panose="02020609040205080304" charset="-128"/>
              </a:rPr>
              <a:t>第一時限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4323080" y="4530725"/>
            <a:ext cx="6613525" cy="460375"/>
          </a:xfrm>
          <a:prstGeom prst="rect">
            <a:avLst/>
          </a:prstGeom>
          <a:noFill/>
        </p:spPr>
        <p:txBody>
          <a:bodyPr wrap="square" rtlCol="0">
            <a:spAutoFit/>
          </a:bodyPr>
          <a:lstStyle/>
          <a:p>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受け継ぐべき地域文化について考えよう</a:t>
            </a:r>
            <a:r>
              <a:rPr lang="ja-JP" altLang="en-US" sz="2400"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zh-CN" sz="2400" dirty="0">
                <a:solidFill>
                  <a:schemeClr val="tx1"/>
                </a:solidFill>
                <a:latin typeface="MS Mincho" panose="02020609040205080304" charset="-128"/>
                <a:ea typeface="MS Mincho" panose="02020609040205080304" charset="-128"/>
              </a:rPr>
              <a:t>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1614805"/>
            <a:ext cx="6829425" cy="891540"/>
          </a:xfrm>
          <a:prstGeom prst="rect">
            <a:avLst/>
          </a:prstGeom>
        </p:spPr>
        <p:txBody>
          <a:bodyPr wrap="square">
            <a:spAutoFit/>
          </a:bodyPr>
          <a:lstStyle/>
          <a:p>
            <a:pPr>
              <a:lnSpc>
                <a:spcPct val="13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中国の伝統的な文化、習慣について詳しく知りたい</a:t>
            </a:r>
          </a:p>
          <a:p>
            <a:pPr>
              <a:lnSpc>
                <a:spcPct val="13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テーマを１つ選び、インタビューの準備をする。</a:t>
            </a:r>
            <a:endParaRPr lang="ja-JP" altLang="en-US"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149090" y="150749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180840" y="3769360"/>
            <a:ext cx="888365" cy="888365"/>
          </a:xfrm>
          <a:prstGeom prst="rect">
            <a:avLst/>
          </a:prstGeom>
        </p:spPr>
      </p:pic>
      <p:sp>
        <p:nvSpPr>
          <p:cNvPr id="51" name="文本框 50"/>
          <p:cNvSpPr txBox="1"/>
          <p:nvPr/>
        </p:nvSpPr>
        <p:spPr>
          <a:xfrm>
            <a:off x="5359400" y="3987800"/>
            <a:ext cx="6237605" cy="706755"/>
          </a:xfrm>
          <a:prstGeom prst="rect">
            <a:avLst/>
          </a:prstGeom>
          <a:noFill/>
        </p:spPr>
        <p:txBody>
          <a:bodyPr wrap="square" rtlCol="0" anchor="t">
            <a:spAutoFit/>
          </a:bodyPr>
          <a:lstStyle/>
          <a:p>
            <a:pPr>
              <a:lnSpc>
                <a:spcPct val="10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インタビュー調査の手法を学ぶ。</a:t>
            </a:r>
          </a:p>
          <a:p>
            <a:pPr marL="0" indent="0" fontAlgn="base">
              <a:lnSpc>
                <a:spcPct val="100000"/>
              </a:lnSpc>
              <a:buNone/>
            </a:pPr>
            <a:endParaRPr lang="ja-JP" altLang="ja-JP"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16280"/>
            <a:ext cx="6614160" cy="1137285"/>
          </a:xfrm>
          <a:prstGeom prst="rect">
            <a:avLst/>
          </a:prstGeom>
        </p:spPr>
        <p:txBody>
          <a:bodyPr wrap="square">
            <a:spAutoFit/>
          </a:bodyPr>
          <a:lstStyle/>
          <a:p>
            <a:pPr>
              <a:lnSpc>
                <a:spcPct val="120000"/>
              </a:lnSpc>
              <a:buNone/>
            </a:pPr>
            <a:r>
              <a:rPr lang="ja-JP" altLang="zh-CN" sz="2000">
                <a:solidFill>
                  <a:srgbClr val="595959"/>
                </a:solidFill>
                <a:latin typeface="MS PGothic" panose="020B0600070205080204" charset="-128"/>
                <a:ea typeface="MS PGothic" panose="020B0600070205080204" charset="-128"/>
                <a:sym typeface="微软雅黑" panose="020B0503020204020204" pitchFamily="34" charset="-122"/>
              </a:rPr>
              <a:t>中国の伝統的な文化、習慣にはどのようなものがあるか調べてみる。また、詳しく知りたいテーマを１つ選ぶ。</a:t>
            </a:r>
          </a:p>
          <a:p>
            <a:pPr>
              <a:buNone/>
            </a:pP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4" name="矩形 43"/>
          <p:cNvSpPr/>
          <p:nvPr/>
        </p:nvSpPr>
        <p:spPr>
          <a:xfrm>
            <a:off x="5302885" y="2232660"/>
            <a:ext cx="6379845" cy="398780"/>
          </a:xfrm>
          <a:prstGeom prst="rect">
            <a:avLst/>
          </a:prstGeom>
        </p:spPr>
        <p:txBody>
          <a:bodyPr wrap="square">
            <a:spAutoFit/>
          </a:bodyPr>
          <a:lstStyle/>
          <a:p>
            <a:pPr>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インタビュー調査の手法を学び、調査票を作る。</a:t>
            </a:r>
            <a:endParaRPr lang="ja-JP" altLang="zh-CN" sz="200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6" name="矩形 45"/>
          <p:cNvSpPr/>
          <p:nvPr/>
        </p:nvSpPr>
        <p:spPr>
          <a:xfrm>
            <a:off x="5359400" y="3652520"/>
            <a:ext cx="6501765" cy="891540"/>
          </a:xfrm>
          <a:prstGeom prst="rect">
            <a:avLst/>
          </a:prstGeom>
        </p:spPr>
        <p:txBody>
          <a:bodyPr wrap="square">
            <a:spAutoFit/>
          </a:bodyPr>
          <a:lstStyle/>
          <a:p>
            <a:pPr>
              <a:lnSpc>
                <a:spcPct val="130000"/>
              </a:lnSpc>
              <a:buNone/>
            </a:pPr>
            <a:r>
              <a:rPr lang="ja-JP" altLang="zh-CN" sz="2000">
                <a:solidFill>
                  <a:srgbClr val="595959"/>
                </a:solidFill>
                <a:latin typeface="MS PGothic" panose="020B0600070205080204" charset="-128"/>
                <a:ea typeface="MS PGothic" panose="020B0600070205080204" charset="-128"/>
                <a:sym typeface="微软雅黑" panose="020B0503020204020204" pitchFamily="34" charset="-122"/>
              </a:rPr>
              <a:t>作成した「自由記述式調査票」に問題がないか、足りない質問がないかどうか、クラスメートと一緒に検討する。</a:t>
            </a:r>
            <a:endParaRPr lang="ja-JP" altLang="en-US">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401945" y="5228590"/>
            <a:ext cx="6697980" cy="398780"/>
          </a:xfrm>
          <a:prstGeom prst="rect">
            <a:avLst/>
          </a:prstGeom>
          <a:noFill/>
        </p:spPr>
        <p:txBody>
          <a:bodyPr wrap="square" rtlCol="0" anchor="t">
            <a:spAutoFit/>
          </a:bodyPr>
          <a:lstStyle/>
          <a:p>
            <a:pPr marL="0" indent="0" fontAlgn="base">
              <a:lnSpc>
                <a:spcPct val="10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書くための材料を整理し、アウトラインに記述する。</a:t>
            </a:r>
            <a:endPar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lgn="ctr">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インタビュー調査の手法を詳しく説明してから、インタビューするように指示する。 </a:t>
            </a:r>
            <a:endParaRPr lang="ja-JP" altLang="en-US" sz="20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endParaRPr>
          </a:p>
          <a:p>
            <a:pPr>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399665"/>
            <a:ext cx="7725410" cy="829945"/>
          </a:xfrm>
          <a:prstGeom prst="rect">
            <a:avLst/>
          </a:prstGeom>
          <a:noFill/>
        </p:spPr>
        <p:txBody>
          <a:bodyPr wrap="square" rtlCol="0" anchor="ctr">
            <a:spAutoFit/>
          </a:bodyPr>
          <a:lstStyle/>
          <a:p>
            <a:pPr algn="ctr"/>
            <a:r>
              <a:rPr lang="ja-JP" altLang="ja-JP" sz="4800">
                <a:latin typeface="MS PGothic" panose="020B0600070205080204" charset="-128"/>
                <a:ea typeface="MS PGothic" panose="020B0600070205080204" charset="-128"/>
                <a:sym typeface="+mn-ea"/>
              </a:rPr>
              <a:t>指導上の留意点</a:t>
            </a:r>
            <a:endParaRPr lang="ja-JP" altLang="zh-CN" sz="4800" dirty="0">
              <a:ln>
                <a:solidFill>
                  <a:srgbClr val="595959"/>
                </a:solidFill>
              </a:ln>
              <a:solidFill>
                <a:srgbClr val="595959"/>
              </a:solidFill>
              <a:latin typeface="MS PGothic" panose="020B0600070205080204" charset="-128"/>
              <a:ea typeface="MS PGothic" panose="020B0600070205080204" charset="-128"/>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144780"/>
            <a:ext cx="11106150" cy="656780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3" name="组合 2"/>
          <p:cNvGrpSpPr/>
          <p:nvPr/>
        </p:nvGrpSpPr>
        <p:grpSpPr>
          <a:xfrm>
            <a:off x="1300928" y="414253"/>
            <a:ext cx="1656184" cy="1210447"/>
            <a:chOff x="5741988" y="2093068"/>
            <a:chExt cx="4459288" cy="3259138"/>
          </a:xfrm>
        </p:grpSpPr>
        <p:sp>
          <p:nvSpPr>
            <p:cNvPr id="4"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sz="2400"/>
            </a:p>
          </p:txBody>
        </p:sp>
        <p:sp>
          <p:nvSpPr>
            <p:cNvPr id="8"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9"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0"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1"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2"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3"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14"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5"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16" name="组合 15"/>
          <p:cNvGrpSpPr/>
          <p:nvPr/>
        </p:nvGrpSpPr>
        <p:grpSpPr>
          <a:xfrm>
            <a:off x="1300928" y="300624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55" name="组合 54"/>
          <p:cNvGrpSpPr/>
          <p:nvPr/>
        </p:nvGrpSpPr>
        <p:grpSpPr>
          <a:xfrm flipH="1">
            <a:off x="9207466" y="1867266"/>
            <a:ext cx="1656184" cy="1210447"/>
            <a:chOff x="5741988" y="2093068"/>
            <a:chExt cx="4459288" cy="3259138"/>
          </a:xfrm>
        </p:grpSpPr>
        <p:sp>
          <p:nvSpPr>
            <p:cNvPr id="56"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7"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8"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9"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60"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1"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2"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3"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4"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5"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66"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7"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68" name="组合 67"/>
          <p:cNvGrpSpPr/>
          <p:nvPr/>
        </p:nvGrpSpPr>
        <p:grpSpPr>
          <a:xfrm flipH="1">
            <a:off x="9207466" y="4244166"/>
            <a:ext cx="1656184" cy="1210447"/>
            <a:chOff x="5741988" y="2093068"/>
            <a:chExt cx="4459288" cy="3259138"/>
          </a:xfrm>
        </p:grpSpPr>
        <p:sp>
          <p:nvSpPr>
            <p:cNvPr id="69"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0"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1"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2"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dirty="0"/>
            </a:p>
          </p:txBody>
        </p:sp>
        <p:sp>
          <p:nvSpPr>
            <p:cNvPr id="73"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4"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5"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6"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7"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8"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9"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80"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267965" y="77919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426083" y="93667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2" name="MH_Text_1"/>
          <p:cNvSpPr/>
          <p:nvPr>
            <p:custDataLst>
              <p:tags r:id="rId1"/>
            </p:custDataLst>
          </p:nvPr>
        </p:nvSpPr>
        <p:spPr>
          <a:xfrm>
            <a:off x="4404360" y="966470"/>
            <a:ext cx="3622040" cy="671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ウォーミングアップ</a:t>
            </a:r>
          </a:p>
        </p:txBody>
      </p:sp>
      <p:grpSp>
        <p:nvGrpSpPr>
          <p:cNvPr id="94" name="组合 93"/>
          <p:cNvGrpSpPr/>
          <p:nvPr/>
        </p:nvGrpSpPr>
        <p:grpSpPr>
          <a:xfrm>
            <a:off x="3109850" y="3273935"/>
            <a:ext cx="817548" cy="817526"/>
            <a:chOff x="3140888" y="1558570"/>
            <a:chExt cx="1005662" cy="1005634"/>
          </a:xfrm>
          <a:solidFill>
            <a:srgbClr val="595959"/>
          </a:solidFill>
        </p:grpSpPr>
        <p:sp>
          <p:nvSpPr>
            <p:cNvPr id="95" name="椭圆 94"/>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nvSpPr>
        <p:spPr>
          <a:xfrm>
            <a:off x="3267968" y="3432052"/>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sp>
        <p:nvSpPr>
          <p:cNvPr id="98" name="MH_Text_1"/>
          <p:cNvSpPr/>
          <p:nvPr>
            <p:custDataLst>
              <p:tags r:id="rId2"/>
            </p:custDataLst>
          </p:nvPr>
        </p:nvSpPr>
        <p:spPr>
          <a:xfrm>
            <a:off x="4404360" y="3489960"/>
            <a:ext cx="1834515"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ピア活動①</a:t>
            </a:r>
          </a:p>
        </p:txBody>
      </p:sp>
      <p:grpSp>
        <p:nvGrpSpPr>
          <p:cNvPr id="100" name="组合 99"/>
          <p:cNvGrpSpPr/>
          <p:nvPr/>
        </p:nvGrpSpPr>
        <p:grpSpPr>
          <a:xfrm>
            <a:off x="8242172" y="2091166"/>
            <a:ext cx="817548" cy="817526"/>
            <a:chOff x="3140888" y="1558570"/>
            <a:chExt cx="1005662" cy="1005634"/>
          </a:xfrm>
          <a:solidFill>
            <a:srgbClr val="595959"/>
          </a:solidFill>
        </p:grpSpPr>
        <p:sp>
          <p:nvSpPr>
            <p:cNvPr id="101" name="椭圆 100"/>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nvSpPr>
        <p:spPr>
          <a:xfrm>
            <a:off x="8399020" y="224864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104" name="MH_Text_1"/>
          <p:cNvSpPr/>
          <p:nvPr>
            <p:custDataLst>
              <p:tags r:id="rId3"/>
            </p:custDataLst>
          </p:nvPr>
        </p:nvSpPr>
        <p:spPr>
          <a:xfrm>
            <a:off x="3426460" y="2248535"/>
            <a:ext cx="4599940" cy="757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インタビュー調査の手法</a:t>
            </a:r>
            <a:endParaRPr lang="ja-JP" altLang="en-US" sz="2800" b="1" dirty="0">
              <a:solidFill>
                <a:schemeClr val="tx1"/>
              </a:solidFill>
              <a:latin typeface="MS Mincho" panose="02020609040205080304" charset="-128"/>
              <a:ea typeface="MS Mincho" panose="02020609040205080304" charset="-128"/>
              <a:cs typeface="+mn-ea"/>
              <a:sym typeface="+mn-lt"/>
            </a:endParaRPr>
          </a:p>
        </p:txBody>
      </p:sp>
      <p:grpSp>
        <p:nvGrpSpPr>
          <p:cNvPr id="106" name="组合 105"/>
          <p:cNvGrpSpPr/>
          <p:nvPr/>
        </p:nvGrpSpPr>
        <p:grpSpPr>
          <a:xfrm>
            <a:off x="8242172" y="4362563"/>
            <a:ext cx="817548" cy="817526"/>
            <a:chOff x="3140888" y="1558570"/>
            <a:chExt cx="1005662" cy="1005634"/>
          </a:xfrm>
          <a:solidFill>
            <a:srgbClr val="595959"/>
          </a:solidFill>
        </p:grpSpPr>
        <p:sp>
          <p:nvSpPr>
            <p:cNvPr id="107" name="椭圆 106"/>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8" name="椭圆 107"/>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9" name="椭圆 108"/>
          <p:cNvSpPr/>
          <p:nvPr/>
        </p:nvSpPr>
        <p:spPr>
          <a:xfrm>
            <a:off x="8399145" y="4434840"/>
            <a:ext cx="503555" cy="63055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04</a:t>
            </a:r>
            <a:endParaRPr lang="zh-CN" altLang="en-US" sz="1800" dirty="0">
              <a:solidFill>
                <a:srgbClr val="595959"/>
              </a:solidFill>
              <a:latin typeface="Impact" panose="020B0806030902050204" pitchFamily="34" charset="0"/>
            </a:endParaRPr>
          </a:p>
        </p:txBody>
      </p:sp>
      <p:sp>
        <p:nvSpPr>
          <p:cNvPr id="110" name="MH_Text_1"/>
          <p:cNvSpPr/>
          <p:nvPr>
            <p:custDataLst>
              <p:tags r:id="rId4"/>
            </p:custDataLst>
          </p:nvPr>
        </p:nvSpPr>
        <p:spPr>
          <a:xfrm>
            <a:off x="5874385" y="4577715"/>
            <a:ext cx="1854200"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アウトライン</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7000">
                                          <p:cBhvr additive="base">
                                            <p:cTn id="7" dur="800" fill="hold"/>
                                            <p:tgtEl>
                                              <p:spTgt spid="3"/>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7000">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14:bounceEnd="57000">
                                          <p:cBhvr additive="base">
                                            <p:cTn id="11" dur="800" fill="hold"/>
                                            <p:tgtEl>
                                              <p:spTgt spid="55"/>
                                            </p:tgtEl>
                                            <p:attrNameLst>
                                              <p:attrName>ppt_x</p:attrName>
                                            </p:attrNameLst>
                                          </p:cBhvr>
                                          <p:tavLst>
                                            <p:tav tm="0">
                                              <p:val>
                                                <p:strVal val="1+#ppt_w/2"/>
                                              </p:val>
                                            </p:tav>
                                            <p:tav tm="100000">
                                              <p:val>
                                                <p:strVal val="#ppt_x"/>
                                              </p:val>
                                            </p:tav>
                                          </p:tavLst>
                                        </p:anim>
                                        <p:anim calcmode="lin" valueType="num" p14:bounceEnd="57000">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7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57000">
                                          <p:cBhvr additive="base">
                                            <p:cTn id="15"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16" dur="8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7000">
                                      <p:stCondLst>
                                        <p:cond delay="750"/>
                                      </p:stCondLst>
                                      <p:childTnLst>
                                        <p:set>
                                          <p:cBhvr>
                                            <p:cTn id="18" dur="1" fill="hold">
                                              <p:stCondLst>
                                                <p:cond delay="0"/>
                                              </p:stCondLst>
                                            </p:cTn>
                                            <p:tgtEl>
                                              <p:spTgt spid="68"/>
                                            </p:tgtEl>
                                            <p:attrNameLst>
                                              <p:attrName>style.visibility</p:attrName>
                                            </p:attrNameLst>
                                          </p:cBhvr>
                                          <p:to>
                                            <p:strVal val="visible"/>
                                          </p:to>
                                        </p:set>
                                        <p:anim calcmode="lin" valueType="num" p14:bounceEnd="57000">
                                          <p:cBhvr additive="base">
                                            <p:cTn id="19" dur="800" fill="hold"/>
                                            <p:tgtEl>
                                              <p:spTgt spid="68"/>
                                            </p:tgtEl>
                                            <p:attrNameLst>
                                              <p:attrName>ppt_x</p:attrName>
                                            </p:attrNameLst>
                                          </p:cBhvr>
                                          <p:tavLst>
                                            <p:tav tm="0">
                                              <p:val>
                                                <p:strVal val="1+#ppt_w/2"/>
                                              </p:val>
                                            </p:tav>
                                            <p:tav tm="100000">
                                              <p:val>
                                                <p:strVal val="#ppt_x"/>
                                              </p:val>
                                            </p:tav>
                                          </p:tavLst>
                                        </p:anim>
                                        <p:anim calcmode="lin" valueType="num" p14:bounceEnd="57000">
                                          <p:cBhvr additive="base">
                                            <p:cTn id="20" dur="800" fill="hold"/>
                                            <p:tgtEl>
                                              <p:spTgt spid="6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 calcmode="lin" valueType="num">
                                          <p:cBhvr>
                                            <p:cTn id="29" dur="500" fill="hold"/>
                                            <p:tgtEl>
                                              <p:spTgt spid="86"/>
                                            </p:tgtEl>
                                            <p:attrNameLst>
                                              <p:attrName>ppt_w</p:attrName>
                                            </p:attrNameLst>
                                          </p:cBhvr>
                                          <p:tavLst>
                                            <p:tav tm="0">
                                              <p:val>
                                                <p:fltVal val="0"/>
                                              </p:val>
                                            </p:tav>
                                            <p:tav tm="100000">
                                              <p:val>
                                                <p:strVal val="#ppt_w"/>
                                              </p:val>
                                            </p:tav>
                                          </p:tavLst>
                                        </p:anim>
                                        <p:anim calcmode="lin" valueType="num">
                                          <p:cBhvr>
                                            <p:cTn id="30" dur="500" fill="hold"/>
                                            <p:tgtEl>
                                              <p:spTgt spid="86"/>
                                            </p:tgtEl>
                                            <p:attrNameLst>
                                              <p:attrName>ppt_h</p:attrName>
                                            </p:attrNameLst>
                                          </p:cBhvr>
                                          <p:tavLst>
                                            <p:tav tm="0">
                                              <p:val>
                                                <p:fltVal val="0"/>
                                              </p:val>
                                            </p:tav>
                                            <p:tav tm="100000">
                                              <p:val>
                                                <p:strVal val="#ppt_h"/>
                                              </p:val>
                                            </p:tav>
                                          </p:tavLst>
                                        </p:anim>
                                        <p:animEffect transition="in" filter="fade">
                                          <p:cBhvr>
                                            <p:cTn id="31" dur="500"/>
                                            <p:tgtEl>
                                              <p:spTgt spid="86"/>
                                            </p:tgtEl>
                                          </p:cBhvr>
                                        </p:animEffect>
                                      </p:childTnLst>
                                    </p:cTn>
                                  </p:par>
                                  <p:par>
                                    <p:cTn id="32" presetID="5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500" fill="hold"/>
                                            <p:tgtEl>
                                              <p:spTgt spid="103"/>
                                            </p:tgtEl>
                                            <p:attrNameLst>
                                              <p:attrName>ppt_w</p:attrName>
                                            </p:attrNameLst>
                                          </p:cBhvr>
                                          <p:tavLst>
                                            <p:tav tm="0">
                                              <p:val>
                                                <p:fltVal val="0"/>
                                              </p:val>
                                            </p:tav>
                                            <p:tav tm="100000">
                                              <p:val>
                                                <p:strVal val="#ppt_w"/>
                                              </p:val>
                                            </p:tav>
                                          </p:tavLst>
                                        </p:anim>
                                        <p:anim calcmode="lin" valueType="num">
                                          <p:cBhvr>
                                            <p:cTn id="40" dur="500" fill="hold"/>
                                            <p:tgtEl>
                                              <p:spTgt spid="103"/>
                                            </p:tgtEl>
                                            <p:attrNameLst>
                                              <p:attrName>ppt_h</p:attrName>
                                            </p:attrNameLst>
                                          </p:cBhvr>
                                          <p:tavLst>
                                            <p:tav tm="0">
                                              <p:val>
                                                <p:fltVal val="0"/>
                                              </p:val>
                                            </p:tav>
                                            <p:tav tm="100000">
                                              <p:val>
                                                <p:strVal val="#ppt_h"/>
                                              </p:val>
                                            </p:tav>
                                          </p:tavLst>
                                        </p:anim>
                                        <p:animEffect transition="in" filter="fade">
                                          <p:cBhvr>
                                            <p:cTn id="41" dur="500"/>
                                            <p:tgtEl>
                                              <p:spTgt spid="103"/>
                                            </p:tgtEl>
                                          </p:cBhvr>
                                        </p:animEffect>
                                      </p:childTnLst>
                                    </p:cTn>
                                  </p:par>
                                  <p:par>
                                    <p:cTn id="42" presetID="53" presetClass="entr" presetSubtype="16" fill="hold" nodeType="withEffect">
                                      <p:stCondLst>
                                        <p:cond delay="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fltVal val="0"/>
                                              </p:val>
                                            </p:tav>
                                            <p:tav tm="100000">
                                              <p:val>
                                                <p:strVal val="#ppt_w"/>
                                              </p:val>
                                            </p:tav>
                                          </p:tavLst>
                                        </p:anim>
                                        <p:anim calcmode="lin" valueType="num">
                                          <p:cBhvr>
                                            <p:cTn id="45" dur="500" fill="hold"/>
                                            <p:tgtEl>
                                              <p:spTgt spid="94"/>
                                            </p:tgtEl>
                                            <p:attrNameLst>
                                              <p:attrName>ppt_h</p:attrName>
                                            </p:attrNameLst>
                                          </p:cBhvr>
                                          <p:tavLst>
                                            <p:tav tm="0">
                                              <p:val>
                                                <p:fltVal val="0"/>
                                              </p:val>
                                            </p:tav>
                                            <p:tav tm="100000">
                                              <p:val>
                                                <p:strVal val="#ppt_h"/>
                                              </p:val>
                                            </p:tav>
                                          </p:tavLst>
                                        </p:anim>
                                        <p:animEffect transition="in" filter="fade">
                                          <p:cBhvr>
                                            <p:cTn id="46" dur="500"/>
                                            <p:tgtEl>
                                              <p:spTgt spid="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97"/>
                                            </p:tgtEl>
                                            <p:attrNameLst>
                                              <p:attrName>style.visibility</p:attrName>
                                            </p:attrNameLst>
                                          </p:cBhvr>
                                          <p:to>
                                            <p:strVal val="visible"/>
                                          </p:to>
                                        </p:set>
                                        <p:anim calcmode="lin" valueType="num">
                                          <p:cBhvr>
                                            <p:cTn id="49" dur="500" fill="hold"/>
                                            <p:tgtEl>
                                              <p:spTgt spid="97"/>
                                            </p:tgtEl>
                                            <p:attrNameLst>
                                              <p:attrName>ppt_w</p:attrName>
                                            </p:attrNameLst>
                                          </p:cBhvr>
                                          <p:tavLst>
                                            <p:tav tm="0">
                                              <p:val>
                                                <p:fltVal val="0"/>
                                              </p:val>
                                            </p:tav>
                                            <p:tav tm="100000">
                                              <p:val>
                                                <p:strVal val="#ppt_w"/>
                                              </p:val>
                                            </p:tav>
                                          </p:tavLst>
                                        </p:anim>
                                        <p:anim calcmode="lin" valueType="num">
                                          <p:cBhvr>
                                            <p:cTn id="50" dur="500" fill="hold"/>
                                            <p:tgtEl>
                                              <p:spTgt spid="97"/>
                                            </p:tgtEl>
                                            <p:attrNameLst>
                                              <p:attrName>ppt_h</p:attrName>
                                            </p:attrNameLst>
                                          </p:cBhvr>
                                          <p:tavLst>
                                            <p:tav tm="0">
                                              <p:val>
                                                <p:fltVal val="0"/>
                                              </p:val>
                                            </p:tav>
                                            <p:tav tm="100000">
                                              <p:val>
                                                <p:strVal val="#ppt_h"/>
                                              </p:val>
                                            </p:tav>
                                          </p:tavLst>
                                        </p:anim>
                                        <p:animEffect transition="in" filter="fade">
                                          <p:cBhvr>
                                            <p:cTn id="51" dur="500"/>
                                            <p:tgtEl>
                                              <p:spTgt spid="97"/>
                                            </p:tgtEl>
                                          </p:cBhvr>
                                        </p:animEffect>
                                      </p:childTnLst>
                                    </p:cTn>
                                  </p:par>
                                  <p:par>
                                    <p:cTn id="52" presetID="53" presetClass="entr" presetSubtype="16" fill="hold" nodeType="withEffect">
                                      <p:stCondLst>
                                        <p:cond delay="600"/>
                                      </p:stCondLst>
                                      <p:childTnLst>
                                        <p:set>
                                          <p:cBhvr>
                                            <p:cTn id="53" dur="1" fill="hold">
                                              <p:stCondLst>
                                                <p:cond delay="0"/>
                                              </p:stCondLst>
                                            </p:cTn>
                                            <p:tgtEl>
                                              <p:spTgt spid="106"/>
                                            </p:tgtEl>
                                            <p:attrNameLst>
                                              <p:attrName>style.visibility</p:attrName>
                                            </p:attrNameLst>
                                          </p:cBhvr>
                                          <p:to>
                                            <p:strVal val="visible"/>
                                          </p:to>
                                        </p:set>
                                        <p:anim calcmode="lin" valueType="num">
                                          <p:cBhvr>
                                            <p:cTn id="54" dur="500" fill="hold"/>
                                            <p:tgtEl>
                                              <p:spTgt spid="106"/>
                                            </p:tgtEl>
                                            <p:attrNameLst>
                                              <p:attrName>ppt_w</p:attrName>
                                            </p:attrNameLst>
                                          </p:cBhvr>
                                          <p:tavLst>
                                            <p:tav tm="0">
                                              <p:val>
                                                <p:fltVal val="0"/>
                                              </p:val>
                                            </p:tav>
                                            <p:tav tm="100000">
                                              <p:val>
                                                <p:strVal val="#ppt_w"/>
                                              </p:val>
                                            </p:tav>
                                          </p:tavLst>
                                        </p:anim>
                                        <p:anim calcmode="lin" valueType="num">
                                          <p:cBhvr>
                                            <p:cTn id="55" dur="500" fill="hold"/>
                                            <p:tgtEl>
                                              <p:spTgt spid="106"/>
                                            </p:tgtEl>
                                            <p:attrNameLst>
                                              <p:attrName>ppt_h</p:attrName>
                                            </p:attrNameLst>
                                          </p:cBhvr>
                                          <p:tavLst>
                                            <p:tav tm="0">
                                              <p:val>
                                                <p:fltVal val="0"/>
                                              </p:val>
                                            </p:tav>
                                            <p:tav tm="100000">
                                              <p:val>
                                                <p:strVal val="#ppt_h"/>
                                              </p:val>
                                            </p:tav>
                                          </p:tavLst>
                                        </p:anim>
                                        <p:animEffect transition="in" filter="fade">
                                          <p:cBhvr>
                                            <p:cTn id="56" dur="500"/>
                                            <p:tgtEl>
                                              <p:spTgt spid="106"/>
                                            </p:tgtEl>
                                          </p:cBhvr>
                                        </p:animEffect>
                                      </p:childTnLst>
                                    </p:cTn>
                                  </p:par>
                                  <p:par>
                                    <p:cTn id="57" presetID="53" presetClass="entr" presetSubtype="16" fill="hold" grpId="0" nodeType="withEffect">
                                      <p:stCondLst>
                                        <p:cond delay="600"/>
                                      </p:stCondLst>
                                      <p:childTnLst>
                                        <p:set>
                                          <p:cBhvr>
                                            <p:cTn id="58" dur="1" fill="hold">
                                              <p:stCondLst>
                                                <p:cond delay="0"/>
                                              </p:stCondLst>
                                            </p:cTn>
                                            <p:tgtEl>
                                              <p:spTgt spid="109"/>
                                            </p:tgtEl>
                                            <p:attrNameLst>
                                              <p:attrName>style.visibility</p:attrName>
                                            </p:attrNameLst>
                                          </p:cBhvr>
                                          <p:to>
                                            <p:strVal val="visible"/>
                                          </p:to>
                                        </p:set>
                                        <p:anim calcmode="lin" valueType="num">
                                          <p:cBhvr>
                                            <p:cTn id="59" dur="500" fill="hold"/>
                                            <p:tgtEl>
                                              <p:spTgt spid="109"/>
                                            </p:tgtEl>
                                            <p:attrNameLst>
                                              <p:attrName>ppt_w</p:attrName>
                                            </p:attrNameLst>
                                          </p:cBhvr>
                                          <p:tavLst>
                                            <p:tav tm="0">
                                              <p:val>
                                                <p:fltVal val="0"/>
                                              </p:val>
                                            </p:tav>
                                            <p:tav tm="100000">
                                              <p:val>
                                                <p:strVal val="#ppt_w"/>
                                              </p:val>
                                            </p:tav>
                                          </p:tavLst>
                                        </p:anim>
                                        <p:anim calcmode="lin" valueType="num">
                                          <p:cBhvr>
                                            <p:cTn id="60" dur="500" fill="hold"/>
                                            <p:tgtEl>
                                              <p:spTgt spid="109"/>
                                            </p:tgtEl>
                                            <p:attrNameLst>
                                              <p:attrName>ppt_h</p:attrName>
                                            </p:attrNameLst>
                                          </p:cBhvr>
                                          <p:tavLst>
                                            <p:tav tm="0">
                                              <p:val>
                                                <p:fltVal val="0"/>
                                              </p:val>
                                            </p:tav>
                                            <p:tav tm="100000">
                                              <p:val>
                                                <p:strVal val="#ppt_h"/>
                                              </p:val>
                                            </p:tav>
                                          </p:tavLst>
                                        </p:anim>
                                        <p:animEffect transition="in" filter="fade">
                                          <p:cBhvr>
                                            <p:cTn id="61" dur="500"/>
                                            <p:tgtEl>
                                              <p:spTgt spid="109"/>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par>
                                    <p:cTn id="66" presetID="22" presetClass="entr" presetSubtype="2" fill="hold" grpId="0" nodeType="withEffect">
                                      <p:stCondLst>
                                        <p:cond delay="30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par>
                                    <p:cTn id="72" presetID="22" presetClass="entr" presetSubtype="2" fill="hold" grpId="0" nodeType="withEffect">
                                      <p:stCondLst>
                                        <p:cond delay="900"/>
                                      </p:stCondLst>
                                      <p:childTnLst>
                                        <p:set>
                                          <p:cBhvr>
                                            <p:cTn id="73" dur="1" fill="hold">
                                              <p:stCondLst>
                                                <p:cond delay="0"/>
                                              </p:stCondLst>
                                            </p:cTn>
                                            <p:tgtEl>
                                              <p:spTgt spid="110"/>
                                            </p:tgtEl>
                                            <p:attrNameLst>
                                              <p:attrName>style.visibility</p:attrName>
                                            </p:attrNameLst>
                                          </p:cBhvr>
                                          <p:to>
                                            <p:strVal val="visible"/>
                                          </p:to>
                                        </p:set>
                                        <p:animEffect transition="in" filter="wipe(right)">
                                          <p:cBhvr>
                                            <p:cTn id="74" dur="500"/>
                                            <p:tgtEl>
                                              <p:spTgt spid="110"/>
                                            </p:tgtEl>
                                          </p:cBhvr>
                                        </p:animEffect>
                                      </p:childTnLst>
                                    </p:cTn>
                                  </p:par>
                                  <p:par>
                                    <p:cTn id="75" presetID="2" presetClass="entr" presetSubtype="2" fill="hold" grpId="0" nodeType="withEffect" p14:presetBounceEnd="56000">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14:bounceEnd="56000">
                                          <p:cBhvr additive="base">
                                            <p:cTn id="77"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78"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P spid="109" grpId="0" bldLvl="0" animBg="1"/>
          <p:bldP spid="110"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0-#ppt_w/2"/>
                                              </p:val>
                                            </p:tav>
                                            <p:tav tm="100000">
                                              <p:val>
                                                <p:strVal val="#ppt_x"/>
                                              </p:val>
                                            </p:tav>
                                          </p:tavLst>
                                        </p:anim>
                                        <p:anim calcmode="lin" valueType="num">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800" fill="hold"/>
                                            <p:tgtEl>
                                              <p:spTgt spid="55"/>
                                            </p:tgtEl>
                                            <p:attrNameLst>
                                              <p:attrName>ppt_x</p:attrName>
                                            </p:attrNameLst>
                                          </p:cBhvr>
                                          <p:tavLst>
                                            <p:tav tm="0">
                                              <p:val>
                                                <p:strVal val="1+#ppt_w/2"/>
                                              </p:val>
                                            </p:tav>
                                            <p:tav tm="100000">
                                              <p:val>
                                                <p:strVal val="#ppt_x"/>
                                              </p:val>
                                            </p:tav>
                                          </p:tavLst>
                                        </p:anim>
                                        <p:anim calcmode="lin" valueType="num">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800" fill="hold"/>
                                            <p:tgtEl>
                                              <p:spTgt spid="16"/>
                                            </p:tgtEl>
                                            <p:attrNameLst>
                                              <p:attrName>ppt_x</p:attrName>
                                            </p:attrNameLst>
                                          </p:cBhvr>
                                          <p:tavLst>
                                            <p:tav tm="0">
                                              <p:val>
                                                <p:strVal val="0-#ppt_w/2"/>
                                              </p:val>
                                            </p:tav>
                                            <p:tav tm="100000">
                                              <p:val>
                                                <p:strVal val="#ppt_x"/>
                                              </p:val>
                                            </p:tav>
                                          </p:tavLst>
                                        </p:anim>
                                        <p:anim calcmode="lin" valueType="num">
                                          <p:cBhvr additive="base">
                                            <p:cTn id="16" dur="8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800" fill="hold"/>
                                            <p:tgtEl>
                                              <p:spTgt spid="68"/>
                                            </p:tgtEl>
                                            <p:attrNameLst>
                                              <p:attrName>ppt_x</p:attrName>
                                            </p:attrNameLst>
                                          </p:cBhvr>
                                          <p:tavLst>
                                            <p:tav tm="0">
                                              <p:val>
                                                <p:strVal val="1+#ppt_w/2"/>
                                              </p:val>
                                            </p:tav>
                                            <p:tav tm="100000">
                                              <p:val>
                                                <p:strVal val="#ppt_x"/>
                                              </p:val>
                                            </p:tav>
                                          </p:tavLst>
                                        </p:anim>
                                        <p:anim calcmode="lin" valueType="num">
                                          <p:cBhvr additive="base">
                                            <p:cTn id="20" dur="800" fill="hold"/>
                                            <p:tgtEl>
                                              <p:spTgt spid="6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 calcmode="lin" valueType="num">
                                          <p:cBhvr>
                                            <p:cTn id="29" dur="500" fill="hold"/>
                                            <p:tgtEl>
                                              <p:spTgt spid="86"/>
                                            </p:tgtEl>
                                            <p:attrNameLst>
                                              <p:attrName>ppt_w</p:attrName>
                                            </p:attrNameLst>
                                          </p:cBhvr>
                                          <p:tavLst>
                                            <p:tav tm="0">
                                              <p:val>
                                                <p:fltVal val="0"/>
                                              </p:val>
                                            </p:tav>
                                            <p:tav tm="100000">
                                              <p:val>
                                                <p:strVal val="#ppt_w"/>
                                              </p:val>
                                            </p:tav>
                                          </p:tavLst>
                                        </p:anim>
                                        <p:anim calcmode="lin" valueType="num">
                                          <p:cBhvr>
                                            <p:cTn id="30" dur="500" fill="hold"/>
                                            <p:tgtEl>
                                              <p:spTgt spid="86"/>
                                            </p:tgtEl>
                                            <p:attrNameLst>
                                              <p:attrName>ppt_h</p:attrName>
                                            </p:attrNameLst>
                                          </p:cBhvr>
                                          <p:tavLst>
                                            <p:tav tm="0">
                                              <p:val>
                                                <p:fltVal val="0"/>
                                              </p:val>
                                            </p:tav>
                                            <p:tav tm="100000">
                                              <p:val>
                                                <p:strVal val="#ppt_h"/>
                                              </p:val>
                                            </p:tav>
                                          </p:tavLst>
                                        </p:anim>
                                        <p:animEffect transition="in" filter="fade">
                                          <p:cBhvr>
                                            <p:cTn id="31" dur="500"/>
                                            <p:tgtEl>
                                              <p:spTgt spid="86"/>
                                            </p:tgtEl>
                                          </p:cBhvr>
                                        </p:animEffect>
                                      </p:childTnLst>
                                    </p:cTn>
                                  </p:par>
                                  <p:par>
                                    <p:cTn id="32" presetID="5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500" fill="hold"/>
                                            <p:tgtEl>
                                              <p:spTgt spid="103"/>
                                            </p:tgtEl>
                                            <p:attrNameLst>
                                              <p:attrName>ppt_w</p:attrName>
                                            </p:attrNameLst>
                                          </p:cBhvr>
                                          <p:tavLst>
                                            <p:tav tm="0">
                                              <p:val>
                                                <p:fltVal val="0"/>
                                              </p:val>
                                            </p:tav>
                                            <p:tav tm="100000">
                                              <p:val>
                                                <p:strVal val="#ppt_w"/>
                                              </p:val>
                                            </p:tav>
                                          </p:tavLst>
                                        </p:anim>
                                        <p:anim calcmode="lin" valueType="num">
                                          <p:cBhvr>
                                            <p:cTn id="40" dur="500" fill="hold"/>
                                            <p:tgtEl>
                                              <p:spTgt spid="103"/>
                                            </p:tgtEl>
                                            <p:attrNameLst>
                                              <p:attrName>ppt_h</p:attrName>
                                            </p:attrNameLst>
                                          </p:cBhvr>
                                          <p:tavLst>
                                            <p:tav tm="0">
                                              <p:val>
                                                <p:fltVal val="0"/>
                                              </p:val>
                                            </p:tav>
                                            <p:tav tm="100000">
                                              <p:val>
                                                <p:strVal val="#ppt_h"/>
                                              </p:val>
                                            </p:tav>
                                          </p:tavLst>
                                        </p:anim>
                                        <p:animEffect transition="in" filter="fade">
                                          <p:cBhvr>
                                            <p:cTn id="41" dur="500"/>
                                            <p:tgtEl>
                                              <p:spTgt spid="103"/>
                                            </p:tgtEl>
                                          </p:cBhvr>
                                        </p:animEffect>
                                      </p:childTnLst>
                                    </p:cTn>
                                  </p:par>
                                  <p:par>
                                    <p:cTn id="42" presetID="53" presetClass="entr" presetSubtype="16" fill="hold" nodeType="withEffect">
                                      <p:stCondLst>
                                        <p:cond delay="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fltVal val="0"/>
                                              </p:val>
                                            </p:tav>
                                            <p:tav tm="100000">
                                              <p:val>
                                                <p:strVal val="#ppt_w"/>
                                              </p:val>
                                            </p:tav>
                                          </p:tavLst>
                                        </p:anim>
                                        <p:anim calcmode="lin" valueType="num">
                                          <p:cBhvr>
                                            <p:cTn id="45" dur="500" fill="hold"/>
                                            <p:tgtEl>
                                              <p:spTgt spid="94"/>
                                            </p:tgtEl>
                                            <p:attrNameLst>
                                              <p:attrName>ppt_h</p:attrName>
                                            </p:attrNameLst>
                                          </p:cBhvr>
                                          <p:tavLst>
                                            <p:tav tm="0">
                                              <p:val>
                                                <p:fltVal val="0"/>
                                              </p:val>
                                            </p:tav>
                                            <p:tav tm="100000">
                                              <p:val>
                                                <p:strVal val="#ppt_h"/>
                                              </p:val>
                                            </p:tav>
                                          </p:tavLst>
                                        </p:anim>
                                        <p:animEffect transition="in" filter="fade">
                                          <p:cBhvr>
                                            <p:cTn id="46" dur="500"/>
                                            <p:tgtEl>
                                              <p:spTgt spid="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97"/>
                                            </p:tgtEl>
                                            <p:attrNameLst>
                                              <p:attrName>style.visibility</p:attrName>
                                            </p:attrNameLst>
                                          </p:cBhvr>
                                          <p:to>
                                            <p:strVal val="visible"/>
                                          </p:to>
                                        </p:set>
                                        <p:anim calcmode="lin" valueType="num">
                                          <p:cBhvr>
                                            <p:cTn id="49" dur="500" fill="hold"/>
                                            <p:tgtEl>
                                              <p:spTgt spid="97"/>
                                            </p:tgtEl>
                                            <p:attrNameLst>
                                              <p:attrName>ppt_w</p:attrName>
                                            </p:attrNameLst>
                                          </p:cBhvr>
                                          <p:tavLst>
                                            <p:tav tm="0">
                                              <p:val>
                                                <p:fltVal val="0"/>
                                              </p:val>
                                            </p:tav>
                                            <p:tav tm="100000">
                                              <p:val>
                                                <p:strVal val="#ppt_w"/>
                                              </p:val>
                                            </p:tav>
                                          </p:tavLst>
                                        </p:anim>
                                        <p:anim calcmode="lin" valueType="num">
                                          <p:cBhvr>
                                            <p:cTn id="50" dur="500" fill="hold"/>
                                            <p:tgtEl>
                                              <p:spTgt spid="97"/>
                                            </p:tgtEl>
                                            <p:attrNameLst>
                                              <p:attrName>ppt_h</p:attrName>
                                            </p:attrNameLst>
                                          </p:cBhvr>
                                          <p:tavLst>
                                            <p:tav tm="0">
                                              <p:val>
                                                <p:fltVal val="0"/>
                                              </p:val>
                                            </p:tav>
                                            <p:tav tm="100000">
                                              <p:val>
                                                <p:strVal val="#ppt_h"/>
                                              </p:val>
                                            </p:tav>
                                          </p:tavLst>
                                        </p:anim>
                                        <p:animEffect transition="in" filter="fade">
                                          <p:cBhvr>
                                            <p:cTn id="51" dur="500"/>
                                            <p:tgtEl>
                                              <p:spTgt spid="97"/>
                                            </p:tgtEl>
                                          </p:cBhvr>
                                        </p:animEffect>
                                      </p:childTnLst>
                                    </p:cTn>
                                  </p:par>
                                  <p:par>
                                    <p:cTn id="52" presetID="53" presetClass="entr" presetSubtype="16" fill="hold" nodeType="withEffect">
                                      <p:stCondLst>
                                        <p:cond delay="600"/>
                                      </p:stCondLst>
                                      <p:childTnLst>
                                        <p:set>
                                          <p:cBhvr>
                                            <p:cTn id="53" dur="1" fill="hold">
                                              <p:stCondLst>
                                                <p:cond delay="0"/>
                                              </p:stCondLst>
                                            </p:cTn>
                                            <p:tgtEl>
                                              <p:spTgt spid="106"/>
                                            </p:tgtEl>
                                            <p:attrNameLst>
                                              <p:attrName>style.visibility</p:attrName>
                                            </p:attrNameLst>
                                          </p:cBhvr>
                                          <p:to>
                                            <p:strVal val="visible"/>
                                          </p:to>
                                        </p:set>
                                        <p:anim calcmode="lin" valueType="num">
                                          <p:cBhvr>
                                            <p:cTn id="54" dur="500" fill="hold"/>
                                            <p:tgtEl>
                                              <p:spTgt spid="106"/>
                                            </p:tgtEl>
                                            <p:attrNameLst>
                                              <p:attrName>ppt_w</p:attrName>
                                            </p:attrNameLst>
                                          </p:cBhvr>
                                          <p:tavLst>
                                            <p:tav tm="0">
                                              <p:val>
                                                <p:fltVal val="0"/>
                                              </p:val>
                                            </p:tav>
                                            <p:tav tm="100000">
                                              <p:val>
                                                <p:strVal val="#ppt_w"/>
                                              </p:val>
                                            </p:tav>
                                          </p:tavLst>
                                        </p:anim>
                                        <p:anim calcmode="lin" valueType="num">
                                          <p:cBhvr>
                                            <p:cTn id="55" dur="500" fill="hold"/>
                                            <p:tgtEl>
                                              <p:spTgt spid="106"/>
                                            </p:tgtEl>
                                            <p:attrNameLst>
                                              <p:attrName>ppt_h</p:attrName>
                                            </p:attrNameLst>
                                          </p:cBhvr>
                                          <p:tavLst>
                                            <p:tav tm="0">
                                              <p:val>
                                                <p:fltVal val="0"/>
                                              </p:val>
                                            </p:tav>
                                            <p:tav tm="100000">
                                              <p:val>
                                                <p:strVal val="#ppt_h"/>
                                              </p:val>
                                            </p:tav>
                                          </p:tavLst>
                                        </p:anim>
                                        <p:animEffect transition="in" filter="fade">
                                          <p:cBhvr>
                                            <p:cTn id="56" dur="500"/>
                                            <p:tgtEl>
                                              <p:spTgt spid="106"/>
                                            </p:tgtEl>
                                          </p:cBhvr>
                                        </p:animEffect>
                                      </p:childTnLst>
                                    </p:cTn>
                                  </p:par>
                                  <p:par>
                                    <p:cTn id="57" presetID="53" presetClass="entr" presetSubtype="16" fill="hold" grpId="0" nodeType="withEffect">
                                      <p:stCondLst>
                                        <p:cond delay="600"/>
                                      </p:stCondLst>
                                      <p:childTnLst>
                                        <p:set>
                                          <p:cBhvr>
                                            <p:cTn id="58" dur="1" fill="hold">
                                              <p:stCondLst>
                                                <p:cond delay="0"/>
                                              </p:stCondLst>
                                            </p:cTn>
                                            <p:tgtEl>
                                              <p:spTgt spid="109"/>
                                            </p:tgtEl>
                                            <p:attrNameLst>
                                              <p:attrName>style.visibility</p:attrName>
                                            </p:attrNameLst>
                                          </p:cBhvr>
                                          <p:to>
                                            <p:strVal val="visible"/>
                                          </p:to>
                                        </p:set>
                                        <p:anim calcmode="lin" valueType="num">
                                          <p:cBhvr>
                                            <p:cTn id="59" dur="500" fill="hold"/>
                                            <p:tgtEl>
                                              <p:spTgt spid="109"/>
                                            </p:tgtEl>
                                            <p:attrNameLst>
                                              <p:attrName>ppt_w</p:attrName>
                                            </p:attrNameLst>
                                          </p:cBhvr>
                                          <p:tavLst>
                                            <p:tav tm="0">
                                              <p:val>
                                                <p:fltVal val="0"/>
                                              </p:val>
                                            </p:tav>
                                            <p:tav tm="100000">
                                              <p:val>
                                                <p:strVal val="#ppt_w"/>
                                              </p:val>
                                            </p:tav>
                                          </p:tavLst>
                                        </p:anim>
                                        <p:anim calcmode="lin" valueType="num">
                                          <p:cBhvr>
                                            <p:cTn id="60" dur="500" fill="hold"/>
                                            <p:tgtEl>
                                              <p:spTgt spid="109"/>
                                            </p:tgtEl>
                                            <p:attrNameLst>
                                              <p:attrName>ppt_h</p:attrName>
                                            </p:attrNameLst>
                                          </p:cBhvr>
                                          <p:tavLst>
                                            <p:tav tm="0">
                                              <p:val>
                                                <p:fltVal val="0"/>
                                              </p:val>
                                            </p:tav>
                                            <p:tav tm="100000">
                                              <p:val>
                                                <p:strVal val="#ppt_h"/>
                                              </p:val>
                                            </p:tav>
                                          </p:tavLst>
                                        </p:anim>
                                        <p:animEffect transition="in" filter="fade">
                                          <p:cBhvr>
                                            <p:cTn id="61" dur="500"/>
                                            <p:tgtEl>
                                              <p:spTgt spid="109"/>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par>
                                    <p:cTn id="66" presetID="22" presetClass="entr" presetSubtype="2" fill="hold" grpId="0" nodeType="withEffect">
                                      <p:stCondLst>
                                        <p:cond delay="30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par>
                                    <p:cTn id="72" presetID="22" presetClass="entr" presetSubtype="2" fill="hold" grpId="0" nodeType="withEffect">
                                      <p:stCondLst>
                                        <p:cond delay="900"/>
                                      </p:stCondLst>
                                      <p:childTnLst>
                                        <p:set>
                                          <p:cBhvr>
                                            <p:cTn id="73" dur="1" fill="hold">
                                              <p:stCondLst>
                                                <p:cond delay="0"/>
                                              </p:stCondLst>
                                            </p:cTn>
                                            <p:tgtEl>
                                              <p:spTgt spid="110"/>
                                            </p:tgtEl>
                                            <p:attrNameLst>
                                              <p:attrName>style.visibility</p:attrName>
                                            </p:attrNameLst>
                                          </p:cBhvr>
                                          <p:to>
                                            <p:strVal val="visible"/>
                                          </p:to>
                                        </p:set>
                                        <p:animEffect transition="in" filter="wipe(right)">
                                          <p:cBhvr>
                                            <p:cTn id="74" dur="500"/>
                                            <p:tgtEl>
                                              <p:spTgt spid="110"/>
                                            </p:tgtEl>
                                          </p:cBhvr>
                                        </p:animEffect>
                                      </p:childTnLst>
                                    </p:cTn>
                                  </p:par>
                                  <p:par>
                                    <p:cTn id="75" presetID="2" presetClass="entr" presetSubtype="2"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2000" fill="hold"/>
                                            <p:tgtEl>
                                              <p:spTgt spid="81"/>
                                            </p:tgtEl>
                                            <p:attrNameLst>
                                              <p:attrName>ppt_x</p:attrName>
                                            </p:attrNameLst>
                                          </p:cBhvr>
                                          <p:tavLst>
                                            <p:tav tm="0">
                                              <p:val>
                                                <p:strVal val="1+#ppt_w/2"/>
                                              </p:val>
                                            </p:tav>
                                            <p:tav tm="100000">
                                              <p:val>
                                                <p:strVal val="#ppt_x"/>
                                              </p:val>
                                            </p:tav>
                                          </p:tavLst>
                                        </p:anim>
                                        <p:anim calcmode="lin" valueType="num">
                                          <p:cBhvr additive="base">
                                            <p:cTn id="78"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P spid="109" grpId="0" bldLvl="0" animBg="1"/>
          <p:bldP spid="110" grpId="0" bldLvl="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676525"/>
            <a:ext cx="11106150" cy="307721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186690" y="1275715"/>
            <a:ext cx="11642725" cy="553720"/>
          </a:xfrm>
        </p:spPr>
        <p:txBody>
          <a:bodyPr>
            <a:noAutofit/>
          </a:bodyPr>
          <a:lstStyle/>
          <a:p>
            <a:r>
              <a:rPr lang="ja-JP" altLang="ja-JP" sz="4400" b="1" dirty="0">
                <a:solidFill>
                  <a:schemeClr val="accent2">
                    <a:lumMod val="60000"/>
                    <a:lumOff val="40000"/>
                  </a:schemeClr>
                </a:solidFill>
                <a:latin typeface="MS Mincho" panose="02020609040205080304" charset="-128"/>
                <a:ea typeface="MS Mincho" panose="02020609040205080304" charset="-128"/>
              </a:rPr>
              <a:t>学習目標</a:t>
            </a:r>
            <a:r>
              <a:rPr lang="en-US" altLang="ja-JP" sz="4400" b="1" dirty="0">
                <a:solidFill>
                  <a:schemeClr val="accent2">
                    <a:lumMod val="60000"/>
                    <a:lumOff val="40000"/>
                  </a:schemeClr>
                </a:solidFill>
                <a:latin typeface="MS Mincho" panose="02020609040205080304" charset="-128"/>
                <a:ea typeface="MS Mincho" panose="02020609040205080304" charset="-128"/>
              </a:rPr>
              <a:t>-</a:t>
            </a:r>
            <a:r>
              <a:rPr lang="ja-JP" sz="4400" b="1" dirty="0">
                <a:solidFill>
                  <a:schemeClr val="accent2">
                    <a:lumMod val="60000"/>
                    <a:lumOff val="40000"/>
                  </a:schemeClr>
                </a:solidFill>
                <a:latin typeface="MS Mincho" panose="02020609040205080304" charset="-128"/>
                <a:ea typeface="MS Mincho" panose="02020609040205080304" charset="-128"/>
              </a:rPr>
              <a:t>１</a:t>
            </a:r>
            <a:r>
              <a:rPr lang="ja-JP" sz="4400" b="1" dirty="0">
                <a:latin typeface="MS Mincho" panose="02020609040205080304" charset="-128"/>
                <a:ea typeface="MS Mincho" panose="02020609040205080304" charset="-128"/>
              </a:rPr>
              <a:t>　</a:t>
            </a:r>
          </a:p>
        </p:txBody>
      </p:sp>
      <p:sp>
        <p:nvSpPr>
          <p:cNvPr id="16" name="圆角矩形 15"/>
          <p:cNvSpPr/>
          <p:nvPr/>
        </p:nvSpPr>
        <p:spPr>
          <a:xfrm>
            <a:off x="946785" y="3250565"/>
            <a:ext cx="10403840" cy="15805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054735" y="3710305"/>
            <a:ext cx="11012805" cy="1198880"/>
          </a:xfrm>
          <a:prstGeom prst="rect">
            <a:avLst/>
          </a:prstGeom>
        </p:spPr>
        <p:txBody>
          <a:bodyPr wrap="square">
            <a:spAutoFit/>
          </a:bodyPr>
          <a:lstStyle/>
          <a:p>
            <a:pPr algn="ct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中国の伝統的な文化、習慣について詳しく知りたい</a:t>
            </a:r>
          </a:p>
          <a:p>
            <a:pPr algn="ct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テーマを１つ選び、インタビューの準備をする。</a:t>
            </a:r>
            <a:endPar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algn="ctr">
              <a:lnSpc>
                <a:spcPct val="100000"/>
              </a:lnSpc>
              <a:buNone/>
            </a:pPr>
            <a:endParaRPr lang="ja-JP" altLang="zh-CN" sz="2400" b="1"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292100" y="1807210"/>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51535" y="1112520"/>
            <a:ext cx="11259185" cy="1753235"/>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１．</a:t>
            </a:r>
            <a:r>
              <a:rPr lang="zh-CN" altLang="en-US" sz="2400" dirty="0">
                <a:latin typeface="MS PGothic" panose="020B0600070205080204" charset="-128"/>
                <a:ea typeface="MS PGothic" panose="020B0600070205080204" charset="-128"/>
                <a:sym typeface="微软雅黑" panose="020B0503020204020204" pitchFamily="34" charset="-122"/>
              </a:rPr>
              <a:t>生活の中にある、中国の伝統的な文化、習慣にはどのようなものがありますか。</a:t>
            </a:r>
          </a:p>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　　</a:t>
            </a:r>
            <a:r>
              <a:rPr lang="zh-CN" altLang="en-US" sz="2400" dirty="0">
                <a:latin typeface="MS PGothic" panose="020B0600070205080204" charset="-128"/>
                <a:ea typeface="MS PGothic" panose="020B0600070205080204" charset="-128"/>
                <a:sym typeface="微软雅黑" panose="020B0503020204020204" pitchFamily="34" charset="-122"/>
              </a:rPr>
              <a:t>インターネットなどを活用し、できるだけ具体的に書きましょう。</a:t>
            </a:r>
          </a:p>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　　</a:t>
            </a:r>
            <a:r>
              <a:rPr lang="zh-CN" altLang="en-US" sz="2400" dirty="0">
                <a:latin typeface="MS PGothic" panose="020B0600070205080204" charset="-128"/>
                <a:ea typeface="MS PGothic" panose="020B0600070205080204" charset="-128"/>
                <a:sym typeface="微软雅黑" panose="020B0503020204020204" pitchFamily="34" charset="-122"/>
              </a:rPr>
              <a:t>また、それらの文化習慣の魅力や興味深い点なども書き出してみましょう。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7" name="图片 6"/>
          <p:cNvPicPr>
            <a:picLocks noChangeAspect="1"/>
          </p:cNvPicPr>
          <p:nvPr/>
        </p:nvPicPr>
        <p:blipFill>
          <a:blip r:embed="rId2"/>
          <a:stretch>
            <a:fillRect/>
          </a:stretch>
        </p:blipFill>
        <p:spPr>
          <a:xfrm>
            <a:off x="1555115" y="3329940"/>
            <a:ext cx="9237345" cy="255143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977900" y="1729105"/>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53820" y="1449070"/>
            <a:ext cx="1125918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２．</a:t>
            </a:r>
            <a:r>
              <a:rPr lang="zh-CN" altLang="en-US" sz="2400" dirty="0">
                <a:latin typeface="MS PGothic" panose="020B0600070205080204" charset="-128"/>
                <a:ea typeface="MS PGothic" panose="020B0600070205080204" charset="-128"/>
                <a:sym typeface="微软雅黑" panose="020B0503020204020204" pitchFamily="34" charset="-122"/>
              </a:rPr>
              <a:t>１で書き出した内容をグループで共有しましょう。</a:t>
            </a:r>
          </a:p>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　　</a:t>
            </a:r>
            <a:r>
              <a:rPr lang="zh-CN" altLang="en-US" sz="2400" dirty="0">
                <a:latin typeface="MS PGothic" panose="020B0600070205080204" charset="-128"/>
                <a:ea typeface="MS PGothic" panose="020B0600070205080204" charset="-128"/>
                <a:sym typeface="微软雅黑" panose="020B0503020204020204" pitchFamily="34" charset="-122"/>
              </a:rPr>
              <a:t>クラスメートの興味深い着眼点をメモしましょう。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2" name="图片 1"/>
          <p:cNvPicPr>
            <a:picLocks noChangeAspect="1"/>
          </p:cNvPicPr>
          <p:nvPr/>
        </p:nvPicPr>
        <p:blipFill>
          <a:blip r:embed="rId2"/>
          <a:stretch>
            <a:fillRect/>
          </a:stretch>
        </p:blipFill>
        <p:spPr>
          <a:xfrm>
            <a:off x="1722755" y="3072765"/>
            <a:ext cx="8390890" cy="274764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169035" y="1884680"/>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43380" y="1624330"/>
            <a:ext cx="1125918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３．</a:t>
            </a:r>
            <a:r>
              <a:rPr lang="zh-CN" altLang="en-US" sz="2400" dirty="0">
                <a:latin typeface="MS PGothic" panose="020B0600070205080204" charset="-128"/>
                <a:ea typeface="MS PGothic" panose="020B0600070205080204" charset="-128"/>
                <a:sym typeface="微软雅黑" panose="020B0503020204020204" pitchFamily="34" charset="-122"/>
              </a:rPr>
              <a:t>１～２を踏まえ、詳しく知りたいテーマを１つ選びましょう。</a:t>
            </a:r>
          </a:p>
          <a:p>
            <a:pPr>
              <a:lnSpc>
                <a:spcPct val="150000"/>
              </a:lnSpc>
            </a:pPr>
            <a:r>
              <a:rPr lang="ja-JP" altLang="zh-CN" sz="2400" dirty="0">
                <a:latin typeface="MS PGothic" panose="020B0600070205080204" charset="-128"/>
                <a:ea typeface="MS PGothic" panose="020B0600070205080204" charset="-128"/>
                <a:sym typeface="微软雅黑" panose="020B0503020204020204" pitchFamily="34" charset="-122"/>
              </a:rPr>
              <a:t>　　</a:t>
            </a:r>
            <a:r>
              <a:rPr lang="zh-CN" altLang="en-US" sz="2400" dirty="0">
                <a:latin typeface="MS PGothic" panose="020B0600070205080204" charset="-128"/>
                <a:ea typeface="MS PGothic" panose="020B0600070205080204" charset="-128"/>
                <a:sym typeface="微软雅黑" panose="020B0503020204020204" pitchFamily="34" charset="-122"/>
              </a:rPr>
              <a:t>また、誰に話を聞けばいいか考えてみましょう。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4" name="图片 3"/>
          <p:cNvPicPr>
            <a:picLocks noChangeAspect="1"/>
          </p:cNvPicPr>
          <p:nvPr/>
        </p:nvPicPr>
        <p:blipFill>
          <a:blip r:embed="rId2"/>
          <a:stretch>
            <a:fillRect/>
          </a:stretch>
        </p:blipFill>
        <p:spPr>
          <a:xfrm>
            <a:off x="1395730" y="3799205"/>
            <a:ext cx="10163175" cy="14097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12090" y="1241425"/>
            <a:ext cx="11642725" cy="553720"/>
          </a:xfrm>
        </p:spPr>
        <p:txBody>
          <a:bodyPr>
            <a:noAutofit/>
          </a:bodyPr>
          <a:lstStyle/>
          <a:p>
            <a:r>
              <a:rPr lang="ja-JP" altLang="ja-JP" sz="4400" b="1" dirty="0">
                <a:solidFill>
                  <a:schemeClr val="accent2">
                    <a:lumMod val="60000"/>
                    <a:lumOff val="40000"/>
                  </a:schemeClr>
                </a:solidFill>
                <a:latin typeface="MS Mincho" panose="02020609040205080304" charset="-128"/>
                <a:ea typeface="MS Mincho" panose="02020609040205080304" charset="-128"/>
              </a:rPr>
              <a:t>学習目標</a:t>
            </a:r>
            <a:r>
              <a:rPr lang="en-US" altLang="ja-JP" sz="4400" b="1" dirty="0">
                <a:solidFill>
                  <a:schemeClr val="accent2">
                    <a:lumMod val="60000"/>
                    <a:lumOff val="40000"/>
                  </a:schemeClr>
                </a:solidFill>
                <a:latin typeface="MS Mincho" panose="02020609040205080304" charset="-128"/>
                <a:ea typeface="MS Mincho" panose="02020609040205080304" charset="-128"/>
              </a:rPr>
              <a:t>-</a:t>
            </a:r>
            <a:r>
              <a:rPr lang="ja-JP" sz="4400" b="1" dirty="0">
                <a:solidFill>
                  <a:schemeClr val="accent2">
                    <a:lumMod val="60000"/>
                    <a:lumOff val="40000"/>
                  </a:schemeClr>
                </a:solidFill>
                <a:latin typeface="MS Mincho" panose="02020609040205080304" charset="-128"/>
                <a:ea typeface="MS Mincho" panose="02020609040205080304" charset="-128"/>
              </a:rPr>
              <a:t>２</a:t>
            </a:r>
            <a:r>
              <a:rPr lang="ja-JP" sz="4400" b="1" dirty="0">
                <a:latin typeface="MS Mincho" panose="02020609040205080304" charset="-128"/>
                <a:ea typeface="MS Mincho" panose="02020609040205080304" charset="-128"/>
              </a:rPr>
              <a:t>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665605" y="3928745"/>
            <a:ext cx="8860790" cy="460375"/>
          </a:xfrm>
          <a:prstGeom prst="rect">
            <a:avLst/>
          </a:prstGeom>
        </p:spPr>
        <p:txBody>
          <a:bodyPr wrap="square">
            <a:spAutoFit/>
          </a:bodyPr>
          <a:lstStyle/>
          <a:p>
            <a:pPr>
              <a:lnSpc>
                <a:spcPct val="10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　　　　　　　　　　　　　</a:t>
            </a: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インタビュー調査の手法を学ぶ。</a:t>
            </a:r>
            <a:endParaRPr lang="ja-JP" altLang="ja-JP" sz="2400" b="1" dirty="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871" y="179621"/>
            <a:ext cx="3672408" cy="706755"/>
          </a:xfrm>
          <a:prstGeom prst="rect">
            <a:avLst/>
          </a:prstGeom>
          <a:noFill/>
        </p:spPr>
        <p:txBody>
          <a:bodyPr wrap="square" rtlCol="0">
            <a:spAutoFit/>
          </a:bodyPr>
          <a:lstStyle/>
          <a:p>
            <a:pPr marL="571500" indent="-571500">
              <a:buFont typeface="Wingdings" panose="05000000000000000000" charset="0"/>
              <a:buChar char="Ø"/>
            </a:pPr>
            <a:r>
              <a:rPr lang="ja-JP" altLang="zh-CN" sz="4000" dirty="0">
                <a:solidFill>
                  <a:schemeClr val="bg1">
                    <a:lumMod val="65000"/>
                  </a:schemeClr>
                </a:solidFill>
                <a:latin typeface="irohamaru mikami Medium" panose="020B0602020203020207" charset="-120"/>
                <a:ea typeface="irohamaru mikami Medium" panose="020B0602020203020207" charset="-120"/>
              </a:rPr>
              <a:t>目次</a:t>
            </a:r>
          </a:p>
        </p:txBody>
      </p:sp>
      <p:sp>
        <p:nvSpPr>
          <p:cNvPr id="15" name="矩形 14"/>
          <p:cNvSpPr/>
          <p:nvPr/>
        </p:nvSpPr>
        <p:spPr>
          <a:xfrm>
            <a:off x="2796461" y="1943631"/>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学習目標</a:t>
            </a:r>
          </a:p>
        </p:txBody>
      </p:sp>
      <p:sp>
        <p:nvSpPr>
          <p:cNvPr id="16" name="矩形 15"/>
          <p:cNvSpPr/>
          <p:nvPr/>
        </p:nvSpPr>
        <p:spPr>
          <a:xfrm>
            <a:off x="3627070" y="2977002"/>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学習指導案</a:t>
            </a:r>
          </a:p>
        </p:txBody>
      </p:sp>
      <p:sp>
        <p:nvSpPr>
          <p:cNvPr id="17" name="矩形 16"/>
          <p:cNvSpPr/>
          <p:nvPr/>
        </p:nvSpPr>
        <p:spPr>
          <a:xfrm>
            <a:off x="4700769" y="4176120"/>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学習指導の見出し</a:t>
            </a:r>
          </a:p>
        </p:txBody>
      </p:sp>
      <p:sp>
        <p:nvSpPr>
          <p:cNvPr id="18" name="矩形 17"/>
          <p:cNvSpPr/>
          <p:nvPr/>
        </p:nvSpPr>
        <p:spPr>
          <a:xfrm>
            <a:off x="6061710" y="5328285"/>
            <a:ext cx="1772285"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評価基準</a:t>
            </a:r>
          </a:p>
        </p:txBody>
      </p:sp>
      <p:pic>
        <p:nvPicPr>
          <p:cNvPr id="19" name="图片 18"/>
          <p:cNvPicPr>
            <a:picLocks noChangeAspect="1"/>
          </p:cNvPicPr>
          <p:nvPr/>
        </p:nvPicPr>
        <p:blipFill>
          <a:blip r:embed="rId3"/>
          <a:stretch>
            <a:fillRect/>
          </a:stretch>
        </p:blipFill>
        <p:spPr>
          <a:xfrm>
            <a:off x="8361633" y="1196916"/>
            <a:ext cx="2867584" cy="1906382"/>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843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713272" y="1734787"/>
            <a:ext cx="369570" cy="42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pic>
        <p:nvPicPr>
          <p:cNvPr id="3" name="图片 2" descr="31393935333132353b31393939353630343bb7bdd0ced0f2bac531"/>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511300" y="1356360"/>
            <a:ext cx="783590" cy="783590"/>
          </a:xfrm>
          <a:prstGeom prst="rect">
            <a:avLst/>
          </a:prstGeom>
        </p:spPr>
      </p:pic>
      <p:pic>
        <p:nvPicPr>
          <p:cNvPr id="4" name="图片 3" descr="31393935333132353b31393939353630353bb7bdd0ced0f2bac532"/>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433955" y="2451100"/>
            <a:ext cx="775335" cy="775335"/>
          </a:xfrm>
          <a:prstGeom prst="rect">
            <a:avLst/>
          </a:prstGeom>
        </p:spPr>
      </p:pic>
      <p:pic>
        <p:nvPicPr>
          <p:cNvPr id="5" name="图片 4" descr="31393935333132353b31393939353630363bb7bdd0ced0f2bac533"/>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3493770" y="3670300"/>
            <a:ext cx="767080" cy="767080"/>
          </a:xfrm>
          <a:prstGeom prst="rect">
            <a:avLst/>
          </a:prstGeom>
        </p:spPr>
      </p:pic>
      <p:pic>
        <p:nvPicPr>
          <p:cNvPr id="6" name="图片 5" descr="31393935333132353b31393939353630373bb7bdd0ced0f2bac534"/>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4347845" y="4713605"/>
            <a:ext cx="756920" cy="756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752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4" name="椭圆 3"/>
          <p:cNvSpPr/>
          <p:nvPr/>
        </p:nvSpPr>
        <p:spPr>
          <a:xfrm>
            <a:off x="13423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壹</a:t>
            </a:r>
          </a:p>
        </p:txBody>
      </p:sp>
      <p:sp>
        <p:nvSpPr>
          <p:cNvPr id="5" name="矩形 4"/>
          <p:cNvSpPr/>
          <p:nvPr/>
        </p:nvSpPr>
        <p:spPr>
          <a:xfrm>
            <a:off x="3578806" y="2109153"/>
            <a:ext cx="2117725" cy="3373120"/>
          </a:xfrm>
          <a:prstGeom prst="rect">
            <a:avLst/>
          </a:prstGeom>
          <a:no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6" name="椭圆 5"/>
          <p:cNvSpPr/>
          <p:nvPr/>
        </p:nvSpPr>
        <p:spPr>
          <a:xfrm>
            <a:off x="4145861" y="1503998"/>
            <a:ext cx="982980" cy="982980"/>
          </a:xfrm>
          <a:prstGeom prst="ellipse">
            <a:avLst/>
          </a:prstGeom>
          <a:solidFill>
            <a:schemeClr val="bg1"/>
          </a:solid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accent6">
                    <a:lumMod val="75000"/>
                  </a:schemeClr>
                </a:solidFill>
                <a:latin typeface="楷体" panose="02010609060101010101" pitchFamily="49" charset="-122"/>
                <a:ea typeface="楷体" panose="02010609060101010101" pitchFamily="49" charset="-122"/>
              </a:rPr>
              <a:t>贰</a:t>
            </a:r>
          </a:p>
        </p:txBody>
      </p:sp>
      <p:sp>
        <p:nvSpPr>
          <p:cNvPr id="7" name="矩形 6"/>
          <p:cNvSpPr/>
          <p:nvPr/>
        </p:nvSpPr>
        <p:spPr>
          <a:xfrm>
            <a:off x="6602041" y="210915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 name="椭圆 7"/>
          <p:cNvSpPr/>
          <p:nvPr/>
        </p:nvSpPr>
        <p:spPr>
          <a:xfrm>
            <a:off x="7169731"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叁</a:t>
            </a:r>
          </a:p>
        </p:txBody>
      </p:sp>
      <p:sp>
        <p:nvSpPr>
          <p:cNvPr id="2" name="文本框 1"/>
          <p:cNvSpPr txBox="1"/>
          <p:nvPr/>
        </p:nvSpPr>
        <p:spPr>
          <a:xfrm>
            <a:off x="1011555" y="3520440"/>
            <a:ext cx="1731645" cy="706755"/>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インタビュー</a:t>
            </a:r>
          </a:p>
          <a:p>
            <a:r>
              <a:rPr lang="zh-CN" altLang="en-US" sz="2000">
                <a:latin typeface="MS PGothic" panose="020B0600070205080204" charset="-128"/>
                <a:ea typeface="MS PGothic" panose="020B0600070205080204" charset="-128"/>
              </a:rPr>
              <a:t>調査のしかた</a:t>
            </a:r>
          </a:p>
        </p:txBody>
      </p:sp>
      <p:sp>
        <p:nvSpPr>
          <p:cNvPr id="12" name="文本框 11"/>
          <p:cNvSpPr txBox="1"/>
          <p:nvPr/>
        </p:nvSpPr>
        <p:spPr>
          <a:xfrm>
            <a:off x="3578860" y="3674745"/>
            <a:ext cx="2261870" cy="398780"/>
          </a:xfrm>
          <a:prstGeom prst="rect">
            <a:avLst/>
          </a:prstGeom>
          <a:noFill/>
        </p:spPr>
        <p:txBody>
          <a:bodyPr wrap="square" rtlCol="0">
            <a:spAutoFit/>
          </a:bodyPr>
          <a:lstStyle/>
          <a:p>
            <a:pPr algn="l"/>
            <a:r>
              <a:rPr lang="ja-JP" altLang="zh-CN" sz="2000">
                <a:latin typeface="MS PGothic" panose="020B0600070205080204" charset="-128"/>
                <a:ea typeface="MS PGothic" panose="020B0600070205080204" charset="-128"/>
              </a:rPr>
              <a:t>調査倫理について</a:t>
            </a:r>
          </a:p>
        </p:txBody>
      </p:sp>
      <p:sp>
        <p:nvSpPr>
          <p:cNvPr id="14" name="文本框 13"/>
          <p:cNvSpPr txBox="1"/>
          <p:nvPr/>
        </p:nvSpPr>
        <p:spPr>
          <a:xfrm>
            <a:off x="6994525" y="3520440"/>
            <a:ext cx="1553210" cy="706755"/>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調査内容のまとめ方</a:t>
            </a:r>
          </a:p>
        </p:txBody>
      </p:sp>
      <p:sp>
        <p:nvSpPr>
          <p:cNvPr id="15" name="矩形 14"/>
          <p:cNvSpPr/>
          <p:nvPr/>
        </p:nvSpPr>
        <p:spPr>
          <a:xfrm>
            <a:off x="94239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6" name="椭圆 15"/>
          <p:cNvSpPr/>
          <p:nvPr/>
        </p:nvSpPr>
        <p:spPr>
          <a:xfrm>
            <a:off x="99910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肆</a:t>
            </a:r>
          </a:p>
        </p:txBody>
      </p:sp>
      <p:sp>
        <p:nvSpPr>
          <p:cNvPr id="17" name="文本框 16"/>
          <p:cNvSpPr txBox="1"/>
          <p:nvPr/>
        </p:nvSpPr>
        <p:spPr>
          <a:xfrm>
            <a:off x="9845675" y="3520440"/>
            <a:ext cx="1273810" cy="1014730"/>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報告書を書くときの章構成</a:t>
            </a:r>
          </a:p>
        </p:txBody>
      </p:sp>
      <p:sp>
        <p:nvSpPr>
          <p:cNvPr id="20" name="文本框 19"/>
          <p:cNvSpPr txBox="1"/>
          <p:nvPr/>
        </p:nvSpPr>
        <p:spPr>
          <a:xfrm>
            <a:off x="6602095" y="346710"/>
            <a:ext cx="506730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a:t>
            </a:r>
            <a:r>
              <a:rPr lang="en-US" altLang="ja-JP" sz="2800"/>
              <a:t>    </a:t>
            </a:r>
            <a:r>
              <a:rPr lang="ja-JP" altLang="en-US" sz="2800"/>
              <a:t>インタビュー調査の手法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15" grpId="0" bldLvl="0" animBg="1"/>
      <p:bldP spid="1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1168111"/>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79435" y="1508861"/>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287459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6374" y="3203919"/>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114422" y="4465360"/>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333080" y="4825795"/>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613660" y="1457960"/>
            <a:ext cx="7395845" cy="70675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できれば対象者に直接会ってインタビューしましょう。</a:t>
            </a:r>
          </a:p>
          <a:p>
            <a:r>
              <a:rPr lang="en-US" altLang="zh-CN" sz="2000" dirty="0">
                <a:latin typeface="MS PGothic" panose="020B0600070205080204" charset="-128"/>
                <a:ea typeface="MS PGothic" panose="020B0600070205080204" charset="-128"/>
                <a:sym typeface="微软雅黑" panose="020B0503020204020204" pitchFamily="34" charset="-122"/>
              </a:rPr>
              <a:t>もし、現地に行けない場合は、電話でのインタビューでもいいです</a:t>
            </a:r>
            <a:r>
              <a:rPr lang="ja-JP" altLang="en-US" sz="2000" dirty="0">
                <a:latin typeface="MS PGothic" panose="020B0600070205080204" charset="-128"/>
                <a:ea typeface="MS PGothic" panose="020B0600070205080204" charset="-128"/>
                <a:sym typeface="微软雅黑" panose="020B0503020204020204" pitchFamily="34" charset="-122"/>
              </a:rPr>
              <a:t>。</a:t>
            </a:r>
          </a:p>
        </p:txBody>
      </p:sp>
      <p:sp>
        <p:nvSpPr>
          <p:cNvPr id="16" name="文本框 15"/>
          <p:cNvSpPr txBox="1">
            <a:spLocks noChangeArrowheads="1"/>
          </p:cNvSpPr>
          <p:nvPr/>
        </p:nvSpPr>
        <p:spPr bwMode="auto">
          <a:xfrm>
            <a:off x="2613660" y="2625090"/>
            <a:ext cx="9172575" cy="1691640"/>
          </a:xfrm>
          <a:prstGeom prst="rect">
            <a:avLst/>
          </a:prstGeom>
          <a:noFill/>
          <a:ln>
            <a:noFill/>
          </a:ln>
        </p:spPr>
        <p:txBody>
          <a:bodyPr wrap="square">
            <a:spAutoFit/>
          </a:bodyPr>
          <a:lstStyle>
            <a:lvl1pPr/>
            <a:lvl2pPr marL="742950" indent="-285750"/>
            <a:lvl3pPr/>
            <a:lvl4pPr/>
            <a:lvl5pPr/>
            <a:lvl6pPr/>
            <a:lvl7pPr/>
            <a:lvl8pPr/>
            <a:lvl9pPr/>
          </a:lstStyle>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インタビュー過程は、ICレコーダー・携帯電話等に録音してください。</a:t>
            </a:r>
          </a:p>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できればインタビュー風景を写真やビデオに撮影しましょう。</a:t>
            </a:r>
          </a:p>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録音、録画する場合は、必ず事前に対象者の許可を得てください。</a:t>
            </a:r>
          </a:p>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撮影、録音の管理をすると同時に、メモも取りながらインタビューを行ってください。</a:t>
            </a:r>
          </a:p>
        </p:txBody>
      </p:sp>
      <p:sp>
        <p:nvSpPr>
          <p:cNvPr id="18" name="文本框 17"/>
          <p:cNvSpPr txBox="1">
            <a:spLocks noChangeArrowheads="1"/>
          </p:cNvSpPr>
          <p:nvPr/>
        </p:nvSpPr>
        <p:spPr bwMode="auto">
          <a:xfrm>
            <a:off x="2613660" y="4530090"/>
            <a:ext cx="9095105" cy="1383665"/>
          </a:xfrm>
          <a:prstGeom prst="rect">
            <a:avLst/>
          </a:prstGeom>
          <a:noFill/>
          <a:ln>
            <a:noFill/>
          </a:ln>
        </p:spPr>
        <p:txBody>
          <a:bodyPr wrap="square">
            <a:spAutoFit/>
          </a:bodyPr>
          <a:lstStyle>
            <a:lvl1pPr/>
            <a:lvl2pPr marL="742950" indent="-285750"/>
            <a:lvl3pPr/>
            <a:lvl4pPr/>
            <a:lvl5pPr/>
            <a:lvl6pPr/>
            <a:lvl7pPr/>
            <a:lvl8pPr/>
            <a:lvl9pPr/>
          </a:lstStyle>
          <a:p>
            <a:pPr algn="l">
              <a:lnSpc>
                <a:spcPct val="140000"/>
              </a:lnSpc>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写真や日記などの記録も、その当時を知ることのできる貴重な資料です。</a:t>
            </a:r>
          </a:p>
          <a:p>
            <a:pPr algn="l">
              <a:lnSpc>
                <a:spcPct val="140000"/>
              </a:lnSpc>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もし可能なら、そのような資料を見ながらインタビューに答えてもらうのも効果的です。対象者が忘れていた記憶がよみがえることもあるかもしれません。</a:t>
            </a:r>
          </a:p>
        </p:txBody>
      </p:sp>
      <p:sp>
        <p:nvSpPr>
          <p:cNvPr id="20" name="文本框 19"/>
          <p:cNvSpPr txBox="1"/>
          <p:nvPr/>
        </p:nvSpPr>
        <p:spPr>
          <a:xfrm>
            <a:off x="6065520" y="374650"/>
            <a:ext cx="506730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a:t>
            </a:r>
            <a:r>
              <a:rPr lang="en-US" altLang="ja-JP" sz="2800"/>
              <a:t>  </a:t>
            </a:r>
            <a:r>
              <a:rPr lang="zh-CN" altLang="en-US" sz="2800">
                <a:latin typeface="MS PGothic" panose="020B0600070205080204" charset="-128"/>
                <a:ea typeface="MS PGothic" panose="020B0600070205080204" charset="-128"/>
                <a:sym typeface="+mn-ea"/>
              </a:rPr>
              <a:t>インタビュー調査のしかた</a:t>
            </a:r>
            <a:endParaRPr lang="ja-JP"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39878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インタビューの前に、対象者に調査目的を必ず説明する。</a:t>
            </a:r>
          </a:p>
        </p:txBody>
      </p:sp>
      <p:sp>
        <p:nvSpPr>
          <p:cNvPr id="16" name="文本框 15"/>
          <p:cNvSpPr txBox="1">
            <a:spLocks noChangeArrowheads="1"/>
          </p:cNvSpPr>
          <p:nvPr/>
        </p:nvSpPr>
        <p:spPr bwMode="auto">
          <a:xfrm>
            <a:off x="2622550" y="2157730"/>
            <a:ext cx="9379585" cy="39878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インタビューの時、対象者が言いたくないことは無理に聞いてはいけない</a:t>
            </a:r>
            <a:r>
              <a:rPr lang="ja-JP" altLang="en-US" sz="2000" dirty="0">
                <a:latin typeface="MS PGothic" panose="020B0600070205080204" charset="-128"/>
                <a:ea typeface="MS PGothic" panose="020B0600070205080204" charset="-128"/>
                <a:sym typeface="微软雅黑" panose="020B0503020204020204" pitchFamily="34" charset="-122"/>
              </a:rPr>
              <a:t>。</a:t>
            </a:r>
          </a:p>
        </p:txBody>
      </p:sp>
      <p:sp>
        <p:nvSpPr>
          <p:cNvPr id="18" name="文本框 17"/>
          <p:cNvSpPr txBox="1">
            <a:spLocks noChangeArrowheads="1"/>
          </p:cNvSpPr>
          <p:nvPr/>
        </p:nvSpPr>
        <p:spPr bwMode="auto">
          <a:xfrm>
            <a:off x="2668270" y="3371215"/>
            <a:ext cx="7515225" cy="398780"/>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000" dirty="0">
                <a:latin typeface="MS PGothic" panose="020B0600070205080204" charset="-128"/>
                <a:ea typeface="MS PGothic" panose="020B0600070205080204" charset="-128"/>
                <a:sym typeface="微软雅黑" panose="020B0503020204020204" pitchFamily="34" charset="-122"/>
              </a:rPr>
              <a:t>インタビュー調査の後、必ず協力者へ謝意を伝える</a:t>
            </a:r>
            <a:r>
              <a:rPr lang="ja-JP" altLang="en-US" sz="2000" dirty="0">
                <a:latin typeface="MS PGothic" panose="020B0600070205080204" charset="-128"/>
                <a:ea typeface="MS PGothic" panose="020B0600070205080204" charset="-128"/>
                <a:sym typeface="微软雅黑" panose="020B0503020204020204" pitchFamily="34" charset="-122"/>
              </a:rPr>
              <a:t>。</a:t>
            </a:r>
          </a:p>
        </p:txBody>
      </p:sp>
      <p:sp>
        <p:nvSpPr>
          <p:cNvPr id="20" name="文本框 19"/>
          <p:cNvSpPr txBox="1"/>
          <p:nvPr/>
        </p:nvSpPr>
        <p:spPr>
          <a:xfrm>
            <a:off x="7534275" y="182245"/>
            <a:ext cx="3275965"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調査倫理について</a:t>
            </a:r>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1094381" y="5578429"/>
            <a:ext cx="1053545" cy="1119809"/>
            <a:chOff x="5758072" y="954157"/>
            <a:chExt cx="1053545" cy="1119809"/>
          </a:xfrm>
        </p:grpSpPr>
        <p:sp>
          <p:nvSpPr>
            <p:cNvPr id="25" name="菱形 24"/>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6" name="菱形 25"/>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p>
        </p:txBody>
      </p:sp>
      <p:sp>
        <p:nvSpPr>
          <p:cNvPr id="28" name="文本框 27"/>
          <p:cNvSpPr txBox="1"/>
          <p:nvPr/>
        </p:nvSpPr>
        <p:spPr>
          <a:xfrm>
            <a:off x="1313395" y="5944665"/>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05</a:t>
            </a:r>
          </a:p>
        </p:txBody>
      </p:sp>
      <p:sp>
        <p:nvSpPr>
          <p:cNvPr id="29" name="文本框 28"/>
          <p:cNvSpPr txBox="1"/>
          <p:nvPr/>
        </p:nvSpPr>
        <p:spPr>
          <a:xfrm>
            <a:off x="2659380" y="4409440"/>
            <a:ext cx="8150860" cy="829945"/>
          </a:xfrm>
          <a:prstGeom prst="rect">
            <a:avLst/>
          </a:prstGeom>
          <a:noFill/>
        </p:spPr>
        <p:txBody>
          <a:bodyPr wrap="square" rtlCol="0" anchor="t">
            <a:spAutoFit/>
          </a:bodyPr>
          <a:lstStyle/>
          <a:p>
            <a:pPr algn="l">
              <a:lnSpc>
                <a:spcPct val="120000"/>
              </a:lnSpc>
              <a:buClrTx/>
              <a:buSzTx/>
              <a:buFontTx/>
            </a:pPr>
            <a:r>
              <a:rPr lang="en-US" altLang="zh-CN" sz="2000" dirty="0">
                <a:latin typeface="MS PGothic" panose="020B0600070205080204" charset="-128"/>
                <a:ea typeface="MS PGothic" panose="020B0600070205080204" charset="-128"/>
              </a:rPr>
              <a:t>インタビュー対象者が望まない内容に関しては公表を控え、調査内容は研究以外の目的では使用しない。また、調査情報の保持に注意する</a:t>
            </a:r>
            <a:r>
              <a:rPr lang="ja-JP" altLang="en-US" sz="2000" dirty="0">
                <a:latin typeface="MS PGothic" panose="020B0600070205080204" charset="-128"/>
                <a:ea typeface="MS PGothic" panose="020B0600070205080204" charset="-128"/>
              </a:rPr>
              <a:t>。</a:t>
            </a:r>
          </a:p>
        </p:txBody>
      </p:sp>
      <p:sp>
        <p:nvSpPr>
          <p:cNvPr id="30" name="文本框 29"/>
          <p:cNvSpPr txBox="1"/>
          <p:nvPr/>
        </p:nvSpPr>
        <p:spPr>
          <a:xfrm>
            <a:off x="2707640" y="5610860"/>
            <a:ext cx="8053705" cy="829945"/>
          </a:xfrm>
          <a:prstGeom prst="rect">
            <a:avLst/>
          </a:prstGeom>
          <a:noFill/>
        </p:spPr>
        <p:txBody>
          <a:bodyPr wrap="square" rtlCol="0" anchor="t">
            <a:spAutoFit/>
          </a:bodyPr>
          <a:lstStyle/>
          <a:p>
            <a:pPr algn="l">
              <a:lnSpc>
                <a:spcPct val="120000"/>
              </a:lnSpc>
              <a:buClrTx/>
              <a:buSzTx/>
              <a:buFontTx/>
            </a:pPr>
            <a:r>
              <a:rPr lang="en-US" altLang="zh-CN" sz="2000" dirty="0">
                <a:latin typeface="MS PGothic" panose="020B0600070205080204" charset="-128"/>
                <a:ea typeface="MS PGothic" panose="020B0600070205080204" charset="-128"/>
              </a:rPr>
              <a:t>レポートをまとめる時、個人が特定できるような情報（名前、職業、特別な体験など）に関しての取り扱いに気をつける。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10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1000"/>
                                        <p:tgtEl>
                                          <p:spTgt spid="2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arn(inVertical)">
                                      <p:cBhvr>
                                        <p:cTn id="46" dur="1000"/>
                                        <p:tgtEl>
                                          <p:spTgt spid="28"/>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1168111"/>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79435" y="1508861"/>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14066" y="233230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79079" y="2624799"/>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120772" y="3496350"/>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379435" y="3741215"/>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613660" y="1457960"/>
            <a:ext cx="7395845" cy="70675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まず、録音したインタビューの内容を文字にします（テープ起こし）。方言や擬声語・擬態語、語尾も正確に記録しましょう。</a:t>
            </a:r>
          </a:p>
        </p:txBody>
      </p:sp>
      <p:sp>
        <p:nvSpPr>
          <p:cNvPr id="16" name="文本框 15"/>
          <p:cNvSpPr txBox="1">
            <a:spLocks noChangeArrowheads="1"/>
          </p:cNvSpPr>
          <p:nvPr/>
        </p:nvSpPr>
        <p:spPr bwMode="auto">
          <a:xfrm>
            <a:off x="2663190" y="2410460"/>
            <a:ext cx="9172575" cy="891540"/>
          </a:xfrm>
          <a:prstGeom prst="rect">
            <a:avLst/>
          </a:prstGeom>
          <a:noFill/>
          <a:ln>
            <a:noFill/>
          </a:ln>
        </p:spPr>
        <p:txBody>
          <a:bodyPr wrap="square">
            <a:spAutoFit/>
          </a:bodyPr>
          <a:lstStyle>
            <a:lvl1pPr/>
            <a:lvl2pPr marL="742950" indent="-285750"/>
            <a:lvl3pPr/>
            <a:lvl4pPr/>
            <a:lvl5pPr/>
            <a:lvl6pPr/>
            <a:lvl7pPr/>
            <a:lvl8pPr/>
            <a:lvl9pPr/>
          </a:lstStyle>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テープ起こしが終わったら、インタビュー中の興味深い部分や面白い</a:t>
            </a:r>
          </a:p>
          <a:p>
            <a:pPr>
              <a:lnSpc>
                <a:spcPct val="130000"/>
              </a:lnSpc>
            </a:pPr>
            <a:r>
              <a:rPr lang="en-US" altLang="zh-CN" sz="2000" dirty="0">
                <a:latin typeface="MS PGothic" panose="020B0600070205080204" charset="-128"/>
                <a:ea typeface="MS PGothic" panose="020B0600070205080204" charset="-128"/>
                <a:sym typeface="微软雅黑" panose="020B0503020204020204" pitchFamily="34" charset="-122"/>
              </a:rPr>
              <a:t>箇所を抜き出してみましょう</a:t>
            </a:r>
            <a:r>
              <a:rPr lang="ja-JP" altLang="en-US" sz="2000" dirty="0">
                <a:latin typeface="MS PGothic" panose="020B0600070205080204" charset="-128"/>
                <a:ea typeface="MS PGothic" panose="020B0600070205080204" charset="-128"/>
                <a:sym typeface="微软雅黑" panose="020B0503020204020204" pitchFamily="34" charset="-122"/>
              </a:rPr>
              <a:t>。</a:t>
            </a:r>
          </a:p>
        </p:txBody>
      </p:sp>
      <p:sp>
        <p:nvSpPr>
          <p:cNvPr id="18" name="文本框 17"/>
          <p:cNvSpPr txBox="1">
            <a:spLocks noChangeArrowheads="1"/>
          </p:cNvSpPr>
          <p:nvPr/>
        </p:nvSpPr>
        <p:spPr bwMode="auto">
          <a:xfrm>
            <a:off x="2613660" y="3616325"/>
            <a:ext cx="9095105" cy="2545715"/>
          </a:xfrm>
          <a:prstGeom prst="rect">
            <a:avLst/>
          </a:prstGeom>
          <a:noFill/>
          <a:ln>
            <a:noFill/>
          </a:ln>
        </p:spPr>
        <p:txBody>
          <a:bodyPr wrap="square">
            <a:spAutoFit/>
          </a:bodyPr>
          <a:lstStyle>
            <a:lvl1pPr/>
            <a:lvl2pPr marL="742950" indent="-285750"/>
            <a:lvl3pPr/>
            <a:lvl4pPr/>
            <a:lvl5pPr/>
            <a:lvl6pPr/>
            <a:lvl7pPr/>
            <a:lvl8pPr/>
            <a:lvl9pPr/>
          </a:lstStyle>
          <a:p>
            <a:pPr algn="l">
              <a:lnSpc>
                <a:spcPct val="140000"/>
              </a:lnSpc>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引用する際には、全てを引用するのではなく、重要な箇所のみを引用します。</a:t>
            </a:r>
          </a:p>
          <a:p>
            <a:pPr algn="l">
              <a:lnSpc>
                <a:spcPct val="140000"/>
              </a:lnSpc>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引用する時は下記のルールにしたがってください。</a:t>
            </a:r>
          </a:p>
          <a:p>
            <a:pPr algn="l">
              <a:lnSpc>
                <a:spcPct val="140000"/>
              </a:lnSpc>
              <a:buClrTx/>
              <a:buSzTx/>
              <a:buFontTx/>
            </a:pPr>
            <a:endParaRPr lang="ja-JP" altLang="en-US" sz="2000" dirty="0">
              <a:latin typeface="MS PGothic" panose="020B0600070205080204" charset="-128"/>
              <a:ea typeface="MS PGothic" panose="020B0600070205080204" charset="-128"/>
              <a:sym typeface="微软雅黑" panose="020B0503020204020204" pitchFamily="34" charset="-122"/>
            </a:endParaRPr>
          </a:p>
          <a:p>
            <a:pPr algn="l">
              <a:lnSpc>
                <a:spcPct val="140000"/>
              </a:lnSpc>
              <a:buClrTx/>
              <a:buSzTx/>
              <a:buFontTx/>
            </a:pPr>
            <a:r>
              <a:rPr lang="ja-JP" altLang="en-US" dirty="0">
                <a:latin typeface="MS PGothic" panose="020B0600070205080204" charset="-128"/>
                <a:ea typeface="MS PGothic" panose="020B0600070205080204" charset="-128"/>
                <a:sym typeface="微软雅黑" panose="020B0503020204020204" pitchFamily="34" charset="-122"/>
              </a:rPr>
              <a:t>行頭は２マス空ける。</a:t>
            </a:r>
          </a:p>
          <a:p>
            <a:pPr algn="l">
              <a:lnSpc>
                <a:spcPct val="140000"/>
              </a:lnSpc>
              <a:buClrTx/>
              <a:buSzTx/>
              <a:buFontTx/>
            </a:pPr>
            <a:r>
              <a:rPr lang="ja-JP" altLang="en-US" dirty="0">
                <a:latin typeface="MS PGothic" panose="020B0600070205080204" charset="-128"/>
                <a:ea typeface="MS PGothic" panose="020B0600070205080204" charset="-128"/>
                <a:sym typeface="微软雅黑" panose="020B0503020204020204" pitchFamily="34" charset="-122"/>
              </a:rPr>
              <a:t>省略の箇所には必ず、（省略）を入れる。</a:t>
            </a:r>
          </a:p>
          <a:p>
            <a:pPr algn="l">
              <a:lnSpc>
                <a:spcPct val="140000"/>
              </a:lnSpc>
              <a:buClrTx/>
              <a:buSzTx/>
              <a:buFontTx/>
            </a:pPr>
            <a:r>
              <a:rPr lang="ja-JP" altLang="en-US" dirty="0">
                <a:latin typeface="MS PGothic" panose="020B0600070205080204" charset="-128"/>
                <a:ea typeface="MS PGothic" panose="020B0600070205080204" charset="-128"/>
                <a:sym typeface="微软雅黑" panose="020B0503020204020204" pitchFamily="34" charset="-122"/>
              </a:rPr>
              <a:t>内容を強調したい場合は、下線を入れてもよい。その際は引用の最後に（下線筆者）と記す。　　</a:t>
            </a:r>
          </a:p>
        </p:txBody>
      </p:sp>
      <p:sp>
        <p:nvSpPr>
          <p:cNvPr id="20" name="文本框 19"/>
          <p:cNvSpPr txBox="1"/>
          <p:nvPr/>
        </p:nvSpPr>
        <p:spPr>
          <a:xfrm>
            <a:off x="6065520" y="374650"/>
            <a:ext cx="506730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a:t>
            </a:r>
            <a:r>
              <a:rPr lang="en-US" altLang="ja-JP" sz="2800"/>
              <a:t>  </a:t>
            </a:r>
            <a:r>
              <a:rPr lang="ja-JP" altLang="en-US" sz="2800"/>
              <a:t>　　　</a:t>
            </a:r>
            <a:r>
              <a:rPr lang="ja-JP" altLang="zh-CN" sz="2800">
                <a:latin typeface="MS PGothic" panose="020B0600070205080204" charset="-128"/>
                <a:ea typeface="MS PGothic" panose="020B0600070205080204" charset="-128"/>
                <a:sym typeface="+mn-ea"/>
              </a:rPr>
              <a:t>調査内容のまとめ方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39878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調査の目的（興味関心）</a:t>
            </a:r>
          </a:p>
        </p:txBody>
      </p:sp>
      <p:sp>
        <p:nvSpPr>
          <p:cNvPr id="16" name="文本框 15"/>
          <p:cNvSpPr txBox="1">
            <a:spLocks noChangeArrowheads="1"/>
          </p:cNvSpPr>
          <p:nvPr/>
        </p:nvSpPr>
        <p:spPr bwMode="auto">
          <a:xfrm>
            <a:off x="2622550" y="2157730"/>
            <a:ext cx="9379585" cy="398780"/>
          </a:xfrm>
          <a:prstGeom prst="rect">
            <a:avLst/>
          </a:prstGeom>
          <a:noFill/>
          <a:ln>
            <a:noFill/>
          </a:ln>
        </p:spPr>
        <p:txBody>
          <a:bodyPr wrap="square">
            <a:spAutoFit/>
          </a:bodyPr>
          <a:lstStyle>
            <a:lvl1pPr/>
            <a:lvl2pPr marL="742950" indent="-285750"/>
            <a:lvl3pPr/>
            <a:lvl4pPr/>
            <a:lvl5pPr/>
            <a:lvl6pPr/>
            <a:lvl7pPr/>
            <a:lvl8pPr/>
            <a:lvl9pPr/>
          </a:lstStyle>
          <a:p>
            <a:r>
              <a:rPr sz="2000" dirty="0">
                <a:latin typeface="MS PGothic" panose="020B0600070205080204" charset="-128"/>
                <a:ea typeface="MS PGothic" panose="020B0600070205080204" charset="-128"/>
                <a:sym typeface="微软雅黑" panose="020B0503020204020204" pitchFamily="34" charset="-122"/>
              </a:rPr>
              <a:t>調査方法：調査日時、場所、調査対象の情報（属性）など</a:t>
            </a:r>
          </a:p>
        </p:txBody>
      </p:sp>
      <p:sp>
        <p:nvSpPr>
          <p:cNvPr id="18" name="文本框 17"/>
          <p:cNvSpPr txBox="1">
            <a:spLocks noChangeArrowheads="1"/>
          </p:cNvSpPr>
          <p:nvPr/>
        </p:nvSpPr>
        <p:spPr bwMode="auto">
          <a:xfrm>
            <a:off x="2668270" y="3371215"/>
            <a:ext cx="7515225" cy="398780"/>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sz="2000" dirty="0">
                <a:latin typeface="MS PGothic" panose="020B0600070205080204" charset="-128"/>
                <a:ea typeface="MS PGothic" panose="020B0600070205080204" charset="-128"/>
                <a:sym typeface="微软雅黑" panose="020B0503020204020204" pitchFamily="34" charset="-122"/>
              </a:rPr>
              <a:t>調査結果：インタビュー内容</a:t>
            </a:r>
          </a:p>
        </p:txBody>
      </p:sp>
      <p:sp>
        <p:nvSpPr>
          <p:cNvPr id="20" name="文本框 19"/>
          <p:cNvSpPr txBox="1"/>
          <p:nvPr/>
        </p:nvSpPr>
        <p:spPr>
          <a:xfrm>
            <a:off x="6663055" y="132715"/>
            <a:ext cx="467614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報告書を書くときの章構成</a:t>
            </a:r>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p>
        </p:txBody>
      </p:sp>
      <p:sp>
        <p:nvSpPr>
          <p:cNvPr id="29" name="文本框 28"/>
          <p:cNvSpPr txBox="1"/>
          <p:nvPr/>
        </p:nvSpPr>
        <p:spPr>
          <a:xfrm>
            <a:off x="2622550" y="4614545"/>
            <a:ext cx="8150860" cy="460375"/>
          </a:xfrm>
          <a:prstGeom prst="rect">
            <a:avLst/>
          </a:prstGeom>
          <a:noFill/>
        </p:spPr>
        <p:txBody>
          <a:bodyPr wrap="square" rtlCol="0" anchor="t">
            <a:spAutoFit/>
          </a:bodyPr>
          <a:lstStyle/>
          <a:p>
            <a:pPr algn="l">
              <a:lnSpc>
                <a:spcPct val="120000"/>
              </a:lnSpc>
              <a:buClrTx/>
              <a:buSzTx/>
              <a:buFontTx/>
            </a:pPr>
            <a:r>
              <a:rPr sz="2000" dirty="0">
                <a:latin typeface="MS PGothic" panose="020B0600070205080204" charset="-128"/>
                <a:ea typeface="MS PGothic" panose="020B0600070205080204" charset="-128"/>
              </a:rPr>
              <a:t>まとめ（結論）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arn(inVertical)">
                                      <p:cBhvr>
                                        <p:cTn id="40" dur="1000"/>
                                        <p:tgtEl>
                                          <p:spTgt spid="27"/>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424305" y="172720"/>
            <a:ext cx="8990965" cy="553720"/>
          </a:xfrm>
        </p:spPr>
        <p:txBody>
          <a:bodyPr>
            <a:noAutofit/>
          </a:bodyPr>
          <a:lstStyle/>
          <a:p>
            <a:r>
              <a:rPr lang="ja-JP" sz="3600" b="1" dirty="0">
                <a:solidFill>
                  <a:schemeClr val="accent2">
                    <a:lumMod val="60000"/>
                    <a:lumOff val="40000"/>
                  </a:schemeClr>
                </a:solidFill>
                <a:latin typeface="MS Mincho" panose="02020609040205080304" charset="-128"/>
                <a:ea typeface="MS Mincho" panose="02020609040205080304" charset="-128"/>
              </a:rPr>
              <a:t>インタビュー調査の準備をしよう</a:t>
            </a:r>
            <a:r>
              <a:rPr lang="ja-JP" sz="4400" b="1" dirty="0">
                <a:latin typeface="MS Mincho" panose="02020609040205080304" charset="-128"/>
                <a:ea typeface="MS Mincho" panose="02020609040205080304" charset="-128"/>
              </a:rPr>
              <a:t>　</a:t>
            </a:r>
          </a:p>
        </p:txBody>
      </p:sp>
      <p:sp>
        <p:nvSpPr>
          <p:cNvPr id="16" name="圆角矩形 15"/>
          <p:cNvSpPr/>
          <p:nvPr/>
        </p:nvSpPr>
        <p:spPr>
          <a:xfrm>
            <a:off x="1099185" y="1250950"/>
            <a:ext cx="3883660" cy="119824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209040" y="1619885"/>
            <a:ext cx="3551555" cy="460375"/>
          </a:xfrm>
          <a:prstGeom prst="rect">
            <a:avLst/>
          </a:prstGeom>
        </p:spPr>
        <p:txBody>
          <a:bodyPr wrap="square">
            <a:spAutoFit/>
          </a:bodyPr>
          <a:lstStyle/>
          <a:p>
            <a:pPr algn="ctr">
              <a:lnSpc>
                <a:spcPct val="100000"/>
              </a:lnSpc>
              <a:buNone/>
            </a:pPr>
            <a:r>
              <a:rPr lang="ja-JP" altLang="zh-CN" sz="2400" b="1"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【自由記述式調査票の例】</a:t>
            </a:r>
          </a:p>
        </p:txBody>
      </p:sp>
      <p:pic>
        <p:nvPicPr>
          <p:cNvPr id="3" name="图片 2"/>
          <p:cNvPicPr>
            <a:picLocks noChangeAspect="1"/>
          </p:cNvPicPr>
          <p:nvPr/>
        </p:nvPicPr>
        <p:blipFill>
          <a:blip r:embed="rId5"/>
          <a:stretch>
            <a:fillRect/>
          </a:stretch>
        </p:blipFill>
        <p:spPr>
          <a:xfrm>
            <a:off x="6718935" y="1250950"/>
            <a:ext cx="5191760" cy="5448300"/>
          </a:xfrm>
          <a:prstGeom prst="rect">
            <a:avLst/>
          </a:prstGeom>
        </p:spPr>
      </p:pic>
      <p:pic>
        <p:nvPicPr>
          <p:cNvPr id="4" name="图片 3"/>
          <p:cNvPicPr>
            <a:picLocks noChangeAspect="1"/>
          </p:cNvPicPr>
          <p:nvPr/>
        </p:nvPicPr>
        <p:blipFill>
          <a:blip r:embed="rId6"/>
          <a:srcRect t="4963"/>
          <a:stretch>
            <a:fillRect/>
          </a:stretch>
        </p:blipFill>
        <p:spPr>
          <a:xfrm>
            <a:off x="310515" y="3211830"/>
            <a:ext cx="6067425" cy="2444115"/>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wd">
                                    <p:tmPct val="10000"/>
                                  </p:iterate>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6" name="圆角矩形 15"/>
          <p:cNvSpPr/>
          <p:nvPr/>
        </p:nvSpPr>
        <p:spPr>
          <a:xfrm>
            <a:off x="2775585" y="225425"/>
            <a:ext cx="7390130" cy="119824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914015" y="594360"/>
            <a:ext cx="6907530" cy="460375"/>
          </a:xfrm>
          <a:prstGeom prst="rect">
            <a:avLst/>
          </a:prstGeom>
        </p:spPr>
        <p:txBody>
          <a:bodyPr wrap="square">
            <a:spAutoFit/>
          </a:bodyPr>
          <a:lstStyle/>
          <a:p>
            <a:pPr algn="ctr">
              <a:lnSpc>
                <a:spcPct val="100000"/>
              </a:lnSpc>
              <a:buNone/>
            </a:pPr>
            <a:r>
              <a:rPr lang="ja-JP" altLang="zh-CN" sz="2400" b="1"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例を参考に、調査票を作成してみましょう</a:t>
            </a:r>
          </a:p>
        </p:txBody>
      </p:sp>
      <p:pic>
        <p:nvPicPr>
          <p:cNvPr id="5" name="图片 4"/>
          <p:cNvPicPr>
            <a:picLocks noChangeAspect="1"/>
          </p:cNvPicPr>
          <p:nvPr/>
        </p:nvPicPr>
        <p:blipFill>
          <a:blip r:embed="rId4"/>
          <a:stretch>
            <a:fillRect/>
          </a:stretch>
        </p:blipFill>
        <p:spPr>
          <a:xfrm>
            <a:off x="3324860" y="1937385"/>
            <a:ext cx="6086475" cy="4660265"/>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wd">
                                    <p:tmPct val="10000"/>
                                  </p:iterate>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ピア活動①</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作成した「自由記述式調査票」に問題がないか、足りない質問がないかどうか、クラスメートと一緒に検討してみましょう。加筆修正しなければならないところをメモしましょう。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046095"/>
          </a:xfrm>
          <a:prstGeom prst="rect">
            <a:avLst/>
          </a:prstGeom>
          <a:noFill/>
        </p:spPr>
        <p:txBody>
          <a:bodyPr wrap="square" rtlCol="0">
            <a:spAutoFit/>
          </a:bodyPr>
          <a:lstStyle/>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302635" y="1663700"/>
            <a:ext cx="8425180" cy="939800"/>
          </a:xfrm>
          <a:prstGeom prst="rect">
            <a:avLst/>
          </a:prstGeom>
          <a:noFill/>
        </p:spPr>
        <p:txBody>
          <a:bodyPr wrap="square" rtlCol="0" anchor="t">
            <a:spAutoFit/>
          </a:bodyPr>
          <a:lstStyle/>
          <a:p>
            <a:pPr>
              <a:buNone/>
            </a:pPr>
            <a:r>
              <a:rPr lang="ja-JP" altLang="zh-CN" sz="2400">
                <a:solidFill>
                  <a:srgbClr val="595959"/>
                </a:solidFill>
                <a:latin typeface="MS PGothic" panose="020B0600070205080204" charset="-128"/>
                <a:ea typeface="MS PGothic" panose="020B0600070205080204" charset="-128"/>
                <a:sym typeface="微软雅黑" panose="020B0503020204020204" pitchFamily="34" charset="-122"/>
              </a:rPr>
              <a:t>選んだ視点についての考え方をアウトラインに記述してください。</a:t>
            </a:r>
          </a:p>
          <a:p>
            <a:pPr>
              <a:lnSpc>
                <a:spcPct val="130000"/>
              </a:lnSpc>
              <a:buNone/>
            </a:pPr>
            <a:endParaRPr lang="ja-JP" altLang="zh-CN" sz="2400">
              <a:solidFill>
                <a:srgbClr val="595959"/>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635375" y="2773680"/>
            <a:ext cx="7926705" cy="2768600"/>
          </a:xfrm>
          <a:prstGeom prst="rect">
            <a:avLst/>
          </a:prstGeom>
          <a:noFill/>
        </p:spPr>
        <p:txBody>
          <a:bodyPr wrap="square" rtlCol="0">
            <a:spAutoFit/>
          </a:bodyPr>
          <a:lstStyle/>
          <a:p>
            <a:r>
              <a:rPr lang="ja-JP" altLang="zh-CN" sz="2400"/>
              <a:t>１．</a:t>
            </a:r>
            <a:r>
              <a:rPr lang="ja-JP" altLang="zh-CN" sz="2000"/>
              <a:t>そのテーマに興味を持った理由は何ですか。</a:t>
            </a:r>
          </a:p>
          <a:p>
            <a:endParaRPr lang="ja-JP" altLang="zh-CN" sz="2000"/>
          </a:p>
          <a:p>
            <a:r>
              <a:rPr lang="ja-JP" altLang="zh-CN" sz="2000"/>
              <a:t>２．そのテーマをどのようにインタビューしたのかを整理してみましょう。</a:t>
            </a:r>
          </a:p>
          <a:p>
            <a:endParaRPr lang="ja-JP" altLang="zh-CN" sz="2000"/>
          </a:p>
          <a:p>
            <a:pPr>
              <a:lnSpc>
                <a:spcPct val="90000"/>
              </a:lnSpc>
            </a:pPr>
            <a:r>
              <a:rPr lang="ja-JP" altLang="zh-CN" sz="2000"/>
              <a:t>３．インタビュー内容の中で、作文に使いたいところはどこですか。</a:t>
            </a:r>
          </a:p>
          <a:p>
            <a:pPr>
              <a:lnSpc>
                <a:spcPct val="90000"/>
              </a:lnSpc>
            </a:pPr>
            <a:r>
              <a:rPr lang="ja-JP" altLang="zh-CN" sz="2000"/>
              <a:t>　　また、どのように説明しますか。　</a:t>
            </a:r>
          </a:p>
          <a:p>
            <a:pPr>
              <a:lnSpc>
                <a:spcPct val="90000"/>
              </a:lnSpc>
            </a:pPr>
            <a:endParaRPr lang="ja-JP" altLang="zh-CN" sz="2000"/>
          </a:p>
          <a:p>
            <a:pPr>
              <a:lnSpc>
                <a:spcPct val="90000"/>
              </a:lnSpc>
            </a:pPr>
            <a:r>
              <a:rPr lang="ja-JP" altLang="zh-CN" sz="2000"/>
              <a:t>４．どのようにまとめますか。結論を考えてみましょう。</a:t>
            </a:r>
          </a:p>
          <a:p>
            <a:endParaRPr lang="ja-JP" altLang="zh-CN"/>
          </a:p>
        </p:txBody>
      </p:sp>
      <p:sp>
        <p:nvSpPr>
          <p:cNvPr id="4" name="云形标注 3"/>
          <p:cNvSpPr/>
          <p:nvPr/>
        </p:nvSpPr>
        <p:spPr>
          <a:xfrm>
            <a:off x="9740265" y="34417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3625" y="3045460"/>
            <a:ext cx="9697085" cy="230695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0">
              <a:lnSpc>
                <a:spcPct val="200000"/>
              </a:lnSpc>
              <a:buFont typeface="Wingdings" panose="05000000000000000000" charset="0"/>
              <a:buNone/>
            </a:pPr>
            <a:r>
              <a:rPr lang="ja-JP" altLang="zh-CN" sz="2400" b="1">
                <a:latin typeface="MS Mincho" panose="02020609040205080304" charset="-128"/>
                <a:ea typeface="MS Mincho" panose="02020609040205080304" charset="-128"/>
                <a:sym typeface="+mn-ea"/>
              </a:rPr>
              <a:t>☆</a:t>
            </a:r>
            <a:r>
              <a:rPr lang="ja-JP" altLang="zh-CN" sz="2400" b="1">
                <a:latin typeface="MS PGothic" panose="020B0600070205080204" charset="-128"/>
                <a:ea typeface="MS PGothic" panose="020B0600070205080204" charset="-128"/>
                <a:sym typeface="+mn-ea"/>
              </a:rPr>
              <a:t>中国各地域に存在する習慣・伝統文化に目を向け記録を残す。</a:t>
            </a:r>
            <a:endParaRPr lang="ja-JP" altLang="zh-CN" sz="2400" b="1">
              <a:latin typeface="MS Mincho" panose="02020609040205080304" charset="-128"/>
              <a:ea typeface="MS Mincho" panose="02020609040205080304" charset="-128"/>
              <a:sym typeface="+mn-ea"/>
            </a:endParaRPr>
          </a:p>
          <a:p>
            <a:pPr indent="0">
              <a:lnSpc>
                <a:spcPct val="200000"/>
              </a:lnSpc>
              <a:buFont typeface="Wingdings" panose="05000000000000000000" charset="0"/>
              <a:buNone/>
            </a:pPr>
            <a:r>
              <a:rPr lang="ja-JP" altLang="zh-CN" sz="2000" b="1">
                <a:latin typeface="MS Mincho" panose="02020609040205080304" charset="-128"/>
                <a:ea typeface="MS Mincho" panose="02020609040205080304" charset="-128"/>
                <a:sym typeface="+mn-ea"/>
              </a:rPr>
              <a:t>☆</a:t>
            </a:r>
            <a:r>
              <a:rPr lang="ja-JP" altLang="zh-CN" sz="2400" b="1">
                <a:latin typeface="MS PGothic" panose="020B0600070205080204" charset="-128"/>
                <a:ea typeface="MS PGothic" panose="020B0600070205080204" charset="-128"/>
                <a:sym typeface="+mn-ea"/>
              </a:rPr>
              <a:t>自国や他国の文化を客観的に見る目を養う。</a:t>
            </a:r>
          </a:p>
          <a:p>
            <a:pPr indent="0">
              <a:lnSpc>
                <a:spcPct val="200000"/>
              </a:lnSpc>
              <a:buFont typeface="Wingdings" panose="05000000000000000000" charset="0"/>
              <a:buNone/>
            </a:pPr>
            <a:r>
              <a:rPr lang="ja-JP" altLang="zh-CN" sz="2000" b="1">
                <a:latin typeface="MS PGothic" panose="020B0600070205080204" charset="-128"/>
                <a:ea typeface="MS PGothic" panose="020B0600070205080204" charset="-128"/>
                <a:sym typeface="+mn-ea"/>
              </a:rPr>
              <a:t>★</a:t>
            </a:r>
            <a:r>
              <a:rPr lang="ja-JP" altLang="zh-CN" sz="2400" b="1">
                <a:latin typeface="MS PGothic" panose="020B0600070205080204" charset="-128"/>
                <a:ea typeface="MS PGothic" panose="020B0600070205080204" charset="-128"/>
                <a:sym typeface="+mn-ea"/>
              </a:rPr>
              <a:t>インタビューを実施し、聞き取っ</a:t>
            </a:r>
            <a:r>
              <a:rPr lang="ja-JP" altLang="zh-CN" sz="2400" b="1">
                <a:latin typeface="MS PGothic" panose="020B0600070205080204" charset="-128"/>
                <a:ea typeface="MS PGothic" panose="020B0600070205080204" charset="-128"/>
              </a:rPr>
              <a:t>た内容を文章にまとめる。</a:t>
            </a:r>
          </a:p>
        </p:txBody>
      </p:sp>
      <p:sp>
        <p:nvSpPr>
          <p:cNvPr id="13" name="椭圆 12"/>
          <p:cNvSpPr/>
          <p:nvPr/>
        </p:nvSpPr>
        <p:spPr>
          <a:xfrm flipH="1">
            <a:off x="9824085" y="448945"/>
            <a:ext cx="2280920" cy="203644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9700895" y="775970"/>
            <a:ext cx="2610485"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0504273" y="245782"/>
            <a:ext cx="1029174" cy="2553335"/>
          </a:xfrm>
          <a:prstGeom prst="rect">
            <a:avLst/>
          </a:prstGeom>
          <a:noFill/>
        </p:spPr>
        <p:txBody>
          <a:bodyPr wrap="square" rtlCol="0">
            <a:spAutoFit/>
          </a:bodyPr>
          <a:lstStyle/>
          <a:p>
            <a:pPr algn="ctr"/>
            <a:r>
              <a:rPr lang="ja-JP" altLang="zh-CN" sz="4000" b="1" dirty="0">
                <a:latin typeface="MS PGothic" panose="020B0600070205080204" charset="-128"/>
                <a:ea typeface="MS PGothic" panose="020B0600070205080204" charset="-128"/>
              </a:rPr>
              <a:t>学習目標</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ox(in)">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1</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32207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a:ea typeface="MS Mincho" panose="02020609040205080304" charset="-128"/>
                <a:sym typeface="+mn-ea"/>
              </a:rPr>
              <a:t>（600～800字程度）</a:t>
            </a:r>
            <a:endParaRPr lang="zh-CN" altLang="en-US" sz="2000"/>
          </a:p>
          <a:p>
            <a:pPr indent="133350"/>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extLst>
              <p:ext uri="{D42A27DB-BD31-4B8C-83A1-F6EECF244321}">
                <p14:modId xmlns:p14="http://schemas.microsoft.com/office/powerpoint/2010/main" val="1175059885"/>
              </p:ext>
            </p:extLst>
          </p:nvPr>
        </p:nvGraphicFramePr>
        <p:xfrm>
          <a:off x="907676" y="3149600"/>
          <a:ext cx="10468536" cy="2709545"/>
        </p:xfrm>
        <a:graphic>
          <a:graphicData uri="http://schemas.openxmlformats.org/drawingml/2006/table">
            <a:tbl>
              <a:tblPr firstRow="1" bandRow="1">
                <a:tableStyleId>{5940675A-B579-460E-94D1-54222C63F5DA}</a:tableStyleId>
              </a:tblPr>
              <a:tblGrid>
                <a:gridCol w="10468536"/>
              </a:tblGrid>
              <a:tr h="2709545">
                <a:tc>
                  <a:txBody>
                    <a:bodyPr/>
                    <a:lstStyle/>
                    <a:p>
                      <a:pPr indent="0">
                        <a:buNone/>
                      </a:pPr>
                      <a:endParaRPr lang="zh-CN" sz="2400" b="1" dirty="0">
                        <a:latin typeface="MS Mincho" panose="02020609040205080304" charset="-128"/>
                        <a:ea typeface="MS Mincho" panose="02020609040205080304" charset="-128"/>
                        <a:cs typeface="MS Mincho" panose="02020609040205080304" charset="-128"/>
                        <a:sym typeface="+mn-ea"/>
                      </a:endParaRPr>
                    </a:p>
                    <a:p>
                      <a:pPr indent="0">
                        <a:buNone/>
                      </a:pPr>
                      <a:r>
                        <a:rPr lang="zh-CN" sz="2400" b="1" dirty="0">
                          <a:latin typeface="MS Mincho" panose="02020609040205080304" charset="-128"/>
                          <a:ea typeface="MS Mincho" panose="02020609040205080304" charset="-128"/>
                          <a:cs typeface="MS Mincho" panose="02020609040205080304" charset="-128"/>
                          <a:sym typeface="+mn-ea"/>
                        </a:rPr>
                        <a:t>書く際の注意点</a:t>
                      </a:r>
                    </a:p>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lnSpc>
                          <a:spcPct val="150000"/>
                        </a:lnSpc>
                        <a:buNone/>
                      </a:pPr>
                      <a:r>
                        <a:rPr lang="en-US" sz="2000" b="0" dirty="0">
                          <a:latin typeface="微软雅黑" panose="020B0503020204020204" pitchFamily="34" charset="-122"/>
                          <a:ea typeface="微软雅黑" panose="020B0503020204020204" pitchFamily="34" charset="-122"/>
                          <a:cs typeface="MS Mincho" panose="02020609040205080304" charset="-128"/>
                        </a:rPr>
                        <a:t>★</a:t>
                      </a:r>
                      <a:r>
                        <a:rPr sz="2000" b="0" dirty="0" err="1">
                          <a:latin typeface="MS Mincho" panose="02020609040205080304" charset="-128"/>
                          <a:ea typeface="MS Mincho" panose="02020609040205080304" charset="-128"/>
                          <a:cs typeface="MS Mincho" panose="02020609040205080304" charset="-128"/>
                        </a:rPr>
                        <a:t>取り上げた文化習慣を選んだ理由、</a:t>
                      </a:r>
                      <a:r>
                        <a:rPr sz="2000" b="0" dirty="0" err="1" smtClean="0">
                          <a:latin typeface="MS Mincho" panose="02020609040205080304" charset="-128"/>
                          <a:ea typeface="MS Mincho" panose="02020609040205080304" charset="-128"/>
                          <a:cs typeface="MS Mincho" panose="02020609040205080304" charset="-128"/>
                        </a:rPr>
                        <a:t>インタビューからわかったことを必ず書きましょう</a:t>
                      </a:r>
                      <a:r>
                        <a:rPr lang="ja-JP" sz="2000" b="0" dirty="0" err="1">
                          <a:latin typeface="MS Mincho" panose="02020609040205080304" charset="-128"/>
                          <a:ea typeface="MS Mincho" panose="02020609040205080304" charset="-128"/>
                          <a:cs typeface="MS Mincho" panose="02020609040205080304" charset="-128"/>
                        </a:rPr>
                        <a:t>。</a:t>
                      </a:r>
                      <a:endParaRPr sz="2000" b="0" dirty="0">
                        <a:latin typeface="MS Mincho" panose="02020609040205080304" charset="-128"/>
                        <a:ea typeface="MS Mincho" panose="02020609040205080304" charset="-128"/>
                        <a:cs typeface="MS Mincho" panose="02020609040205080304" charset="-128"/>
                      </a:endParaRPr>
                    </a:p>
                    <a:p>
                      <a:pPr indent="0">
                        <a:lnSpc>
                          <a:spcPct val="150000"/>
                        </a:lnSpc>
                        <a:buNone/>
                      </a:pPr>
                      <a:r>
                        <a:rPr lang="en-US" sz="2000" b="0" dirty="0">
                          <a:latin typeface="MS Mincho" panose="02020609040205080304" charset="-128"/>
                          <a:ea typeface="MS Mincho" panose="02020609040205080304" charset="-128"/>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読者にその文化習慣の特徴がよく伝わるように、具体的な情報を書きましょう</a:t>
                      </a:r>
                      <a:r>
                        <a:rPr lang="en-US" sz="2000" b="0" dirty="0">
                          <a:latin typeface="MS Mincho" panose="02020609040205080304" charset="-128"/>
                          <a:ea typeface="MS Mincho" panose="02020609040205080304" charset="-128"/>
                          <a:cs typeface="MS Mincho" panose="02020609040205080304" charset="-128"/>
                        </a:rPr>
                        <a:t>。</a:t>
                      </a:r>
                    </a:p>
                    <a:p>
                      <a:pPr indent="0">
                        <a:lnSpc>
                          <a:spcPct val="150000"/>
                        </a:lnSpc>
                        <a:buNone/>
                      </a:pPr>
                      <a:r>
                        <a:rPr lang="en-US" sz="2000" b="0" dirty="0">
                          <a:latin typeface="MS Mincho" panose="02020609040205080304" charset="-128"/>
                          <a:ea typeface="MS Mincho" panose="02020609040205080304" charset="-128"/>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結論にインタビューの内容に対する自分の意見を書きましょう</a:t>
                      </a:r>
                      <a:r>
                        <a:rPr lang="en-US" sz="2000" b="0" dirty="0">
                          <a:latin typeface="MS Mincho" panose="02020609040205080304" charset="-128"/>
                          <a:ea typeface="MS Mincho" panose="02020609040205080304" charset="-128"/>
                          <a:cs typeface="MS Mincho" panose="02020609040205080304" charset="-128"/>
                        </a:rPr>
                        <a:t>。</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10295890" cy="706755"/>
          </a:xfrm>
          <a:prstGeom prst="rect">
            <a:avLst/>
          </a:prstGeom>
          <a:noFill/>
          <a:ln w="9525">
            <a:noFill/>
          </a:ln>
        </p:spPr>
        <p:txBody>
          <a:bodyPr wrap="square">
            <a:spAutoFit/>
          </a:bodyPr>
          <a:lstStyle/>
          <a:p>
            <a:pPr indent="133350"/>
            <a:r>
              <a:rPr lang="zh-CN" sz="2000" b="0">
                <a:ea typeface="MS Mincho" panose="02020609040205080304" charset="-128"/>
              </a:rPr>
              <a:t>「</a:t>
            </a:r>
            <a:r>
              <a:rPr lang="ja-JP" altLang="zh-CN" sz="2000" b="0">
                <a:ea typeface="MS Mincho" panose="02020609040205080304" charset="-128"/>
              </a:rPr>
              <a:t>受け継ぐべき地域文化」</a:t>
            </a:r>
            <a:r>
              <a:rPr lang="zh-CN" sz="2000" b="0">
                <a:ea typeface="MS Mincho" panose="02020609040205080304" charset="-128"/>
              </a:rPr>
              <a:t>をテーマに作文を書いてみましょう。</a:t>
            </a:r>
            <a:r>
              <a:rPr lang="ja-JP" altLang="zh-CN" sz="2000">
                <a:ea typeface="MS Mincho" panose="02020609040205080304" charset="-128"/>
                <a:sym typeface="+mn-ea"/>
              </a:rPr>
              <a:t>　</a:t>
            </a:r>
            <a:endParaRPr lang="zh-CN" sz="2000" b="0">
              <a:ea typeface="MS Mincho" panose="02020609040205080304" charset="-128"/>
            </a:endParaRPr>
          </a:p>
          <a:p>
            <a:pPr indent="133350"/>
            <a:endParaRPr lang="zh-CN" altLang="en-US" sz="200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15880" y="277738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第二時限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5015865" y="3809365"/>
            <a:ext cx="6613525" cy="460375"/>
          </a:xfrm>
          <a:prstGeom prst="rect">
            <a:avLst/>
          </a:prstGeom>
          <a:noFill/>
        </p:spPr>
        <p:txBody>
          <a:bodyPr wrap="square" rtlCol="0">
            <a:spAutoFit/>
          </a:bodyPr>
          <a:lstStyle/>
          <a:p>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受け継ぐべき地域文化について考えよう　</a:t>
            </a:r>
            <a:r>
              <a:rPr lang="ja-JP" altLang="en-US" sz="2400" dirty="0" smtClean="0">
                <a:solidFill>
                  <a:schemeClr val="tx1">
                    <a:lumMod val="65000"/>
                    <a:lumOff val="35000"/>
                  </a:schemeClr>
                </a:solidFill>
                <a:latin typeface="MS PGothic" panose="020B0600070205080204" charset="-128"/>
                <a:ea typeface="MS PGothic" panose="020B0600070205080204" charset="-128"/>
                <a:sym typeface="+mn-ea"/>
              </a:rPr>
              <a:t>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381625" y="2022475"/>
            <a:ext cx="6614160" cy="829945"/>
          </a:xfrm>
          <a:prstGeom prst="rect">
            <a:avLst/>
          </a:prstGeom>
        </p:spPr>
        <p:txBody>
          <a:bodyPr wrap="square">
            <a:spAutoFit/>
          </a:bodyPr>
          <a:lstStyle/>
          <a:p>
            <a:pPr>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第一稿作文に出た問題点を改善する。</a:t>
            </a:r>
          </a:p>
          <a:p>
            <a:pPr>
              <a:buNone/>
            </a:pP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58945" y="3290570"/>
            <a:ext cx="871220" cy="836295"/>
          </a:xfrm>
          <a:prstGeom prst="rect">
            <a:avLst/>
          </a:prstGeom>
        </p:spPr>
      </p:pic>
      <p:sp>
        <p:nvSpPr>
          <p:cNvPr id="6" name="文本框 5"/>
          <p:cNvSpPr txBox="1"/>
          <p:nvPr/>
        </p:nvSpPr>
        <p:spPr>
          <a:xfrm>
            <a:off x="5381625" y="3416935"/>
            <a:ext cx="5400040" cy="829945"/>
          </a:xfrm>
          <a:prstGeom prst="rect">
            <a:avLst/>
          </a:prstGeom>
          <a:noFill/>
        </p:spPr>
        <p:txBody>
          <a:bodyPr wrap="none" rtlCol="0">
            <a:spAutoFit/>
          </a:bodyPr>
          <a:lstStyle/>
          <a:p>
            <a:pPr algn="l">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クループで話し合い、意見交換を通して、</a:t>
            </a:r>
          </a:p>
          <a:p>
            <a:pPr algn="l">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第一稿を練り直す。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2" name="矩形 41"/>
          <p:cNvSpPr/>
          <p:nvPr/>
        </p:nvSpPr>
        <p:spPr>
          <a:xfrm>
            <a:off x="5420995" y="1851660"/>
            <a:ext cx="6599555" cy="1186180"/>
          </a:xfrm>
          <a:prstGeom prst="rect">
            <a:avLst/>
          </a:prstGeom>
        </p:spPr>
        <p:txBody>
          <a:bodyPr wrap="square">
            <a:spAutoFit/>
          </a:bodyPr>
          <a:lstStyle/>
          <a:p>
            <a:pPr>
              <a:lnSpc>
                <a:spcPct val="130000"/>
              </a:lnSpc>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第一稿作文に出た不適切な表現などを取り上げ、</a:t>
            </a:r>
          </a:p>
          <a:p>
            <a:pPr>
              <a:lnSpc>
                <a:spcPct val="130000"/>
              </a:lnSpc>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クラス全体に注意させる。</a:t>
            </a:r>
            <a:endParaRPr lang="ja-JP" altLang="en-US" sz="1600" dirty="0">
              <a:solidFill>
                <a:srgbClr val="595959"/>
              </a:solidFill>
              <a:latin typeface="MS PGothic" panose="020B0600070205080204" charset="-128"/>
              <a:ea typeface="MS PGothic" panose="020B0600070205080204" charset="-128"/>
              <a:sym typeface="微软雅黑" panose="020B0503020204020204" pitchFamily="34" charset="-122"/>
            </a:endParaRPr>
          </a:p>
          <a:p>
            <a:pPr>
              <a:lnSpc>
                <a:spcPct val="120000"/>
              </a:lnSpc>
              <a:buNone/>
            </a:pPr>
            <a:endParaRPr lang="ja-JP" altLang="en-US" sz="1600" dirty="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3"/>
          <a:stretch>
            <a:fillRect/>
          </a:stretch>
        </p:blipFill>
        <p:spPr>
          <a:xfrm>
            <a:off x="4224655" y="183642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24655" y="3987800"/>
            <a:ext cx="888365" cy="888365"/>
          </a:xfrm>
          <a:prstGeom prst="rect">
            <a:avLst/>
          </a:prstGeom>
        </p:spPr>
      </p:pic>
      <p:sp>
        <p:nvSpPr>
          <p:cNvPr id="6" name="文本框 5"/>
          <p:cNvSpPr txBox="1"/>
          <p:nvPr/>
        </p:nvSpPr>
        <p:spPr>
          <a:xfrm>
            <a:off x="5222240" y="3904615"/>
            <a:ext cx="6760845" cy="1353185"/>
          </a:xfrm>
          <a:prstGeom prst="rect">
            <a:avLst/>
          </a:prstGeom>
          <a:noFill/>
        </p:spPr>
        <p:txBody>
          <a:bodyPr wrap="square" rtlCol="0" anchor="t">
            <a:spAutoFit/>
          </a:bodyPr>
          <a:lstStyle/>
          <a:p>
            <a:pPr>
              <a:buNone/>
            </a:pPr>
            <a:endParaRPr lang="ja-JP" altLang="en-US"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dirty="0">
                <a:solidFill>
                  <a:srgbClr val="595959"/>
                </a:solidFill>
                <a:latin typeface="MS Mincho" panose="02020609040205080304" charset="-128"/>
                <a:ea typeface="MS Mincho" panose="02020609040205080304" charset="-128"/>
                <a:sym typeface="微软雅黑" panose="020B0503020204020204" pitchFamily="34" charset="-122"/>
              </a:rPr>
              <a:t>　</a:t>
            </a: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第一稿作文を見せ合うことで、互いに意見を述べ</a:t>
            </a:r>
          </a:p>
          <a:p>
            <a:pPr>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　　たり、語彙表現の共有をする。</a:t>
            </a:r>
          </a:p>
          <a:p>
            <a:pPr>
              <a:lnSpc>
                <a:spcPct val="120000"/>
              </a:lnSpc>
              <a:buNone/>
            </a:pPr>
            <a:endPar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1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a:t>
            </a:r>
            <a:r>
              <a:rPr lang="en-US"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時間にゆとりをもって設定</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する。</a:t>
            </a:r>
            <a:endParaRPr lang="ja-JP" altLang="en-US" sz="2400">
              <a:solidFill>
                <a:schemeClr val="tx1"/>
              </a:solidFill>
              <a:effectLst/>
              <a:latin typeface="MS PGothic" panose="020B0600070205080204" charset="-128"/>
              <a:ea typeface="MS PGothic" panose="020B0600070205080204" charset="-128"/>
              <a:cs typeface="MS PGothic" panose="020B0600070205080204" charset="-128"/>
            </a:endParaRPr>
          </a:p>
          <a:p>
            <a:pPr algn="l">
              <a:lnSpc>
                <a:spcPct val="210000"/>
              </a:lnSpc>
              <a:buNone/>
            </a:pPr>
            <a:r>
              <a:rPr lang="ja-JP" altLang="en-US" sz="2400">
                <a:solidFill>
                  <a:schemeClr val="tx1"/>
                </a:solidFill>
                <a:effectLst/>
                <a:latin typeface="MS PGothic" panose="020B0600070205080204" charset="-128"/>
                <a:ea typeface="MS PGothic" panose="020B0600070205080204" charset="-128"/>
                <a:cs typeface="MS PGothic" panose="020B0600070205080204" charset="-128"/>
                <a:sym typeface="+mn-ea"/>
              </a:rPr>
              <a:t>✮</a:t>
            </a: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活動がスムーズになるようにサポートする。</a:t>
            </a:r>
            <a:endPar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endParaRPr>
          </a:p>
          <a:p>
            <a:pPr algn="l">
              <a:lnSpc>
                <a:spcPct val="140000"/>
              </a:lnSpc>
              <a:buNone/>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PGothic" panose="020B0600070205080204" charset="-128"/>
                <a:ea typeface="MS PGothic" panose="020B0600070205080204" charset="-128"/>
                <a:sym typeface="+mn-ea"/>
              </a:rPr>
              <a:t>　　</a:t>
            </a: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86155" y="325755"/>
            <a:ext cx="10474325" cy="553720"/>
          </a:xfrm>
        </p:spPr>
        <p:txBody>
          <a:bodyPr>
            <a:noAutofit/>
          </a:bodyPr>
          <a:lstStyle/>
          <a:p>
            <a:r>
              <a:rPr lang="ja-JP" altLang="zh-CN" sz="3600" b="1">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3600" b="1" dirty="0">
              <a:latin typeface="MS Mincho" panose="02020609040205080304" charset="-128"/>
              <a:ea typeface="MS Mincho" panose="02020609040205080304" charset="-128"/>
              <a:cs typeface="微软雅黑" panose="020B0503020204020204" pitchFamily="34" charset="-122"/>
              <a:sym typeface="+mn-ea"/>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r>
              <a:rPr lang="en-US" altLang="zh-CN" sz="1600" b="1" dirty="0">
                <a:latin typeface="MS Mincho" panose="02020609040205080304" charset="-128"/>
                <a:ea typeface="MS Mincho" panose="02020609040205080304" charset="-128"/>
              </a:rPr>
              <a:t>‼</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第一稿作文を見せ合うことで、互いに意見を述べたり、</a:t>
            </a:r>
            <a:r>
              <a:rPr lang="ja-JP" altLang="en-US" sz="2000" dirty="0" smtClean="0">
                <a:solidFill>
                  <a:srgbClr val="595959"/>
                </a:solidFill>
                <a:latin typeface="MS PGothic" panose="020B0600070205080204" charset="-128"/>
                <a:ea typeface="MS PGothic" panose="020B0600070205080204" charset="-128"/>
                <a:sym typeface="微软雅黑" panose="020B0503020204020204" pitchFamily="34" charset="-122"/>
              </a:rPr>
              <a:t>語彙や表現</a:t>
            </a: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の共有をする。</a:t>
            </a:r>
          </a:p>
          <a:p>
            <a:pPr algn="ctr">
              <a:buNone/>
            </a:pP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a:p>
            <a:pPr algn="ctr">
              <a:lnSpc>
                <a:spcPct val="130000"/>
              </a:lnSpc>
              <a:buNone/>
            </a:pP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2401570"/>
            <a:ext cx="11106150" cy="281114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16" name="组合 15"/>
          <p:cNvGrpSpPr/>
          <p:nvPr/>
        </p:nvGrpSpPr>
        <p:grpSpPr>
          <a:xfrm>
            <a:off x="1412053" y="31065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353055" y="334713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511173" y="34976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8" name="MH_Text_1"/>
          <p:cNvSpPr/>
          <p:nvPr>
            <p:custDataLst>
              <p:tags r:id="rId1"/>
            </p:custDataLst>
          </p:nvPr>
        </p:nvSpPr>
        <p:spPr>
          <a:xfrm>
            <a:off x="4705350" y="3347085"/>
            <a:ext cx="5809615" cy="2145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クラスメートの作文を読み、以下の質問をヒントに、コメントしましょう。</a:t>
            </a:r>
          </a:p>
        </p:txBody>
      </p:sp>
      <p:sp>
        <p:nvSpPr>
          <p:cNvPr id="2" name="文本框 1"/>
          <p:cNvSpPr txBox="1"/>
          <p:nvPr/>
        </p:nvSpPr>
        <p:spPr>
          <a:xfrm>
            <a:off x="4098290" y="808355"/>
            <a:ext cx="5080000" cy="706755"/>
          </a:xfrm>
          <a:prstGeom prst="rect">
            <a:avLst/>
          </a:prstGeom>
          <a:noFill/>
          <a:ln w="9525">
            <a:noFill/>
          </a:ln>
        </p:spPr>
        <p:txBody>
          <a:bodyPr>
            <a:spAutoFit/>
          </a:bodyPr>
          <a:lstStyle/>
          <a:p>
            <a:pPr indent="0"/>
            <a:r>
              <a:rPr lang="ja-JP" altLang="ja-JP" sz="4000" b="1" spc="300" dirty="0">
                <a:solidFill>
                  <a:schemeClr val="bg1"/>
                </a:solidFill>
                <a:effectLst/>
                <a:latin typeface="MS Mincho" panose="02020609040205080304" charset="-128"/>
                <a:ea typeface="MS Mincho" panose="02020609040205080304" charset="-128"/>
                <a:cs typeface="+mj-cs"/>
              </a:rPr>
              <a:t>ピア活動②</a:t>
            </a:r>
          </a:p>
        </p:txBody>
      </p:sp>
      <p:sp>
        <p:nvSpPr>
          <p:cNvPr id="3" name="云形标注 2"/>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14:bounceEnd="57000">
                                          <p:cBhvr additive="base">
                                            <p:cTn id="7"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14:presetBounceEnd="56000">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14:bounceEnd="56000">
                                          <p:cBhvr additive="base">
                                            <p:cTn id="25"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800" fill="hold"/>
                                            <p:tgtEl>
                                              <p:spTgt spid="16"/>
                                            </p:tgtEl>
                                            <p:attrNameLst>
                                              <p:attrName>ppt_x</p:attrName>
                                            </p:attrNameLst>
                                          </p:cBhvr>
                                          <p:tavLst>
                                            <p:tav tm="0">
                                              <p:val>
                                                <p:strVal val="0-#ppt_w/2"/>
                                              </p:val>
                                            </p:tav>
                                            <p:tav tm="100000">
                                              <p:val>
                                                <p:strVal val="#ppt_x"/>
                                              </p:val>
                                            </p:tav>
                                          </p:tavLst>
                                        </p:anim>
                                        <p:anim calcmode="lin" valueType="num">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2000" fill="hold"/>
                                            <p:tgtEl>
                                              <p:spTgt spid="81"/>
                                            </p:tgtEl>
                                            <p:attrNameLst>
                                              <p:attrName>ppt_x</p:attrName>
                                            </p:attrNameLst>
                                          </p:cBhvr>
                                          <p:tavLst>
                                            <p:tav tm="0">
                                              <p:val>
                                                <p:strVal val="1+#ppt_w/2"/>
                                              </p:val>
                                            </p:tav>
                                            <p:tav tm="100000">
                                              <p:val>
                                                <p:strVal val="#ppt_x"/>
                                              </p:val>
                                            </p:tav>
                                          </p:tavLst>
                                        </p:anim>
                                        <p:anim calcmode="lin" valueType="num">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653540" y="2089150"/>
            <a:ext cx="9271635" cy="334073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40000"/>
              </a:lnSpc>
            </a:pP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作文のジャンル</a:t>
            </a: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意見文</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80000"/>
              </a:lnSpc>
            </a:pP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【トピック】</a:t>
            </a:r>
            <a:r>
              <a:rPr lang="ja-JP" altLang="en-US" sz="24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受け継ぐべき地域文化について考えよう</a:t>
            </a:r>
          </a:p>
          <a:p>
            <a:pPr>
              <a:lnSpc>
                <a:spcPct val="180000"/>
              </a:lnSpc>
            </a:pP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国民性について分析してみよう</a:t>
            </a: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4490720" y="815340"/>
            <a:ext cx="4718050" cy="706755"/>
          </a:xfrm>
          <a:prstGeom prst="rect">
            <a:avLst/>
          </a:prstGeom>
          <a:noFill/>
        </p:spPr>
        <p:txBody>
          <a:bodyPr wrap="square" rtlCol="0">
            <a:spAutoFit/>
          </a:bodyPr>
          <a:lstStyle/>
          <a:p>
            <a:r>
              <a:rPr lang="ja-JP" altLang="zh-CN" sz="4000">
                <a:latin typeface="MS Mincho" panose="02020609040205080304" charset="-128"/>
                <a:ea typeface="MS Mincho" panose="02020609040205080304" charset="-128"/>
              </a:rPr>
              <a:t>作文について</a:t>
            </a:r>
          </a:p>
        </p:txBody>
      </p:sp>
    </p:spTree>
    <p:custDataLst>
      <p:tags r:id="rId1"/>
    </p:custData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t>④内容について情報提供できることはないか</a:t>
            </a:r>
          </a:p>
        </p:txBody>
      </p:sp>
      <p:sp>
        <p:nvSpPr>
          <p:cNvPr id="2" name="标题 1"/>
          <p:cNvSpPr>
            <a:spLocks noGrp="1"/>
          </p:cNvSpPr>
          <p:nvPr>
            <p:ph type="title"/>
          </p:nvPr>
        </p:nvSpPr>
        <p:spPr>
          <a:xfrm>
            <a:off x="2881630" y="325755"/>
            <a:ext cx="6288405" cy="553720"/>
          </a:xfrm>
        </p:spPr>
        <p:txBody>
          <a:bodyPr>
            <a:noAutofit/>
          </a:bodyPr>
          <a:lstStyle/>
          <a:p>
            <a:r>
              <a:rPr lang="ja-JP" altLang="zh-CN" b="1" dirty="0">
                <a:solidFill>
                  <a:schemeClr val="bg1"/>
                </a:solidFill>
                <a:latin typeface="MS Mincho" panose="02020609040205080304" charset="-128"/>
                <a:ea typeface="MS Mincho" panose="02020609040205080304" charset="-128"/>
                <a:cs typeface="微软雅黑" panose="020B0503020204020204" pitchFamily="34" charset="-122"/>
                <a:sym typeface="+mn-ea"/>
              </a:rPr>
              <a:t>ピアシート　　</a:t>
            </a:r>
          </a:p>
        </p:txBody>
      </p:sp>
      <p:sp>
        <p:nvSpPr>
          <p:cNvPr id="46" name="同心圆 45"/>
          <p:cNvSpPr/>
          <p:nvPr/>
        </p:nvSpPr>
        <p:spPr>
          <a:xfrm>
            <a:off x="542925" y="1979930"/>
            <a:ext cx="219392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45" name="TextBox 64"/>
          <p:cNvSpPr txBox="1"/>
          <p:nvPr/>
        </p:nvSpPr>
        <p:spPr>
          <a:xfrm>
            <a:off x="294692" y="2071565"/>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2581823" y="1981200"/>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50" name="TextBox 69"/>
          <p:cNvSpPr txBox="1"/>
          <p:nvPr/>
        </p:nvSpPr>
        <p:spPr>
          <a:xfrm>
            <a:off x="2881068" y="2070930"/>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6" name="同心圆 55"/>
          <p:cNvSpPr/>
          <p:nvPr/>
        </p:nvSpPr>
        <p:spPr>
          <a:xfrm>
            <a:off x="4864669" y="1979295"/>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61" name="同心圆 60"/>
          <p:cNvSpPr/>
          <p:nvPr/>
        </p:nvSpPr>
        <p:spPr>
          <a:xfrm>
            <a:off x="7165340" y="1981200"/>
            <a:ext cx="238315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27" name="MH_Title_1"/>
          <p:cNvSpPr/>
          <p:nvPr>
            <p:custDataLst>
              <p:tags r:id="rId1"/>
            </p:custDataLst>
          </p:nvPr>
        </p:nvSpPr>
        <p:spPr>
          <a:xfrm>
            <a:off x="2497465"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02</a:t>
            </a:r>
          </a:p>
        </p:txBody>
      </p:sp>
      <p:sp>
        <p:nvSpPr>
          <p:cNvPr id="30" name="MH_Title_1"/>
          <p:cNvSpPr/>
          <p:nvPr>
            <p:custDataLst>
              <p:tags r:id="rId2"/>
            </p:custDataLst>
          </p:nvPr>
        </p:nvSpPr>
        <p:spPr>
          <a:xfrm>
            <a:off x="4864913"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03</a:t>
            </a:r>
          </a:p>
        </p:txBody>
      </p:sp>
      <p:sp>
        <p:nvSpPr>
          <p:cNvPr id="33" name="MH_Title_1"/>
          <p:cNvSpPr/>
          <p:nvPr>
            <p:custDataLst>
              <p:tags r:id="rId3"/>
            </p:custDataLst>
          </p:nvPr>
        </p:nvSpPr>
        <p:spPr>
          <a:xfrm>
            <a:off x="542767" y="5203899"/>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01</a:t>
            </a:r>
          </a:p>
        </p:txBody>
      </p:sp>
      <p:sp>
        <p:nvSpPr>
          <p:cNvPr id="36" name="MH_Title_1"/>
          <p:cNvSpPr/>
          <p:nvPr>
            <p:custDataLst>
              <p:tags r:id="rId4"/>
            </p:custDataLst>
          </p:nvPr>
        </p:nvSpPr>
        <p:spPr>
          <a:xfrm>
            <a:off x="7087581"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04</a:t>
            </a:r>
          </a:p>
        </p:txBody>
      </p:sp>
      <p:cxnSp>
        <p:nvCxnSpPr>
          <p:cNvPr id="5" name="直接连接符 4"/>
          <p:cNvCxnSpPr/>
          <p:nvPr/>
        </p:nvCxnSpPr>
        <p:spPr>
          <a:xfrm flipV="1">
            <a:off x="781466"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2736799"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5044557"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327550"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635000" y="3499485"/>
            <a:ext cx="2012315" cy="975995"/>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紹介されている文</a:t>
            </a:r>
          </a:p>
          <a:p>
            <a:pPr marL="266700" indent="-266700">
              <a:lnSpc>
                <a:spcPct val="120000"/>
              </a:lnSpc>
            </a:pPr>
            <a:r>
              <a:rPr lang="ja-JP" altLang="zh-CN" sz="1600" b="0">
                <a:ea typeface="MS Mincho" panose="02020609040205080304" charset="-128"/>
              </a:rPr>
              <a:t>　化や習慣の魅力が</a:t>
            </a:r>
          </a:p>
          <a:p>
            <a:pPr marL="266700" indent="-266700">
              <a:lnSpc>
                <a:spcPct val="120000"/>
              </a:lnSpc>
            </a:pPr>
            <a:r>
              <a:rPr lang="ja-JP" altLang="zh-CN" sz="1600" b="0">
                <a:ea typeface="MS Mincho" panose="02020609040205080304" charset="-128"/>
              </a:rPr>
              <a:t>　伝わってくるか。</a:t>
            </a:r>
          </a:p>
        </p:txBody>
      </p:sp>
      <p:sp>
        <p:nvSpPr>
          <p:cNvPr id="3" name="文本框 2"/>
          <p:cNvSpPr txBox="1"/>
          <p:nvPr/>
        </p:nvSpPr>
        <p:spPr>
          <a:xfrm>
            <a:off x="2976245" y="2908300"/>
            <a:ext cx="2216785" cy="755650"/>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a:t>
            </a:r>
            <a:r>
              <a:rPr b="0">
                <a:ea typeface="MS Mincho" panose="02020609040205080304" charset="-128"/>
              </a:rPr>
              <a:t>興味深い点は</a:t>
            </a:r>
          </a:p>
          <a:p>
            <a:pPr marL="266700" indent="-266700">
              <a:lnSpc>
                <a:spcPct val="120000"/>
              </a:lnSpc>
            </a:pPr>
            <a:r>
              <a:rPr lang="ja-JP" b="0">
                <a:ea typeface="MS Mincho" panose="02020609040205080304" charset="-128"/>
              </a:rPr>
              <a:t>　</a:t>
            </a:r>
            <a:r>
              <a:rPr b="0">
                <a:ea typeface="MS Mincho" panose="02020609040205080304" charset="-128"/>
              </a:rPr>
              <a:t>どこか。</a:t>
            </a:r>
          </a:p>
        </p:txBody>
      </p:sp>
      <p:sp>
        <p:nvSpPr>
          <p:cNvPr id="4" name="文本框 3"/>
          <p:cNvSpPr txBox="1"/>
          <p:nvPr/>
        </p:nvSpPr>
        <p:spPr>
          <a:xfrm>
            <a:off x="4911725" y="3663950"/>
            <a:ext cx="2227580" cy="1419860"/>
          </a:xfrm>
          <a:prstGeom prst="rect">
            <a:avLst/>
          </a:prstGeom>
          <a:noFill/>
          <a:ln w="9525">
            <a:noFill/>
          </a:ln>
        </p:spPr>
        <p:txBody>
          <a:bodyPr wrap="square">
            <a:spAutoFit/>
          </a:bodyPr>
          <a:lstStyle/>
          <a:p>
            <a:pPr marL="266700" indent="-266700">
              <a:lnSpc>
                <a:spcPct val="120000"/>
              </a:lnSpc>
            </a:pPr>
            <a:r>
              <a:rPr lang="zh-CN" sz="1600" b="0">
                <a:ea typeface="MS Mincho" panose="02020609040205080304" charset="-128"/>
              </a:rPr>
              <a:t>　</a:t>
            </a:r>
            <a:r>
              <a:rPr b="0">
                <a:ea typeface="MS Mincho" panose="02020609040205080304" charset="-128"/>
              </a:rPr>
              <a:t>インタビューの内容が適切に作文に反映されているか。</a:t>
            </a:r>
          </a:p>
        </p:txBody>
      </p:sp>
      <p:cxnSp>
        <p:nvCxnSpPr>
          <p:cNvPr id="7" name="直接连接符 6"/>
          <p:cNvCxnSpPr/>
          <p:nvPr/>
        </p:nvCxnSpPr>
        <p:spPr>
          <a:xfrm flipV="1">
            <a:off x="9522745" y="2819281"/>
            <a:ext cx="0" cy="2189827"/>
          </a:xfrm>
          <a:prstGeom prst="line">
            <a:avLst/>
          </a:prstGeom>
          <a:noFill/>
          <a:ln w="9525" cap="flat" cmpd="sng" algn="ctr">
            <a:solidFill>
              <a:srgbClr val="595959"/>
            </a:solidFill>
            <a:prstDash val="dash"/>
          </a:ln>
          <a:effectLst/>
        </p:spPr>
        <p:style>
          <a:lnRef idx="1">
            <a:schemeClr val="accent1"/>
          </a:lnRef>
          <a:fillRef idx="0">
            <a:schemeClr val="accent1"/>
          </a:fillRef>
          <a:effectRef idx="0">
            <a:schemeClr val="accent1"/>
          </a:effectRef>
          <a:fontRef idx="minor">
            <a:schemeClr val="tx1"/>
          </a:fontRef>
        </p:style>
      </p:cxnSp>
      <p:sp>
        <p:nvSpPr>
          <p:cNvPr id="8" name="MH_Title_1"/>
          <p:cNvSpPr/>
          <p:nvPr>
            <p:custDataLst>
              <p:tags r:id="rId5"/>
            </p:custDataLst>
          </p:nvPr>
        </p:nvSpPr>
        <p:spPr>
          <a:xfrm>
            <a:off x="9282776" y="5203898"/>
            <a:ext cx="478669" cy="478669"/>
          </a:xfrm>
          <a:prstGeom prst="ellipse">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05</a:t>
            </a:r>
          </a:p>
        </p:txBody>
      </p:sp>
      <p:sp>
        <p:nvSpPr>
          <p:cNvPr id="9" name="文本框 8"/>
          <p:cNvSpPr txBox="1"/>
          <p:nvPr/>
        </p:nvSpPr>
        <p:spPr>
          <a:xfrm>
            <a:off x="7139305" y="3136900"/>
            <a:ext cx="2435225" cy="681355"/>
          </a:xfrm>
          <a:prstGeom prst="rect">
            <a:avLst/>
          </a:prstGeom>
          <a:noFill/>
          <a:ln w="9525">
            <a:noFill/>
          </a:ln>
        </p:spPr>
        <p:txBody>
          <a:bodyPr wrap="square">
            <a:spAutoFit/>
          </a:bodyPr>
          <a:lstStyle/>
          <a:p>
            <a:pPr marL="266700" indent="-266700">
              <a:lnSpc>
                <a:spcPct val="120000"/>
              </a:lnSpc>
            </a:pPr>
            <a:r>
              <a:rPr lang="en-US" sz="1600" b="0">
                <a:latin typeface="MS Mincho" panose="02020609040205080304" charset="-128"/>
                <a:ea typeface="MS Mincho" panose="02020609040205080304" charset="-128"/>
                <a:cs typeface="MS Mincho" panose="02020609040205080304" charset="-128"/>
              </a:rPr>
              <a:t> </a:t>
            </a:r>
            <a:r>
              <a:rPr lang="ja-JP" altLang="en-US" sz="1600" b="0">
                <a:latin typeface="MS Mincho" panose="02020609040205080304" charset="-128"/>
                <a:ea typeface="MS Mincho" panose="02020609040205080304" charset="-128"/>
                <a:cs typeface="MS Mincho" panose="02020609040205080304" charset="-128"/>
              </a:rPr>
              <a:t>　結論部分に自分の意見が書かれているか。</a:t>
            </a:r>
          </a:p>
        </p:txBody>
      </p:sp>
      <p:sp>
        <p:nvSpPr>
          <p:cNvPr id="10" name="文本框 9"/>
          <p:cNvSpPr txBox="1"/>
          <p:nvPr/>
        </p:nvSpPr>
        <p:spPr>
          <a:xfrm>
            <a:off x="9574530" y="3920490"/>
            <a:ext cx="2134870" cy="779780"/>
          </a:xfrm>
          <a:prstGeom prst="rect">
            <a:avLst/>
          </a:prstGeom>
          <a:noFill/>
          <a:ln w="9525">
            <a:noFill/>
          </a:ln>
        </p:spPr>
        <p:txBody>
          <a:bodyPr wrap="square">
            <a:spAutoFit/>
          </a:bodyPr>
          <a:lstStyle/>
          <a:p>
            <a:pPr marL="266700" indent="-266700">
              <a:lnSpc>
                <a:spcPct val="140000"/>
              </a:lnSpc>
            </a:pPr>
            <a:r>
              <a:rPr lang="en-US" sz="1600" b="0">
                <a:latin typeface="MS Mincho" panose="02020609040205080304" charset="-128"/>
                <a:ea typeface="MS Mincho" panose="02020609040205080304" charset="-128"/>
                <a:cs typeface="MS Mincho" panose="02020609040205080304" charset="-128"/>
              </a:rPr>
              <a:t> </a:t>
            </a:r>
            <a:r>
              <a:rPr lang="ja-JP" altLang="zh-CN" sz="1600" b="0">
                <a:latin typeface="MS Mincho" panose="02020609040205080304" charset="-128"/>
                <a:ea typeface="MS Mincho" panose="02020609040205080304" charset="-128"/>
                <a:cs typeface="MS Mincho" panose="02020609040205080304" charset="-128"/>
              </a:rPr>
              <a:t>直したほうがいい</a:t>
            </a:r>
          </a:p>
          <a:p>
            <a:pPr marL="266700" indent="-266700">
              <a:lnSpc>
                <a:spcPct val="140000"/>
              </a:lnSpc>
            </a:pPr>
            <a:r>
              <a:rPr lang="ja-JP" altLang="zh-CN" sz="1600" b="0">
                <a:latin typeface="MS Mincho" panose="02020609040205080304" charset="-128"/>
                <a:ea typeface="MS Mincho" panose="02020609040205080304" charset="-128"/>
                <a:cs typeface="MS Mincho" panose="02020609040205080304" charset="-128"/>
              </a:rPr>
              <a:t> ところはどこか。</a:t>
            </a:r>
          </a:p>
        </p:txBody>
      </p:sp>
      <p:sp>
        <p:nvSpPr>
          <p:cNvPr id="11" name="同心圆 60"/>
          <p:cNvSpPr/>
          <p:nvPr/>
        </p:nvSpPr>
        <p:spPr>
          <a:xfrm>
            <a:off x="9395460" y="1979295"/>
            <a:ext cx="2098040" cy="581025"/>
          </a:xfrm>
          <a:prstGeom prst="chevron">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2129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2</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a:t>
            </a:r>
            <a:r>
              <a:rPr lang="ja-JP" altLang="en-US" sz="4000" b="1" dirty="0">
                <a:solidFill>
                  <a:schemeClr val="accent2">
                    <a:lumMod val="60000"/>
                    <a:lumOff val="40000"/>
                  </a:schemeClr>
                </a:solidFill>
                <a:latin typeface="MS Mincho" panose="02020609040205080304" charset="-128"/>
                <a:ea typeface="MS Mincho" panose="02020609040205080304" charset="-128"/>
              </a:rPr>
              <a:t>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10532110" y="59690"/>
            <a:ext cx="1541780" cy="967740"/>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47630" y="296026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第三時限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4579620" y="4158615"/>
            <a:ext cx="6976110" cy="1641475"/>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Mincho" panose="02020609040205080304" charset="-128"/>
                <a:ea typeface="MS Mincho" panose="02020609040205080304" charset="-128"/>
                <a:sym typeface="+mn-ea"/>
              </a:rPr>
              <a:t>国民性について分析してみよう</a:t>
            </a: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　①</a:t>
            </a:r>
          </a:p>
          <a:p>
            <a:pPr>
              <a:lnSpc>
                <a:spcPct val="180000"/>
              </a:lnSpc>
            </a:pPr>
            <a:endParaRPr lang="ja-JP" altLang="zh-CN" sz="2800" dirty="0">
              <a:solidFill>
                <a:schemeClr val="bg1">
                  <a:lumMod val="65000"/>
                </a:schemeClr>
              </a:solidFill>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220970" y="1427480"/>
            <a:ext cx="6642735" cy="1568450"/>
          </a:xfrm>
          <a:prstGeom prst="rect">
            <a:avLst/>
          </a:prstGeom>
        </p:spPr>
        <p:txBody>
          <a:bodyPr wrap="square">
            <a:spAutoFit/>
          </a:bodyPr>
          <a:lstStyle/>
          <a:p>
            <a:pPr>
              <a:lnSpc>
                <a:spcPct val="100000"/>
              </a:lnSpc>
              <a:buNone/>
            </a:pPr>
            <a:endParaRPr lang="ja-JP" altLang="en-US"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endParaRPr lang="ja-JP" altLang="en-US"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r>
              <a:rPr lang="ja-JP" altLang="en-US"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日本人とイラン人の国民性の比較を通して、</a:t>
            </a:r>
          </a:p>
          <a:p>
            <a:pPr>
              <a:lnSpc>
                <a:spcPct val="100000"/>
              </a:lnSpc>
              <a:buNone/>
            </a:pPr>
            <a:r>
              <a:rPr lang="ja-JP" altLang="en-US" sz="2000" dirty="0" smtClean="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中国人の</a:t>
            </a:r>
            <a:r>
              <a:rPr lang="ja-JP" altLang="en-US"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国民性について考える。</a:t>
            </a: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marL="0" indent="0" fontAlgn="base">
              <a:lnSpc>
                <a:spcPct val="100000"/>
              </a:lnSpc>
              <a:buNone/>
            </a:pP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44975" y="192722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6" name="文本框 5"/>
          <p:cNvSpPr txBox="1"/>
          <p:nvPr/>
        </p:nvSpPr>
        <p:spPr>
          <a:xfrm>
            <a:off x="5302885" y="4471670"/>
            <a:ext cx="6585585" cy="398780"/>
          </a:xfrm>
          <a:prstGeom prst="rect">
            <a:avLst/>
          </a:prstGeom>
          <a:noFill/>
        </p:spPr>
        <p:txBody>
          <a:bodyPr wrap="square" rtlCol="0">
            <a:spAutoFit/>
          </a:bodyPr>
          <a:lstStyle/>
          <a:p>
            <a:pPr marL="0" indent="0" fontAlgn="base">
              <a:lnSpc>
                <a:spcPct val="100000"/>
              </a:lnSpc>
              <a:buNone/>
            </a:pPr>
            <a:r>
              <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endPar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90575"/>
            <a:ext cx="6614160" cy="398780"/>
          </a:xfrm>
          <a:prstGeom prst="rect">
            <a:avLst/>
          </a:prstGeom>
        </p:spPr>
        <p:txBody>
          <a:bodyPr wrap="square">
            <a:spAutoFit/>
          </a:bodyPr>
          <a:lstStyle/>
          <a:p>
            <a:pPr>
              <a:buNone/>
            </a:pP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文章（教科書　</a:t>
            </a:r>
            <a:r>
              <a:rPr lang="en-US" altLang="zh-CN" sz="2000">
                <a:solidFill>
                  <a:srgbClr val="595959"/>
                </a:solidFill>
                <a:latin typeface="Times New Roman" panose="02020603050405020304" charset="0"/>
                <a:ea typeface="MS PGothic" panose="020B0600070205080204" charset="-128"/>
                <a:cs typeface="Times New Roman" panose="02020603050405020304" charset="0"/>
                <a:sym typeface="微软雅黑" panose="020B0503020204020204" pitchFamily="34" charset="-122"/>
              </a:rPr>
              <a:t>P92</a:t>
            </a: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）を読んで、</a:t>
            </a:r>
            <a:r>
              <a:rPr lang="ja-JP" altLang="ja-JP"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設問に答える。</a:t>
            </a: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4" name="矩形 43"/>
          <p:cNvSpPr/>
          <p:nvPr/>
        </p:nvSpPr>
        <p:spPr>
          <a:xfrm>
            <a:off x="5363210" y="2079625"/>
            <a:ext cx="6379845" cy="1076325"/>
          </a:xfrm>
          <a:prstGeom prst="rect">
            <a:avLst/>
          </a:prstGeom>
        </p:spPr>
        <p:txBody>
          <a:bodyPr wrap="square">
            <a:spAutoFit/>
          </a:bodyPr>
          <a:lstStyle/>
          <a:p>
            <a:pPr>
              <a:buNone/>
            </a:pPr>
            <a:r>
              <a:rPr lang="ja-JP" altLang="ja-JP"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中国人および自分がよく知っている国の</a:t>
            </a:r>
            <a:r>
              <a:rPr lang="ja-JP" altLang="ja-JP" sz="2000" dirty="0" smtClean="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人</a:t>
            </a:r>
            <a:endParaRPr lang="ja-JP" altLang="ja-JP"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a:p>
            <a:pPr>
              <a:lnSpc>
                <a:spcPct val="120000"/>
              </a:lnSpc>
              <a:buNone/>
            </a:pPr>
            <a:r>
              <a:rPr lang="ja-JP" altLang="ja-JP"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の特徴についてグループで意見交換する。</a:t>
            </a:r>
          </a:p>
          <a:p>
            <a:pPr>
              <a:buNone/>
            </a:pPr>
            <a:endParaRPr lang="ja-JP" altLang="zh-CN"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6" name="矩形 45"/>
          <p:cNvSpPr/>
          <p:nvPr/>
        </p:nvSpPr>
        <p:spPr>
          <a:xfrm>
            <a:off x="5302885" y="3838575"/>
            <a:ext cx="6613525" cy="398780"/>
          </a:xfrm>
          <a:prstGeom prst="rect">
            <a:avLst/>
          </a:prstGeom>
        </p:spPr>
        <p:txBody>
          <a:bodyPr wrap="square">
            <a:spAutoFit/>
          </a:bodyPr>
          <a:lstStyle/>
          <a:p>
            <a:pPr>
              <a:buNone/>
            </a:pPr>
            <a:r>
              <a:rPr lang="ja-JP" altLang="ja-JP"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中国人の国民性について１つ取り上げ、よく分析する。</a:t>
            </a:r>
            <a:endParaRPr lang="ja-JP" altLang="zh-CN" sz="200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302885" y="5135245"/>
            <a:ext cx="6697980" cy="1322070"/>
          </a:xfrm>
          <a:prstGeom prst="rect">
            <a:avLst/>
          </a:prstGeom>
          <a:noFill/>
        </p:spPr>
        <p:txBody>
          <a:bodyPr wrap="square" rtlCol="0" anchor="t">
            <a:spAutoFit/>
          </a:bodyPr>
          <a:lstStyle/>
          <a:p>
            <a:pPr marL="0" indent="0" fontAlgn="base">
              <a:lnSpc>
                <a:spcPct val="100000"/>
              </a:lnSpc>
              <a:buNone/>
            </a:pPr>
            <a:r>
              <a:rPr lang="ja-JP" altLang="ja-JP" sz="2000">
                <a:solidFill>
                  <a:srgbClr val="595959"/>
                </a:solidFill>
                <a:latin typeface="MS PGothic" panose="020B0600070205080204" charset="-128"/>
                <a:ea typeface="MS PGothic" panose="020B0600070205080204" charset="-128"/>
                <a:cs typeface="MS PGothic" panose="020B0600070205080204" charset="-128"/>
                <a:sym typeface="+mn-ea"/>
              </a:rPr>
              <a:t>書くための材料を整理し、アウトラインに記述する。</a:t>
            </a:r>
          </a:p>
          <a:p>
            <a:pPr marL="0" indent="0" fontAlgn="base">
              <a:lnSpc>
                <a:spcPct val="100000"/>
              </a:lnSpc>
              <a:buNone/>
            </a:pPr>
            <a:r>
              <a:rPr lang="ja-JP" altLang="ja-JP" sz="2000">
                <a:solidFill>
                  <a:srgbClr val="595959"/>
                </a:solidFill>
                <a:latin typeface="MS PGothic" panose="020B0600070205080204" charset="-128"/>
                <a:ea typeface="MS PGothic" panose="020B0600070205080204" charset="-128"/>
                <a:cs typeface="MS PGothic" panose="020B0600070205080204" charset="-128"/>
                <a:sym typeface="+mn-ea"/>
              </a:rPr>
              <a:t>また、グループで意見交換する。</a:t>
            </a: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buNone/>
            </a:pP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763520"/>
            <a:ext cx="9676130" cy="247586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5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gn="ctr">
              <a:lnSpc>
                <a:spcPct val="150000"/>
              </a:lnSpc>
              <a:buNone/>
            </a:pPr>
            <a:endPar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endParaRPr>
          </a:p>
          <a:p>
            <a:pPr>
              <a:lnSpc>
                <a:spcPct val="17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時間を把握し、１～５の質問には短く答えるように指示する。</a:t>
            </a:r>
            <a:endPar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17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en-US"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各</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をまわり、必要に応じて支援する。</a:t>
            </a:r>
            <a:endPar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gn="ctr">
              <a:lnSpc>
                <a:spcPct val="150000"/>
              </a:lnSpc>
              <a:buNone/>
            </a:pPr>
            <a:endPar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buNone/>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p>
        </p:txBody>
      </p:sp>
      <p:sp>
        <p:nvSpPr>
          <p:cNvPr id="16" name="圆角矩形 15"/>
          <p:cNvSpPr/>
          <p:nvPr/>
        </p:nvSpPr>
        <p:spPr>
          <a:xfrm>
            <a:off x="894080" y="3394710"/>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320925" y="3723640"/>
            <a:ext cx="7805420" cy="1198880"/>
          </a:xfrm>
          <a:prstGeom prst="rect">
            <a:avLst/>
          </a:prstGeom>
        </p:spPr>
        <p:txBody>
          <a:bodyPr wrap="square">
            <a:spAutoFit/>
          </a:bodyPr>
          <a:lstStyle/>
          <a:p>
            <a:pPr algn="ctr">
              <a:lnSpc>
                <a:spcPct val="100000"/>
              </a:lnSpc>
              <a:buNone/>
            </a:pP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日本人とイラン人の国民性の比較を通して、</a:t>
            </a:r>
          </a:p>
          <a:p>
            <a:pPr algn="ctr">
              <a:lnSpc>
                <a:spcPct val="100000"/>
              </a:lnSpc>
              <a:buNone/>
            </a:pPr>
            <a:r>
              <a:rPr lang="ja-JP" altLang="en-US" sz="2400" dirty="0" smtClean="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中国人の</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国民性について考える。</a:t>
            </a:r>
            <a:endPar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algn="ctr">
              <a:lnSpc>
                <a:spcPct val="100000"/>
              </a:lnSpc>
              <a:buNone/>
            </a:pPr>
            <a:endPar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ustDataLst>
      <p:tags r:id="rId1"/>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264603" y="92519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29387" y="1044575"/>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p>
        </p:txBody>
      </p:sp>
      <p:sp>
        <p:nvSpPr>
          <p:cNvPr id="5" name="文本框 4"/>
          <p:cNvSpPr txBox="1"/>
          <p:nvPr/>
        </p:nvSpPr>
        <p:spPr>
          <a:xfrm>
            <a:off x="2357755" y="922655"/>
            <a:ext cx="9651365" cy="737235"/>
          </a:xfrm>
          <a:prstGeom prst="rect">
            <a:avLst/>
          </a:prstGeom>
          <a:noFill/>
        </p:spPr>
        <p:txBody>
          <a:bodyPr wrap="square" rtlCol="0">
            <a:spAutoFit/>
          </a:bodyPr>
          <a:lstStyle/>
          <a:p>
            <a:pPr>
              <a:lnSpc>
                <a:spcPct val="150000"/>
              </a:lnSpc>
            </a:pPr>
            <a:r>
              <a:rPr lang="zh-CN" altLang="en-US" sz="2800" dirty="0">
                <a:latin typeface="MS PGothic" panose="020B0600070205080204" charset="-128"/>
                <a:ea typeface="MS PGothic" panose="020B0600070205080204" charset="-128"/>
              </a:rPr>
              <a:t>文章を読んで、設問に答えましょう。</a:t>
            </a:r>
            <a:r>
              <a:rPr lang="zh-CN" altLang="en-US" sz="2800" dirty="0">
                <a:latin typeface="MS PGothic" panose="020B0600070205080204" charset="-128"/>
                <a:ea typeface="MS PGothic" panose="020B0600070205080204" charset="-128"/>
                <a:sym typeface="微软雅黑" panose="020B0503020204020204" pitchFamily="34" charset="-122"/>
              </a:rPr>
              <a:t>（教科書の</a:t>
            </a:r>
            <a:r>
              <a:rPr lang="en-US" altLang="zh-CN" sz="28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P2</a:t>
            </a:r>
            <a:r>
              <a:rPr lang="zh-CN" altLang="en-US" sz="2800" dirty="0">
                <a:latin typeface="MS PGothic" panose="020B0600070205080204" charset="-128"/>
                <a:ea typeface="MS PGothic" panose="020B0600070205080204" charset="-128"/>
                <a:sym typeface="微软雅黑" panose="020B0503020204020204" pitchFamily="34" charset="-122"/>
              </a:rPr>
              <a:t>）</a:t>
            </a:r>
            <a:endParaRPr lang="zh-CN" altLang="en-US" sz="2800" dirty="0">
              <a:latin typeface="MS PGothic" panose="020B0600070205080204" charset="-128"/>
              <a:ea typeface="MS PGothic" panose="020B0600070205080204" charset="-128"/>
            </a:endParaRPr>
          </a:p>
        </p:txBody>
      </p:sp>
      <p:cxnSp>
        <p:nvCxnSpPr>
          <p:cNvPr id="6" name="直接连接符 5"/>
          <p:cNvCxnSpPr/>
          <p:nvPr/>
        </p:nvCxnSpPr>
        <p:spPr>
          <a:xfrm>
            <a:off x="807403" y="231203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1026773" y="404662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191557" y="414886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p>
        </p:txBody>
      </p:sp>
      <p:sp>
        <p:nvSpPr>
          <p:cNvPr id="2" name="文本框 1"/>
          <p:cNvSpPr txBox="1"/>
          <p:nvPr/>
        </p:nvSpPr>
        <p:spPr>
          <a:xfrm>
            <a:off x="553720" y="2619375"/>
            <a:ext cx="10637520" cy="3815080"/>
          </a:xfrm>
          <a:prstGeom prst="rect">
            <a:avLst/>
          </a:prstGeom>
          <a:noFill/>
        </p:spPr>
        <p:txBody>
          <a:bodyPr wrap="square" rtlCol="0">
            <a:spAutoFit/>
          </a:bodyPr>
          <a:lstStyle/>
          <a:p>
            <a:pPr>
              <a:lnSpc>
                <a:spcPct val="110000"/>
              </a:lnSpc>
            </a:pPr>
            <a:r>
              <a:rPr lang="ja-JP" altLang="zh-CN" sz="2000"/>
              <a:t>１．筆者が考える日本人とイラン人の違いは何ですか。</a:t>
            </a:r>
          </a:p>
          <a:p>
            <a:pPr>
              <a:lnSpc>
                <a:spcPct val="110000"/>
              </a:lnSpc>
            </a:pPr>
            <a:endParaRPr lang="ja-JP" altLang="zh-CN" sz="2000"/>
          </a:p>
          <a:p>
            <a:pPr>
              <a:lnSpc>
                <a:spcPct val="110000"/>
              </a:lnSpc>
            </a:pPr>
            <a:r>
              <a:rPr lang="ja-JP" altLang="zh-CN" sz="2000"/>
              <a:t>２．筆者が考えるイラン人の特徴の良い面と悪い面はそれぞれ何ですか。</a:t>
            </a:r>
          </a:p>
          <a:p>
            <a:pPr>
              <a:lnSpc>
                <a:spcPct val="110000"/>
              </a:lnSpc>
            </a:pPr>
            <a:endParaRPr lang="ja-JP" altLang="zh-CN" sz="2000"/>
          </a:p>
          <a:p>
            <a:pPr>
              <a:lnSpc>
                <a:spcPct val="110000"/>
              </a:lnSpc>
            </a:pPr>
            <a:r>
              <a:rPr lang="ja-JP" altLang="zh-CN" sz="2000"/>
              <a:t>３．筆者が考える日本人とイラン人の違いが生じる理由は何ですか。</a:t>
            </a:r>
          </a:p>
          <a:p>
            <a:pPr>
              <a:lnSpc>
                <a:spcPct val="110000"/>
              </a:lnSpc>
            </a:pPr>
            <a:endParaRPr lang="ja-JP" altLang="zh-CN" sz="2000"/>
          </a:p>
          <a:p>
            <a:pPr>
              <a:lnSpc>
                <a:spcPct val="110000"/>
              </a:lnSpc>
            </a:pPr>
            <a:r>
              <a:rPr lang="ja-JP" altLang="zh-CN" sz="2000"/>
              <a:t>４．筆者が述べたような日本人とイラン人の違いは、両国の人がコミュニケーション</a:t>
            </a:r>
          </a:p>
          <a:p>
            <a:pPr>
              <a:lnSpc>
                <a:spcPct val="110000"/>
              </a:lnSpc>
            </a:pPr>
            <a:r>
              <a:rPr lang="ja-JP" altLang="zh-CN" sz="2000"/>
              <a:t>　　を取るうえで、どんな問題を引き起こすと思われますか。</a:t>
            </a:r>
          </a:p>
          <a:p>
            <a:pPr>
              <a:lnSpc>
                <a:spcPct val="110000"/>
              </a:lnSpc>
            </a:pPr>
            <a:endParaRPr lang="ja-JP" altLang="zh-CN" sz="2000"/>
          </a:p>
          <a:p>
            <a:pPr>
              <a:lnSpc>
                <a:spcPct val="110000"/>
              </a:lnSpc>
            </a:pPr>
            <a:r>
              <a:rPr lang="ja-JP" altLang="zh-CN" sz="2000"/>
              <a:t>５．この文章で述べられた内容について、中国人一般についてはどのようなことが</a:t>
            </a:r>
          </a:p>
          <a:p>
            <a:pPr>
              <a:lnSpc>
                <a:spcPct val="110000"/>
              </a:lnSpc>
            </a:pPr>
            <a:r>
              <a:rPr lang="ja-JP" altLang="zh-CN" sz="2000"/>
              <a:t>　　言えると思いますか。</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30400" y="889635"/>
            <a:ext cx="8649335" cy="2158365"/>
          </a:xfrm>
          <a:prstGeom prst="rect">
            <a:avLst/>
          </a:prstGeom>
          <a:noFill/>
        </p:spPr>
        <p:txBody>
          <a:bodyPr wrap="square" rtlCol="0">
            <a:spAutoFit/>
          </a:bodyPr>
          <a:lstStyle/>
          <a:p>
            <a:pPr>
              <a:lnSpc>
                <a:spcPct val="140000"/>
              </a:lnSpc>
            </a:pPr>
            <a:r>
              <a:rPr lang="ja-JP" altLang="zh-CN" sz="2400" dirty="0">
                <a:latin typeface="MS PGothic" panose="020B0600070205080204" charset="-128"/>
                <a:ea typeface="MS PGothic" panose="020B0600070205080204" charset="-128"/>
                <a:sym typeface="+mn-ea"/>
              </a:rPr>
              <a:t>中国人および自分がよく知っている国の人について、</a:t>
            </a:r>
          </a:p>
          <a:p>
            <a:pPr>
              <a:lnSpc>
                <a:spcPct val="140000"/>
              </a:lnSpc>
            </a:pPr>
            <a:r>
              <a:rPr lang="ja-JP" altLang="zh-CN" sz="2400" dirty="0">
                <a:latin typeface="MS PGothic" panose="020B0600070205080204" charset="-128"/>
                <a:ea typeface="MS PGothic" panose="020B0600070205080204" charset="-128"/>
                <a:sym typeface="+mn-ea"/>
              </a:rPr>
              <a:t>一般にどのような特徴があると言われていますか。</a:t>
            </a:r>
          </a:p>
          <a:p>
            <a:pPr>
              <a:lnSpc>
                <a:spcPct val="140000"/>
              </a:lnSpc>
            </a:pPr>
            <a:r>
              <a:rPr lang="ja-JP" altLang="zh-CN" sz="2400" dirty="0">
                <a:latin typeface="MS PGothic" panose="020B0600070205080204" charset="-128"/>
                <a:ea typeface="MS PGothic" panose="020B0600070205080204" charset="-128"/>
                <a:sym typeface="+mn-ea"/>
              </a:rPr>
              <a:t>また、そのような指摘についてどう思いますか。</a:t>
            </a:r>
          </a:p>
          <a:p>
            <a:pPr>
              <a:lnSpc>
                <a:spcPct val="140000"/>
              </a:lnSpc>
            </a:pPr>
            <a:r>
              <a:rPr lang="ja-JP" altLang="zh-CN" sz="2400" dirty="0">
                <a:latin typeface="MS PGothic" panose="020B0600070205080204" charset="-128"/>
                <a:ea typeface="MS PGothic" panose="020B0600070205080204" charset="-128"/>
                <a:sym typeface="+mn-ea"/>
              </a:rPr>
              <a:t>グループで意見交換をしましょう。</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039178" y="145542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8880" y="1590040"/>
            <a:ext cx="423545" cy="460375"/>
          </a:xfrm>
          <a:prstGeom prst="rect">
            <a:avLst/>
          </a:prstGeom>
          <a:noFill/>
        </p:spPr>
        <p:txBody>
          <a:bodyPr wrap="square" rtlCol="0">
            <a:spAutoFit/>
          </a:bodyPr>
          <a:lstStyle/>
          <a:p>
            <a:r>
              <a:rPr lang="ja-JP" altLang="zh-CN" sz="2400" b="1"/>
              <a:t>６</a:t>
            </a:r>
          </a:p>
        </p:txBody>
      </p:sp>
      <p:pic>
        <p:nvPicPr>
          <p:cNvPr id="2" name="图片 1"/>
          <p:cNvPicPr>
            <a:picLocks noChangeAspect="1"/>
          </p:cNvPicPr>
          <p:nvPr/>
        </p:nvPicPr>
        <p:blipFill>
          <a:blip r:embed="rId2"/>
          <a:stretch>
            <a:fillRect/>
          </a:stretch>
        </p:blipFill>
        <p:spPr>
          <a:xfrm>
            <a:off x="2035810" y="3339465"/>
            <a:ext cx="7172960" cy="297561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36712"/>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60000"/>
              </a:lnSpc>
            </a:pPr>
            <a:r>
              <a:rPr lang="zh-CN" altLang="en-US" sz="2400" b="1">
                <a:latin typeface="MS Mincho" panose="02020609040205080304" charset="-128"/>
                <a:ea typeface="MS Mincho" panose="02020609040205080304" charset="-128"/>
                <a:cs typeface="MS Mincho" panose="02020609040205080304" charset="-128"/>
                <a:sym typeface="+mn-ea"/>
              </a:rPr>
              <a:t>【わすれます④／わすれなかった④／わすれれば④／わすれよう④】</a:t>
            </a:r>
          </a:p>
        </p:txBody>
      </p:sp>
      <p:sp>
        <p:nvSpPr>
          <p:cNvPr id="2" name="矩形 1"/>
          <p:cNvSpPr/>
          <p:nvPr/>
        </p:nvSpPr>
        <p:spPr>
          <a:xfrm>
            <a:off x="548400" y="2876165"/>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741295" y="1660843"/>
            <a:ext cx="6710045"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学習指導案</a:t>
            </a:r>
          </a:p>
        </p:txBody>
      </p:sp>
      <p:sp>
        <p:nvSpPr>
          <p:cNvPr id="3" name="文本框 2"/>
          <p:cNvSpPr txBox="1"/>
          <p:nvPr/>
        </p:nvSpPr>
        <p:spPr>
          <a:xfrm>
            <a:off x="1428750" y="3587115"/>
            <a:ext cx="9575800" cy="1470025"/>
          </a:xfrm>
          <a:prstGeom prst="rect">
            <a:avLst/>
          </a:prstGeom>
          <a:noFill/>
        </p:spPr>
        <p:txBody>
          <a:bodyPr wrap="square" rtlCol="0">
            <a:spAutoFit/>
          </a:bodyPr>
          <a:lstStyle/>
          <a:p>
            <a:pPr lvl="0" algn="l">
              <a:lnSpc>
                <a:spcPct val="160000"/>
              </a:lnSpc>
            </a:pPr>
            <a:r>
              <a:rPr lang="ja-JP" altLang="zh-CN"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rPr>
              <a:t>　　　　</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（配当時間</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４</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en-US"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1</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90</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分</a:t>
            </a:r>
            <a:r>
              <a:rPr lang="ja-JP" altLang="en-US"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とする</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の場合）</a:t>
            </a: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lvl="0" algn="l">
              <a:lnSpc>
                <a:spcPct val="160000"/>
              </a:lnSpc>
            </a:pP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6000">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14:bounceEnd="56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6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14:presetBounceEnd="56000">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14:bounceEnd="56000">
                                          <p:cBhvr additive="base">
                                            <p:cTn id="16" dur="10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60295" y="1215390"/>
            <a:ext cx="8649335" cy="1198880"/>
          </a:xfrm>
          <a:prstGeom prst="rect">
            <a:avLst/>
          </a:prstGeom>
          <a:noFill/>
        </p:spPr>
        <p:txBody>
          <a:bodyPr wrap="square" rtlCol="0">
            <a:spAutoFit/>
          </a:bodyPr>
          <a:lstStyle/>
          <a:p>
            <a:pPr>
              <a:lnSpc>
                <a:spcPct val="150000"/>
              </a:lnSpc>
            </a:pPr>
            <a:r>
              <a:rPr sz="2400" dirty="0">
                <a:latin typeface="MS PGothic" panose="020B0600070205080204" charset="-128"/>
                <a:ea typeface="MS PGothic" panose="020B0600070205080204" charset="-128"/>
              </a:rPr>
              <a:t>中国人の国民性（自分の考えでも、一般論でもいいです）について１つ取り上げ、よく分析してみましょう。</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112838" y="137096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72540" y="1505585"/>
            <a:ext cx="423545" cy="460375"/>
          </a:xfrm>
          <a:prstGeom prst="rect">
            <a:avLst/>
          </a:prstGeom>
          <a:noFill/>
        </p:spPr>
        <p:txBody>
          <a:bodyPr wrap="square" rtlCol="0">
            <a:spAutoFit/>
          </a:bodyPr>
          <a:lstStyle/>
          <a:p>
            <a:r>
              <a:rPr lang="ja-JP" altLang="zh-CN" sz="2400" b="1"/>
              <a:t>７</a:t>
            </a:r>
          </a:p>
        </p:txBody>
      </p:sp>
      <p:pic>
        <p:nvPicPr>
          <p:cNvPr id="2" name="图片 1"/>
          <p:cNvPicPr>
            <a:picLocks noChangeAspect="1"/>
          </p:cNvPicPr>
          <p:nvPr/>
        </p:nvPicPr>
        <p:blipFill>
          <a:blip r:embed="rId2"/>
          <a:srcRect r="41680"/>
          <a:stretch>
            <a:fillRect/>
          </a:stretch>
        </p:blipFill>
        <p:spPr>
          <a:xfrm>
            <a:off x="878840" y="2806065"/>
            <a:ext cx="3928110" cy="3552190"/>
          </a:xfrm>
          <a:prstGeom prst="rect">
            <a:avLst/>
          </a:prstGeom>
        </p:spPr>
      </p:pic>
      <p:pic>
        <p:nvPicPr>
          <p:cNvPr id="4" name="图片 3"/>
          <p:cNvPicPr>
            <a:picLocks noChangeAspect="1"/>
          </p:cNvPicPr>
          <p:nvPr/>
        </p:nvPicPr>
        <p:blipFill>
          <a:blip r:embed="rId3"/>
          <a:stretch>
            <a:fillRect/>
          </a:stretch>
        </p:blipFill>
        <p:spPr>
          <a:xfrm>
            <a:off x="5668010" y="2725420"/>
            <a:ext cx="5748020" cy="348424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911350" y="3881120"/>
            <a:ext cx="9163050" cy="829945"/>
          </a:xfrm>
          <a:prstGeom prst="rect">
            <a:avLst/>
          </a:prstGeom>
        </p:spPr>
        <p:txBody>
          <a:bodyPr wrap="square">
            <a:spAutoFit/>
          </a:bodyPr>
          <a:lstStyle/>
          <a:p>
            <a:pPr marL="0" indent="0" algn="l" fontAlgn="base">
              <a:lnSpc>
                <a:spcPct val="100000"/>
              </a:lnSpc>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　　　　　　　　　　ピア活動を通して考え方を広げる。</a:t>
            </a:r>
          </a:p>
          <a:p>
            <a:pPr>
              <a:lnSpc>
                <a:spcPct val="100000"/>
              </a:lnSpc>
              <a:buNone/>
            </a:pPr>
            <a:endParaRPr lang="ja-JP" altLang="zh-CN" sz="2400" dirty="0">
              <a:solidFill>
                <a:schemeClr val="bg1">
                  <a:lumMod val="50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538220"/>
          </a:xfrm>
          <a:prstGeom prst="rect">
            <a:avLst/>
          </a:prstGeom>
          <a:noFill/>
        </p:spPr>
        <p:txBody>
          <a:bodyPr wrap="square" rtlCol="0">
            <a:spAutoFit/>
          </a:bodyPr>
          <a:lstStyle/>
          <a:p>
            <a:pPr algn="ct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507105" y="1524000"/>
            <a:ext cx="8425180" cy="939800"/>
          </a:xfrm>
          <a:prstGeom prst="rect">
            <a:avLst/>
          </a:prstGeom>
          <a:noFill/>
        </p:spPr>
        <p:txBody>
          <a:bodyPr wrap="square" rtlCol="0" anchor="t">
            <a:spAutoFit/>
          </a:bodyPr>
          <a:lstStyle/>
          <a:p>
            <a:pPr>
              <a:buNone/>
            </a:pPr>
            <a:r>
              <a:rPr lang="ja-JP" altLang="zh-CN" sz="2400">
                <a:solidFill>
                  <a:schemeClr val="tx1"/>
                </a:solidFill>
                <a:latin typeface="MS PGothic" panose="020B0600070205080204" charset="-128"/>
                <a:ea typeface="MS PGothic" panose="020B0600070205080204" charset="-128"/>
                <a:sym typeface="微软雅黑" panose="020B0503020204020204" pitchFamily="34" charset="-122"/>
              </a:rPr>
              <a:t>書くための材料を整理しましょう。</a:t>
            </a:r>
          </a:p>
          <a:p>
            <a:pPr>
              <a:lnSpc>
                <a:spcPct val="130000"/>
              </a:lnSpc>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583305" y="2690495"/>
            <a:ext cx="8002270" cy="2245360"/>
          </a:xfrm>
          <a:prstGeom prst="rect">
            <a:avLst/>
          </a:prstGeom>
          <a:noFill/>
        </p:spPr>
        <p:txBody>
          <a:bodyPr wrap="square" rtlCol="0">
            <a:spAutoFit/>
          </a:bodyPr>
          <a:lstStyle/>
          <a:p>
            <a:r>
              <a:rPr lang="ja-JP" altLang="zh-CN" sz="2000"/>
              <a:t>１．作文で主張したい結論は何ですか。</a:t>
            </a:r>
          </a:p>
          <a:p>
            <a:endParaRPr lang="ja-JP" altLang="zh-CN" sz="2000"/>
          </a:p>
          <a:p>
            <a:r>
              <a:rPr lang="ja-JP" altLang="zh-CN" sz="2000"/>
              <a:t>２．結論を支える客観的な情報は何ですか。</a:t>
            </a:r>
          </a:p>
          <a:p>
            <a:endParaRPr lang="ja-JP" altLang="zh-CN" sz="2000"/>
          </a:p>
          <a:p>
            <a:r>
              <a:rPr lang="ja-JP" altLang="zh-CN" sz="2000"/>
              <a:t>３．自分の主張に対し、どのような反対意見が予想されますか。</a:t>
            </a:r>
          </a:p>
          <a:p>
            <a:endParaRPr lang="ja-JP" altLang="zh-CN" sz="2000"/>
          </a:p>
          <a:p>
            <a:r>
              <a:rPr lang="ja-JP" altLang="zh-CN" sz="2000"/>
              <a:t>４．３の反対意見に対し、どのように反論しますか。</a:t>
            </a:r>
          </a:p>
        </p:txBody>
      </p:sp>
      <p:sp>
        <p:nvSpPr>
          <p:cNvPr id="4" name="云形标注 3"/>
          <p:cNvSpPr/>
          <p:nvPr/>
        </p:nvSpPr>
        <p:spPr>
          <a:xfrm>
            <a:off x="9811385" y="15748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extLst>
              <p:ext uri="{D42A27DB-BD31-4B8C-83A1-F6EECF244321}">
                <p14:modId xmlns:p14="http://schemas.microsoft.com/office/powerpoint/2010/main" val="1297914211"/>
              </p:ext>
            </p:extLst>
          </p:nvPr>
        </p:nvGraphicFramePr>
        <p:xfrm>
          <a:off x="2095874" y="2671556"/>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dirty="0">
                          <a:latin typeface="Century" panose="02040604050505020304" charset="0"/>
                          <a:cs typeface="Century" panose="02040604050505020304" charset="0"/>
                        </a:rPr>
                        <a:t>	</a:t>
                      </a:r>
                      <a:endParaRPr lang="en-US" altLang="en-US" sz="1000" b="0" dirty="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dirty="0">
                          <a:latin typeface="Century" panose="02040604050505020304" charset="0"/>
                          <a:cs typeface="Century" panose="02040604050505020304" charset="0"/>
                        </a:rPr>
                        <a:t> </a:t>
                      </a:r>
                      <a:endParaRPr lang="en-US" altLang="en-US" sz="1000" b="0" dirty="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dirty="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ピア活動（１）</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642745" y="1357630"/>
            <a:ext cx="5207000" cy="1604010"/>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3057525" y="1440815"/>
            <a:ext cx="3594100" cy="13722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880257" y="1893123"/>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3399790" y="1713865"/>
            <a:ext cx="3178175" cy="891540"/>
          </a:xfrm>
          <a:prstGeom prst="rect">
            <a:avLst/>
          </a:prstGeom>
          <a:noFill/>
          <a:effectLst/>
        </p:spPr>
        <p:txBody>
          <a:bodyPr wrap="square" rtlCol="0">
            <a:spAutoFit/>
          </a:bodyPr>
          <a:lstStyle/>
          <a:p>
            <a:pPr>
              <a:lnSpc>
                <a:spcPct val="130000"/>
              </a:lnSpc>
            </a:pPr>
            <a:r>
              <a:rPr lang="ja-JP" altLang="en-US" sz="2000" dirty="0">
                <a:solidFill>
                  <a:schemeClr val="bg1">
                    <a:lumMod val="65000"/>
                  </a:schemeClr>
                </a:solidFill>
                <a:latin typeface="MS PGothic" panose="020B0600070205080204" charset="-128"/>
                <a:ea typeface="MS PGothic" panose="020B0600070205080204" charset="-128"/>
                <a:sym typeface="+mn-ea"/>
              </a:rPr>
              <a:t>説得力のある主張ができていますか</a:t>
            </a:r>
          </a:p>
        </p:txBody>
      </p:sp>
      <p:sp>
        <p:nvSpPr>
          <p:cNvPr id="12" name="对角圆角矩形 11"/>
          <p:cNvSpPr/>
          <p:nvPr/>
        </p:nvSpPr>
        <p:spPr>
          <a:xfrm>
            <a:off x="4935220" y="4034790"/>
            <a:ext cx="5263515" cy="144970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6363970" y="4131945"/>
            <a:ext cx="3615690" cy="116776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5135741" y="4449633"/>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6407785" y="4270375"/>
            <a:ext cx="3571875" cy="89154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根拠となる事実が説明されていますか。</a:t>
            </a: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3</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b="0">
                <a:latin typeface="MS Mincho" panose="02020609040205080304" charset="-128"/>
                <a:ea typeface="MS Mincho" panose="02020609040205080304" charset="-128"/>
                <a:cs typeface="MS Mincho" panose="02020609040205080304" charset="-128"/>
              </a:rPr>
              <a:t>書く際の注意点</a:t>
            </a:r>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nvPr>
        </p:nvGraphicFramePr>
        <p:xfrm>
          <a:off x="1480185" y="3094990"/>
          <a:ext cx="9484360" cy="2709545"/>
        </p:xfrm>
        <a:graphic>
          <a:graphicData uri="http://schemas.openxmlformats.org/drawingml/2006/table">
            <a:tbl>
              <a:tblPr firstRow="1" bandRow="1">
                <a:tableStyleId>{5940675A-B579-460E-94D1-54222C63F5DA}</a:tableStyleId>
              </a:tblPr>
              <a:tblGrid>
                <a:gridCol w="9484360"/>
              </a:tblGrid>
              <a:tr h="2709545">
                <a:tc>
                  <a:txBody>
                    <a:bodyPr/>
                    <a:lstStyle/>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r>
                        <a:rPr lang="en-US" sz="2000" b="0" dirty="0">
                          <a:latin typeface="微软雅黑" panose="020B0503020204020204" pitchFamily="34" charset="-122"/>
                          <a:ea typeface="微软雅黑" panose="020B0503020204020204" pitchFamily="34" charset="-122"/>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客観的な情報を集め、説得力のある内容を目指しましょう</a:t>
                      </a:r>
                      <a:r>
                        <a:rPr lang="en-US" sz="2000" b="0" dirty="0">
                          <a:latin typeface="MS Mincho" panose="02020609040205080304" charset="-128"/>
                          <a:ea typeface="MS Mincho" panose="02020609040205080304" charset="-128"/>
                          <a:cs typeface="MS Mincho" panose="02020609040205080304" charset="-128"/>
                        </a:rPr>
                        <a:t>。</a:t>
                      </a:r>
                    </a:p>
                    <a:p>
                      <a:pPr indent="0">
                        <a:buNone/>
                      </a:pPr>
                      <a:endParaRPr lang="en-US" sz="2000" b="0" dirty="0">
                        <a:latin typeface="MS Mincho" panose="02020609040205080304" charset="-128"/>
                        <a:ea typeface="MS Mincho" panose="02020609040205080304" charset="-128"/>
                        <a:cs typeface="MS Mincho" panose="02020609040205080304" charset="-128"/>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sz="2000" dirty="0" err="1">
                          <a:latin typeface="MS Mincho" panose="02020609040205080304" charset="-128"/>
                          <a:ea typeface="MS Mincho" panose="02020609040205080304" charset="-128"/>
                          <a:cs typeface="MS Mincho" panose="02020609040205080304" charset="-128"/>
                          <a:sym typeface="+mn-ea"/>
                        </a:rPr>
                        <a:t>引用した場合、必ず出典を明記しましょう</a:t>
                      </a:r>
                      <a:r>
                        <a:rPr sz="2000" dirty="0">
                          <a:latin typeface="MS Mincho" panose="02020609040205080304" charset="-128"/>
                          <a:ea typeface="MS Mincho" panose="02020609040205080304" charset="-128"/>
                          <a:cs typeface="MS Mincho" panose="02020609040205080304" charset="-128"/>
                          <a:sym typeface="+mn-ea"/>
                        </a:rPr>
                        <a:t>。</a:t>
                      </a:r>
                    </a:p>
                    <a:p>
                      <a:pPr indent="0">
                        <a:buNone/>
                      </a:pPr>
                      <a:endParaRPr sz="2000" dirty="0">
                        <a:latin typeface="MS Mincho" panose="02020609040205080304" charset="-128"/>
                        <a:ea typeface="MS Mincho" panose="02020609040205080304" charset="-128"/>
                        <a:cs typeface="MS Mincho" panose="02020609040205080304" charset="-128"/>
                        <a:sym typeface="+mn-ea"/>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現象の背景にあるものにも目を向けましょう</a:t>
                      </a:r>
                      <a:r>
                        <a:rPr lang="en-US" sz="2000" b="0" dirty="0">
                          <a:latin typeface="MS Mincho" panose="02020609040205080304" charset="-128"/>
                          <a:ea typeface="MS Mincho" panose="02020609040205080304" charset="-128"/>
                          <a:cs typeface="MS Mincho" panose="02020609040205080304" charset="-128"/>
                        </a:rPr>
                        <a:t>。</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9198610" cy="398780"/>
          </a:xfrm>
          <a:prstGeom prst="rect">
            <a:avLst/>
          </a:prstGeom>
          <a:noFill/>
          <a:ln w="9525">
            <a:noFill/>
          </a:ln>
        </p:spPr>
        <p:txBody>
          <a:bodyPr wrap="square">
            <a:spAutoFit/>
          </a:bodyPr>
          <a:lstStyle/>
          <a:p>
            <a:pPr indent="133350"/>
            <a:r>
              <a:rPr lang="zh-CN" sz="2000" b="0">
                <a:ea typeface="MS Mincho" panose="02020609040205080304" charset="-128"/>
              </a:rPr>
              <a:t>「中国人の国民性」</a:t>
            </a:r>
            <a:r>
              <a:rPr lang="ja-JP" altLang="zh-CN" sz="2000" b="0">
                <a:ea typeface="MS Mincho" panose="02020609040205080304" charset="-128"/>
              </a:rPr>
              <a:t>　</a:t>
            </a:r>
            <a:r>
              <a:rPr lang="zh-CN" sz="2000" b="0">
                <a:ea typeface="MS Mincho" panose="02020609040205080304" charset="-128"/>
              </a:rPr>
              <a:t>（600～800字程度）</a:t>
            </a:r>
            <a:endParaRPr lang="zh-CN" altLang="en-US" sz="200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cstate="print"/>
          <a:stretch>
            <a:fillRect/>
          </a:stretch>
        </p:blipFill>
        <p:spPr>
          <a:xfrm flipH="1">
            <a:off x="10416480" y="-315416"/>
            <a:ext cx="2450180" cy="3579216"/>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dirty="0">
                <a:solidFill>
                  <a:schemeClr val="tx1"/>
                </a:solidFill>
                <a:latin typeface="MS PGothic" panose="020B0600070205080204" charset="-128"/>
                <a:ea typeface="MS PGothic" panose="020B0600070205080204" charset="-128"/>
              </a:rPr>
              <a:t>第四時限</a:t>
            </a:r>
          </a:p>
        </p:txBody>
      </p:sp>
      <p:sp>
        <p:nvSpPr>
          <p:cNvPr id="18" name="椭圆 17"/>
          <p:cNvSpPr/>
          <p:nvPr/>
        </p:nvSpPr>
        <p:spPr>
          <a:xfrm>
            <a:off x="2783632" y="2132856"/>
            <a:ext cx="2088232" cy="2088232"/>
          </a:xfrm>
          <a:prstGeom prst="ellipse">
            <a:avLst/>
          </a:prstGeom>
          <a:blipFill dpi="0" rotWithShape="1">
            <a:blip r:embed="rId5" cstate="screen"/>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print"/>
          <a:stretch>
            <a:fillRect/>
          </a:stretch>
        </p:blipFill>
        <p:spPr>
          <a:xfrm>
            <a:off x="8584667" y="2132856"/>
            <a:ext cx="1471773" cy="1473461"/>
          </a:xfrm>
          <a:prstGeom prst="rect">
            <a:avLst/>
          </a:prstGeom>
        </p:spPr>
      </p:pic>
      <p:sp>
        <p:nvSpPr>
          <p:cNvPr id="2" name="文本框 1"/>
          <p:cNvSpPr txBox="1"/>
          <p:nvPr/>
        </p:nvSpPr>
        <p:spPr>
          <a:xfrm>
            <a:off x="4579620" y="4158615"/>
            <a:ext cx="6976110" cy="866140"/>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Mincho" panose="02020609040205080304" charset="-128"/>
                <a:ea typeface="MS Mincho" panose="02020609040205080304" charset="-128"/>
                <a:sym typeface="+mn-ea"/>
              </a:rPr>
              <a:t>国民性について分析してみよう</a:t>
            </a: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　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2" presetClass="entr" presetSubtype="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41" name="文本框 40"/>
          <p:cNvSpPr txBox="1"/>
          <p:nvPr/>
        </p:nvSpPr>
        <p:spPr>
          <a:xfrm>
            <a:off x="5236210" y="1900555"/>
            <a:ext cx="6492240" cy="1014730"/>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buNone/>
            </a:pP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zh-CN" altLang="en-US"/>
          </a:p>
        </p:txBody>
      </p:sp>
      <p:sp>
        <p:nvSpPr>
          <p:cNvPr id="43" name="文本框 42"/>
          <p:cNvSpPr txBox="1"/>
          <p:nvPr/>
        </p:nvSpPr>
        <p:spPr>
          <a:xfrm>
            <a:off x="5318125" y="4407535"/>
            <a:ext cx="6623050"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00025" y="233680"/>
          <a:ext cx="11791950" cy="6931025"/>
        </p:xfrm>
        <a:graphic>
          <a:graphicData uri="http://schemas.openxmlformats.org/drawingml/2006/table">
            <a:tbl>
              <a:tblPr firstRow="1" bandRow="1">
                <a:tableStyleId>{5C22544A-7EE6-4342-B048-85BDC9FD1C3A}</a:tableStyleId>
              </a:tblPr>
              <a:tblGrid>
                <a:gridCol w="1612265"/>
                <a:gridCol w="2534285"/>
                <a:gridCol w="4507865"/>
                <a:gridCol w="3137535"/>
              </a:tblGrid>
              <a:tr h="73469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316992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第１時限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①中国の伝統的な文化、習慣</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について詳しく知りたいテ</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ーマを１つ選び、インタビ</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ューの準備をする。</a:t>
                      </a: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②インタビュー調査の手法を</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学ぶ。</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①中国の伝統的な文化、習慣にはどのようなものがあ</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るか調べてみる。また、詳しく知りたいテーマを１</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つ選ぶ。</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インタビュー調査の手法を学び、調査票を作る。</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③作成した「自由記述式調査票」に問題がないか、</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足りない質問がないかどうか、クラスメートと一緒</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に検討する。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④書くための材料を整理し、アウトラインに記述する。</a:t>
                      </a:r>
                    </a:p>
                    <a:p>
                      <a:pPr>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インタビュー調査の手法を詳しく説明してから、インタビューするように指示する。 </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5996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第２時限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②改稿に向けての議論を通</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して、考え方を広げる。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①提出された第一稿作文に出た不適切な表現を改善</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する。</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②第一稿作文を見せ合うことで、互いに意見を述べた</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り、語彙表現の共有をする。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する。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活動がスムーズになるようにサポートする。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pic>
        <p:nvPicPr>
          <p:cNvPr id="47" name="图片 46" descr="31393935333132353b31393939353630343bb7bdd0ced0f2bac531"/>
          <p:cNvPicPr>
            <a:picLocks noChangeAspect="1"/>
          </p:cNvPicPr>
          <p:nvPr/>
        </p:nvPicPr>
        <p:blipFill>
          <a:blip r:embed="rId3"/>
          <a:stretch>
            <a:fillRect/>
          </a:stretch>
        </p:blipFill>
        <p:spPr>
          <a:xfrm>
            <a:off x="4213860" y="170624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3290570"/>
            <a:ext cx="888365" cy="888365"/>
          </a:xfrm>
          <a:prstGeom prst="rect">
            <a:avLst/>
          </a:prstGeom>
        </p:spPr>
      </p:pic>
      <p:sp>
        <p:nvSpPr>
          <p:cNvPr id="45" name="文本框 44"/>
          <p:cNvSpPr txBox="1"/>
          <p:nvPr/>
        </p:nvSpPr>
        <p:spPr>
          <a:xfrm>
            <a:off x="5374005" y="1706245"/>
            <a:ext cx="6728460" cy="977265"/>
          </a:xfrm>
          <a:prstGeom prst="rect">
            <a:avLst/>
          </a:prstGeom>
          <a:noFill/>
        </p:spPr>
        <p:txBody>
          <a:bodyPr wrap="square" rtlCol="0" anchor="t">
            <a:spAutoFit/>
          </a:bodyPr>
          <a:lstStyle/>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提出された第一稿に出た不適切な</a:t>
            </a:r>
          </a:p>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表現を注意する。</a:t>
            </a:r>
          </a:p>
        </p:txBody>
      </p:sp>
      <p:sp>
        <p:nvSpPr>
          <p:cNvPr id="51" name="文本框 50"/>
          <p:cNvSpPr txBox="1"/>
          <p:nvPr/>
        </p:nvSpPr>
        <p:spPr>
          <a:xfrm>
            <a:off x="5302885" y="3331210"/>
            <a:ext cx="5346700" cy="1198880"/>
          </a:xfrm>
          <a:prstGeom prst="rect">
            <a:avLst/>
          </a:prstGeom>
          <a:noFill/>
        </p:spPr>
        <p:txBody>
          <a:bodyPr wrap="none" rtlCol="0" anchor="t">
            <a:spAutoFit/>
          </a:bodyPr>
          <a:lstStyle/>
          <a:p>
            <a:pPr algn="l">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作文を読み合い、良いところと悪いところ</a:t>
            </a:r>
          </a:p>
          <a:p>
            <a:pPr algn="l">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を見つけ、互いに意見を述べる。</a:t>
            </a:r>
          </a:p>
          <a:p>
            <a:pPr>
              <a:buNone/>
            </a:pPr>
            <a:endPar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707005"/>
            <a:ext cx="9676130" cy="286448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240000"/>
              </a:lnSpc>
            </a:pP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a:t>
            </a:r>
            <a:r>
              <a:rPr lang="en-US"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時間にゆとりをもって設定し</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、グループ</a:t>
            </a:r>
            <a:r>
              <a:rPr lang="en-US"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の成果</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などを</a:t>
            </a:r>
          </a:p>
          <a:p>
            <a:pPr algn="ctr">
              <a:lnSpc>
                <a:spcPct val="170000"/>
              </a:lnSpc>
            </a:pP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　クラス</a:t>
            </a:r>
            <a:r>
              <a:rPr lang="en-US"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全体に向けて発表させるなどして</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r>
              <a:rPr lang="en-US"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共有する</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p>
          <a:p>
            <a:pPr algn="ctr">
              <a:lnSpc>
                <a:spcPct val="170000"/>
              </a:lnSpc>
            </a:pPr>
            <a:endParaRPr lang="ja-JP" altLang="zh-CN" sz="2400" b="1">
              <a:solidFill>
                <a:schemeClr val="tx1"/>
              </a:solidFill>
              <a:latin typeface="MS PGothic" panose="020B0600070205080204" charset="-128"/>
              <a:ea typeface="MS PGothic" panose="020B06000702050802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29640" y="-635"/>
            <a:ext cx="10976610" cy="880110"/>
          </a:xfrm>
        </p:spPr>
        <p:txBody>
          <a:bodyPr>
            <a:noAutofit/>
          </a:bodyPr>
          <a:lstStyle/>
          <a:p>
            <a:r>
              <a:rPr lang="ja-JP" altLang="zh-CN" dirty="0">
                <a:solidFill>
                  <a:schemeClr val="accent2">
                    <a:lumMod val="60000"/>
                    <a:lumOff val="40000"/>
                  </a:schemeClr>
                </a:solidFill>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zh-CN" altLang="en-US" sz="4000" dirty="0">
              <a:solidFill>
                <a:schemeClr val="accent2">
                  <a:lumMod val="60000"/>
                  <a:lumOff val="40000"/>
                </a:schemeClr>
              </a:solidFill>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6384032" y="2953248"/>
            <a:ext cx="2976331" cy="460375"/>
          </a:xfrm>
          <a:prstGeom prst="rect">
            <a:avLst/>
          </a:prstGeom>
          <a:noFill/>
        </p:spPr>
        <p:txBody>
          <a:bodyPr wrap="square" rtlCol="0">
            <a:spAutoFit/>
          </a:bodyPr>
          <a:lstStyle/>
          <a:p>
            <a:pPr algn="ctr"/>
            <a:r>
              <a:rPr lang="ja-JP" altLang="zh-CN" sz="2400" dirty="0">
                <a:solidFill>
                  <a:schemeClr val="accent2"/>
                </a:solidFill>
                <a:latin typeface="MS PGothic" panose="020B0600070205080204" charset="-128"/>
                <a:ea typeface="MS PGothic" panose="020B0600070205080204" charset="-128"/>
                <a:cs typeface="+mn-ea"/>
                <a:sym typeface="+mn-lt"/>
              </a:rPr>
              <a:t>ピア活動</a:t>
            </a:r>
            <a:r>
              <a:rPr lang="en-US" altLang="ja-JP" sz="2400" dirty="0">
                <a:solidFill>
                  <a:schemeClr val="accent2"/>
                </a:solidFill>
                <a:cs typeface="+mn-ea"/>
                <a:sym typeface="+mn-lt"/>
              </a:rPr>
              <a:t>-</a:t>
            </a:r>
            <a:r>
              <a:rPr lang="ja-JP" altLang="en-US" sz="2400" dirty="0">
                <a:solidFill>
                  <a:schemeClr val="accent2"/>
                </a:solidFill>
                <a:latin typeface="Times New Roman" panose="02020603050405020304" charset="0"/>
                <a:cs typeface="+mn-ea"/>
                <a:sym typeface="+mn-lt"/>
              </a:rPr>
              <a:t>②</a:t>
            </a:r>
          </a:p>
        </p:txBody>
      </p:sp>
      <p:sp>
        <p:nvSpPr>
          <p:cNvPr id="35" name="椭圆 34"/>
          <p:cNvSpPr>
            <a:spLocks noChangeAspect="1"/>
          </p:cNvSpPr>
          <p:nvPr/>
        </p:nvSpPr>
        <p:spPr bwMode="auto">
          <a:xfrm>
            <a:off x="4956511" y="2951981"/>
            <a:ext cx="1022449" cy="1022449"/>
          </a:xfrm>
          <a:prstGeom prst="ellipse">
            <a:avLst/>
          </a:prstGeom>
          <a:solidFill>
            <a:schemeClr val="accent1"/>
          </a:solidFill>
          <a:ln w="15875">
            <a:noFill/>
          </a:ln>
          <a:effectLst/>
        </p:spPr>
        <p:txBody>
          <a:bodyPr vert="horz" wrap="square" lIns="121920" tIns="60960" rIns="121920" bIns="60960" numCol="1" rtlCol="0" anchor="t" anchorCtr="0" compatLnSpc="1"/>
          <a:lstStyle/>
          <a:p>
            <a:pPr algn="ctr"/>
            <a:endParaRPr lang="zh-CN" altLang="en-US" sz="5335" dirty="0">
              <a:solidFill>
                <a:schemeClr val="bg2"/>
              </a:solidFill>
              <a:cs typeface="+mn-ea"/>
              <a:sym typeface="+mn-lt"/>
            </a:endParaRPr>
          </a:p>
        </p:txBody>
      </p:sp>
      <p:sp>
        <p:nvSpPr>
          <p:cNvPr id="36" name="矩形 35"/>
          <p:cNvSpPr/>
          <p:nvPr/>
        </p:nvSpPr>
        <p:spPr>
          <a:xfrm>
            <a:off x="5083560" y="3155429"/>
            <a:ext cx="768350" cy="583565"/>
          </a:xfrm>
          <a:prstGeom prst="rect">
            <a:avLst/>
          </a:prstGeom>
        </p:spPr>
        <p:txBody>
          <a:bodyPr wrap="none">
            <a:spAutoFit/>
          </a:bodyPr>
          <a:lstStyle/>
          <a:p>
            <a:pPr algn="ctr"/>
            <a:r>
              <a:rPr lang="en-US" altLang="zh-CN" sz="3200" dirty="0" smtClean="0">
                <a:solidFill>
                  <a:schemeClr val="bg2"/>
                </a:solidFill>
                <a:cs typeface="+mn-ea"/>
                <a:sym typeface="+mn-lt"/>
              </a:rPr>
              <a:t>02</a:t>
            </a:r>
            <a:endParaRPr lang="zh-CN" altLang="en-US" sz="3200" dirty="0">
              <a:solidFill>
                <a:schemeClr val="bg2"/>
              </a:solidFill>
              <a:cs typeface="+mn-ea"/>
              <a:sym typeface="+mn-lt"/>
            </a:endParaRPr>
          </a:p>
        </p:txBody>
      </p:sp>
      <p:cxnSp>
        <p:nvCxnSpPr>
          <p:cNvPr id="4" name="直接连接符 3"/>
          <p:cNvCxnSpPr/>
          <p:nvPr/>
        </p:nvCxnSpPr>
        <p:spPr>
          <a:xfrm>
            <a:off x="5903979" y="3463205"/>
            <a:ext cx="412845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6129020" y="3802380"/>
            <a:ext cx="408114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ja-JP" altLang="en-US" b="1" dirty="0">
                <a:latin typeface="MS PGothic" panose="020B0600070205080204" charset="-128"/>
                <a:ea typeface="MS PGothic" panose="020B0600070205080204" charset="-128"/>
                <a:cs typeface="+mn-ea"/>
                <a:sym typeface="+mn-lt"/>
              </a:rPr>
              <a:t>ク</a:t>
            </a:r>
            <a:r>
              <a:rPr lang="ja-JP" altLang="en-US" sz="2000" b="1" dirty="0">
                <a:latin typeface="MS PGothic" panose="020B0600070205080204" charset="-128"/>
                <a:ea typeface="MS PGothic" panose="020B0600070205080204" charset="-128"/>
                <a:cs typeface="+mn-ea"/>
                <a:sym typeface="+mn-lt"/>
              </a:rPr>
              <a:t>ラスメートの作文を読み、以下の質問をヒントに、コメントしましょう。</a:t>
            </a:r>
            <a:endParaRPr lang="ja-JP" altLang="en-US" sz="2000" b="1" dirty="0">
              <a:solidFill>
                <a:schemeClr val="tx1"/>
              </a:solidFill>
              <a:latin typeface="MS PGothic" panose="020B0600070205080204" charset="-128"/>
              <a:ea typeface="MS PGothic" panose="020B0600070205080204" charset="-128"/>
              <a:cs typeface="+mn-ea"/>
              <a:sym typeface="+mn-lt"/>
            </a:endParaRPr>
          </a:p>
        </p:txBody>
      </p:sp>
      <p:pic>
        <p:nvPicPr>
          <p:cNvPr id="100" name="图片 99"/>
          <p:cNvPicPr/>
          <p:nvPr/>
        </p:nvPicPr>
        <p:blipFill>
          <a:blip r:embed="rId3" r:link="rId4">
            <a:clrChange>
              <a:clrFrom>
                <a:srgbClr val="F6F6F6">
                  <a:alpha val="100000"/>
                </a:srgbClr>
              </a:clrFrom>
              <a:clrTo>
                <a:srgbClr val="F6F6F6">
                  <a:alpha val="100000"/>
                  <a:alpha val="0"/>
                </a:srgbClr>
              </a:clrTo>
            </a:clrChange>
          </a:blip>
          <a:srcRect b="19672"/>
          <a:stretch>
            <a:fillRect/>
          </a:stretch>
        </p:blipFill>
        <p:spPr>
          <a:xfrm>
            <a:off x="216535" y="-110490"/>
            <a:ext cx="4264660" cy="2994660"/>
          </a:xfrm>
          <a:prstGeom prst="rect">
            <a:avLst/>
          </a:prstGeom>
          <a:noFill/>
          <a:ln w="9525">
            <a:noFill/>
          </a:ln>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 calcmode="lin" valueType="num">
                                      <p:cBhvr>
                                        <p:cTn id="26" dur="500" fill="hold"/>
                                        <p:tgtEl>
                                          <p:spTgt spid="28"/>
                                        </p:tgtEl>
                                        <p:attrNameLst>
                                          <p:attrName>style.rotation</p:attrName>
                                        </p:attrNameLst>
                                      </p:cBhvr>
                                      <p:tavLst>
                                        <p:tav tm="0">
                                          <p:val>
                                            <p:fltVal val="360"/>
                                          </p:val>
                                        </p:tav>
                                        <p:tav tm="100000">
                                          <p:val>
                                            <p:fltVal val="0"/>
                                          </p:val>
                                        </p:tav>
                                      </p:tavLst>
                                    </p:anim>
                                    <p:animEffect transition="in" filter="fade">
                                      <p:cBhvr>
                                        <p:cTn id="27" dur="500"/>
                                        <p:tgtEl>
                                          <p:spTgt spid="28"/>
                                        </p:tgtEl>
                                      </p:cBhvr>
                                    </p:animEffect>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bldLvl="0" animBg="1"/>
      <p:bldP spid="36" grpId="0"/>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その作文で指摘されている国民性に共感できるか。</a:t>
            </a:r>
          </a:p>
        </p:txBody>
      </p:sp>
      <p:sp>
        <p:nvSpPr>
          <p:cNvPr id="16" name="文本框 15"/>
          <p:cNvSpPr txBox="1">
            <a:spLocks noChangeArrowheads="1"/>
          </p:cNvSpPr>
          <p:nvPr/>
        </p:nvSpPr>
        <p:spPr bwMode="auto">
          <a:xfrm>
            <a:off x="2622550" y="2121535"/>
            <a:ext cx="7237095" cy="902970"/>
          </a:xfrm>
          <a:prstGeom prst="rect">
            <a:avLst/>
          </a:prstGeom>
          <a:noFill/>
          <a:ln>
            <a:noFill/>
          </a:ln>
        </p:spPr>
        <p:txBody>
          <a:bodyPr wrap="square">
            <a:spAutoFit/>
          </a:bodyPr>
          <a:lstStyle>
            <a:lvl1pPr/>
            <a:lvl2pPr marL="742950" indent="-285750"/>
            <a:lvl3pPr/>
            <a:lvl4pPr/>
            <a:lvl5pPr/>
            <a:lvl6pPr/>
            <a:lvl7pPr/>
            <a:lvl8pPr/>
            <a:lvl9pPr/>
          </a:lstStyle>
          <a:p>
            <a:pPr>
              <a:lnSpc>
                <a:spcPct val="110000"/>
              </a:lnSpc>
            </a:pPr>
            <a:r>
              <a:rPr lang="en-US" altLang="zh-CN" sz="2400" dirty="0">
                <a:latin typeface="MS PGothic" panose="020B0600070205080204" charset="-128"/>
                <a:ea typeface="MS PGothic" panose="020B0600070205080204" charset="-128"/>
                <a:sym typeface="微软雅黑" panose="020B0503020204020204" pitchFamily="34" charset="-122"/>
              </a:rPr>
              <a:t>説得力のある説明ができているところ／</a:t>
            </a:r>
          </a:p>
          <a:p>
            <a:pPr>
              <a:lnSpc>
                <a:spcPct val="110000"/>
              </a:lnSpc>
            </a:pPr>
            <a:r>
              <a:rPr lang="en-US" altLang="zh-CN" sz="2400" dirty="0">
                <a:latin typeface="MS PGothic" panose="020B0600070205080204" charset="-128"/>
                <a:ea typeface="MS PGothic" panose="020B0600070205080204" charset="-128"/>
                <a:sym typeface="微软雅黑" panose="020B0503020204020204" pitchFamily="34" charset="-122"/>
              </a:rPr>
              <a:t>できていないところはどこか。</a:t>
            </a:r>
          </a:p>
        </p:txBody>
      </p:sp>
      <p:sp>
        <p:nvSpPr>
          <p:cNvPr id="18" name="文本框 17"/>
          <p:cNvSpPr txBox="1">
            <a:spLocks noChangeArrowheads="1"/>
          </p:cNvSpPr>
          <p:nvPr/>
        </p:nvSpPr>
        <p:spPr bwMode="auto">
          <a:xfrm>
            <a:off x="2668270" y="3371215"/>
            <a:ext cx="7515225" cy="46037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内容について自分が提供できる情報はないか</a:t>
            </a:r>
            <a:r>
              <a:rPr lang="ja-JP" altLang="en-US" sz="2400" dirty="0">
                <a:latin typeface="MS PGothic" panose="020B0600070205080204" charset="-128"/>
                <a:ea typeface="MS PGothic" panose="020B0600070205080204" charset="-128"/>
                <a:sym typeface="微软雅黑" panose="020B0503020204020204" pitchFamily="34" charset="-122"/>
              </a:rPr>
              <a:t>。</a:t>
            </a:r>
          </a:p>
        </p:txBody>
      </p:sp>
      <p:sp>
        <p:nvSpPr>
          <p:cNvPr id="20" name="文本框 19"/>
          <p:cNvSpPr txBox="1"/>
          <p:nvPr/>
        </p:nvSpPr>
        <p:spPr>
          <a:xfrm>
            <a:off x="8976360" y="182245"/>
            <a:ext cx="183388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ピアシート</a:t>
            </a:r>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p>
        </p:txBody>
      </p:sp>
      <p:sp>
        <p:nvSpPr>
          <p:cNvPr id="29" name="文本框 28"/>
          <p:cNvSpPr txBox="1"/>
          <p:nvPr/>
        </p:nvSpPr>
        <p:spPr>
          <a:xfrm>
            <a:off x="2668270" y="4635500"/>
            <a:ext cx="8150860"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わかりにくいと感じる表現はないか。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arn(inVertical)">
                                      <p:cBhvr>
                                        <p:cTn id="40" dur="1000"/>
                                        <p:tgtEl>
                                          <p:spTgt spid="27"/>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9"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4</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9740265" y="337185"/>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625050" y="1717388"/>
            <a:ext cx="3026805" cy="302680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5354660" y="2455552"/>
            <a:ext cx="3571240" cy="1436688"/>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6625693" y="1650402"/>
            <a:ext cx="1029174" cy="3046095"/>
          </a:xfrm>
          <a:prstGeom prst="rect">
            <a:avLst/>
          </a:prstGeom>
          <a:noFill/>
        </p:spPr>
        <p:txBody>
          <a:bodyPr wrap="square" rtlCol="0">
            <a:spAutoFit/>
          </a:bodyPr>
          <a:lstStyle/>
          <a:p>
            <a:pPr algn="ctr"/>
            <a:r>
              <a:rPr lang="ja-JP" altLang="zh-CN" sz="4800" b="1" dirty="0">
                <a:latin typeface="MS PGothic" panose="020B0600070205080204" charset="-128"/>
                <a:ea typeface="MS PGothic" panose="020B0600070205080204" charset="-128"/>
              </a:rPr>
              <a:t>評価基準</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72415" y="366395"/>
          <a:ext cx="11647170" cy="6201410"/>
        </p:xfrm>
        <a:graphic>
          <a:graphicData uri="http://schemas.openxmlformats.org/drawingml/2006/table">
            <a:tbl>
              <a:tblPr firstRow="1" bandRow="1">
                <a:tableStyleId>{5C22544A-7EE6-4342-B048-85BDC9FD1C3A}</a:tableStyleId>
              </a:tblPr>
              <a:tblGrid>
                <a:gridCol w="1591945"/>
                <a:gridCol w="2357120"/>
                <a:gridCol w="4705985"/>
                <a:gridCol w="2992120"/>
              </a:tblGrid>
              <a:tr h="75247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2785745">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第３時限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①日本人とイラン人の国民</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性の比較を通して、中国</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の国民性について考える。</a:t>
                      </a:r>
                    </a:p>
                    <a:p>
                      <a:pPr>
                        <a:lnSpc>
                          <a:spcPct val="100000"/>
                        </a:lnSpc>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a:t>
                      </a: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ピア活動を通して考え方</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を広げる。</a:t>
                      </a:r>
                    </a:p>
                    <a:p>
                      <a:pPr marL="0" indent="0" fontAlgn="base">
                        <a:lnSpc>
                          <a:spcPct val="100000"/>
                        </a:lnSpc>
                        <a:buNone/>
                      </a:pP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①文章（教科書　</a:t>
                      </a:r>
                      <a:r>
                        <a:rPr lang="ja-JP" altLang="zh-CN" sz="1400">
                          <a:solidFill>
                            <a:srgbClr val="595959"/>
                          </a:solidFill>
                          <a:latin typeface="Times New Roman" panose="02020603050405020304" charset="0"/>
                          <a:ea typeface="MS Mincho" panose="02020609040205080304" charset="-128"/>
                          <a:cs typeface="Times New Roman" panose="02020603050405020304" charset="0"/>
                          <a:sym typeface="微软雅黑" panose="020B0503020204020204" pitchFamily="34" charset="-122"/>
                        </a:rPr>
                        <a:t>Ｐ</a:t>
                      </a:r>
                      <a:r>
                        <a:rPr lang="en-US" altLang="ja-JP" sz="1400">
                          <a:solidFill>
                            <a:srgbClr val="595959"/>
                          </a:solidFill>
                          <a:latin typeface="Times New Roman" panose="02020603050405020304" charset="0"/>
                          <a:ea typeface="MS Mincho" panose="02020609040205080304" charset="-128"/>
                          <a:cs typeface="Times New Roman" panose="02020603050405020304" charset="0"/>
                          <a:sym typeface="微软雅黑" panose="020B0503020204020204" pitchFamily="34" charset="-122"/>
                        </a:rPr>
                        <a:t>92</a:t>
                      </a: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）を読んで、設問に答える。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②中国人および自分がよく知っている国の人についての</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特徴についてグループで意見交換する。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③中国人の国民性について１つ取り上げ、よく分析する。</a:t>
                      </a:r>
                    </a:p>
                    <a:p>
                      <a:pPr marL="0" indent="0" fontAlgn="base">
                        <a:lnSpc>
                          <a:spcPct val="100000"/>
                        </a:lnSpc>
                        <a:buNone/>
                      </a:pPr>
                      <a:endParaRPr lang="ja-JP" altLang="zh-CN" sz="140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④</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書くための材料を整理し、アウトラインに記述する。</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また、グループで意見交換する。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時間を把握し、１～５の質問には短く答えるように指示する。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各</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をまわり、必要に応じ</a:t>
                      </a: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て支援する。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6631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第４時限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②クループで話し合い、意</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見交換を通して、第一稿</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を練り直す。</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①第一稿作文に出た不適切な表現などを取り上げ、クラ</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ス全体に注意させる。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②作文を読み合い、良いところと悪いところを見つけ、　</a:t>
                      </a:r>
                    </a:p>
                    <a:p>
                      <a:pPr>
                        <a:buNone/>
                      </a:pP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　互いに意見を述べる。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時間にゆとりをもって設定し</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の成果</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などをクラス</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全体に向けて発表させるなどして</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共有する</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2" name="标题 1"/>
          <p:cNvSpPr>
            <a:spLocks noGrp="1"/>
          </p:cNvSpPr>
          <p:nvPr>
            <p:ph type="title"/>
          </p:nvPr>
        </p:nvSpPr>
        <p:spPr/>
        <p:txBody>
          <a:bodyPr>
            <a:normAutofit fontScale="90000"/>
          </a:bodyPr>
          <a:lstStyle/>
          <a:p>
            <a:endParaRPr lang="zh-CN" altLang="en-US"/>
          </a:p>
        </p:txBody>
      </p:sp>
      <p:pic>
        <p:nvPicPr>
          <p:cNvPr id="5" name="图片 1"/>
          <p:cNvPicPr>
            <a:picLocks noGrp="1" noChangeAspect="1"/>
          </p:cNvPicPr>
          <p:nvPr/>
        </p:nvPicPr>
        <p:blipFill>
          <a:blip r:embed="rId3"/>
          <a:srcRect l="338" t="4270"/>
          <a:stretch>
            <a:fillRect/>
          </a:stretch>
        </p:blipFill>
        <p:spPr>
          <a:xfrm>
            <a:off x="442595" y="412750"/>
            <a:ext cx="10758805" cy="6033135"/>
          </a:xfrm>
          <a:prstGeom prst="rect">
            <a:avLst/>
          </a:prstGeom>
          <a:noFill/>
          <a:ln>
            <a:noFill/>
          </a:ln>
        </p:spPr>
      </p:pic>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学習指導の見出し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4"/>
          <p:cNvSpPr/>
          <p:nvPr/>
        </p:nvSpPr>
        <p:spPr bwMode="auto">
          <a:xfrm>
            <a:off x="1535821" y="2129634"/>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3" name="TextBox 1"/>
          <p:cNvSpPr txBox="1">
            <a:spLocks noChangeArrowheads="1"/>
          </p:cNvSpPr>
          <p:nvPr/>
        </p:nvSpPr>
        <p:spPr bwMode="auto">
          <a:xfrm>
            <a:off x="1589478" y="2453488"/>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一斉学習</a:t>
            </a:r>
          </a:p>
        </p:txBody>
      </p:sp>
      <p:sp>
        <p:nvSpPr>
          <p:cNvPr id="4" name="Freeform 235"/>
          <p:cNvSpPr/>
          <p:nvPr/>
        </p:nvSpPr>
        <p:spPr bwMode="auto">
          <a:xfrm>
            <a:off x="4175834"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5" name="TextBox 68"/>
          <p:cNvSpPr txBox="1">
            <a:spLocks noChangeArrowheads="1"/>
          </p:cNvSpPr>
          <p:nvPr/>
        </p:nvSpPr>
        <p:spPr bwMode="auto">
          <a:xfrm>
            <a:off x="4240603" y="2470950"/>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6" name="Freeform 236"/>
          <p:cNvSpPr/>
          <p:nvPr/>
        </p:nvSpPr>
        <p:spPr bwMode="auto">
          <a:xfrm>
            <a:off x="6814259"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7" name="TextBox 69"/>
          <p:cNvSpPr txBox="1">
            <a:spLocks noChangeArrowheads="1"/>
          </p:cNvSpPr>
          <p:nvPr/>
        </p:nvSpPr>
        <p:spPr bwMode="auto">
          <a:xfrm>
            <a:off x="6870297" y="2488413"/>
            <a:ext cx="12039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グループ</a:t>
            </a:r>
          </a:p>
          <a:p>
            <a:pPr algn="ctr" eaLnBrk="1" hangingPunct="1"/>
            <a:r>
              <a:rPr lang="ja-JP" altLang="zh-CN" sz="2000" b="1">
                <a:solidFill>
                  <a:schemeClr val="bg1"/>
                </a:solidFill>
                <a:latin typeface="MS Mincho" panose="02020609040205080304" charset="-128"/>
                <a:ea typeface="MS Mincho" panose="02020609040205080304" charset="-128"/>
              </a:rPr>
              <a:t>学習</a:t>
            </a:r>
          </a:p>
        </p:txBody>
      </p:sp>
      <p:sp>
        <p:nvSpPr>
          <p:cNvPr id="8" name="Freeform 237"/>
          <p:cNvSpPr/>
          <p:nvPr/>
        </p:nvSpPr>
        <p:spPr bwMode="auto">
          <a:xfrm>
            <a:off x="9454271"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9" name="TextBox 70"/>
          <p:cNvSpPr txBox="1">
            <a:spLocks noChangeArrowheads="1"/>
          </p:cNvSpPr>
          <p:nvPr/>
        </p:nvSpPr>
        <p:spPr bwMode="auto">
          <a:xfrm>
            <a:off x="9510309" y="2488413"/>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10" name="矩形 9"/>
          <p:cNvSpPr/>
          <p:nvPr/>
        </p:nvSpPr>
        <p:spPr>
          <a:xfrm>
            <a:off x="904411"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課題の共有や確認</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ウォーミングアップ</a:t>
            </a:r>
          </a:p>
        </p:txBody>
      </p:sp>
      <p:sp>
        <p:nvSpPr>
          <p:cNvPr id="11" name="矩形 10"/>
          <p:cNvSpPr/>
          <p:nvPr/>
        </p:nvSpPr>
        <p:spPr>
          <a:xfrm>
            <a:off x="3567329"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各自の考えやまとめ</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アウトライン</a:t>
            </a:r>
          </a:p>
        </p:txBody>
      </p:sp>
      <p:sp>
        <p:nvSpPr>
          <p:cNvPr id="12" name="矩形 11"/>
          <p:cNvSpPr/>
          <p:nvPr/>
        </p:nvSpPr>
        <p:spPr>
          <a:xfrm>
            <a:off x="623818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意見交流や比較</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ピア活動①</a:t>
            </a:r>
            <a:r>
              <a:rPr lang="en-US" altLang="ja-JP" sz="1400" dirty="0">
                <a:latin typeface="MS Mincho" panose="02020609040205080304" charset="-128"/>
                <a:ea typeface="MS Mincho" panose="02020609040205080304" charset="-128"/>
                <a:cs typeface="全字库正楷体" panose="02010604000101010101" pitchFamily="2" charset="-122"/>
              </a:rPr>
              <a:t>‣</a:t>
            </a:r>
            <a:r>
              <a:rPr lang="ja-JP" altLang="en-US" sz="1400" dirty="0">
                <a:latin typeface="MS Mincho" panose="02020609040205080304" charset="-128"/>
                <a:ea typeface="MS Mincho" panose="02020609040205080304" charset="-128"/>
                <a:cs typeface="全字库正楷体" panose="02010604000101010101" pitchFamily="2" charset="-122"/>
              </a:rPr>
              <a:t>②</a:t>
            </a:r>
          </a:p>
        </p:txBody>
      </p:sp>
      <p:sp>
        <p:nvSpPr>
          <p:cNvPr id="13" name="矩形 12"/>
          <p:cNvSpPr/>
          <p:nvPr/>
        </p:nvSpPr>
        <p:spPr>
          <a:xfrm>
            <a:off x="884973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振り返りや深化</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推敲文を描く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9.xml><?xml version="1.0" encoding="utf-8"?>
<p:tagLst xmlns:a="http://schemas.openxmlformats.org/drawingml/2006/main" xmlns:r="http://schemas.openxmlformats.org/officeDocument/2006/relationships" xmlns:p="http://schemas.openxmlformats.org/presentationml/2006/main">
  <p:tag name="TABLE_ENDDRAG_ORIGIN_RECT" val="778*225"/>
  <p:tag name="TABLE_ENDDRAG_RECT" val="97*248*778*22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28*498"/>
  <p:tag name="TABLE_ENDDRAG_RECT" val="14*11*928*498"/>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17*513"/>
  <p:tag name="TABLE_ENDDRAG_RECT" val="22*33*917*513"/>
</p:tagLst>
</file>

<file path=ppt/tags/tag3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5.xml><?xml version="1.0" encoding="utf-8"?>
<p:tagLst xmlns:a="http://schemas.openxmlformats.org/drawingml/2006/main" xmlns:r="http://schemas.openxmlformats.org/officeDocument/2006/relationships" xmlns:p="http://schemas.openxmlformats.org/presentationml/2006/main">
  <p:tag name="TABLE_ENDDRAG_ORIGIN_RECT" val="746*213"/>
  <p:tag name="TABLE_ENDDRAG_RECT" val="116*243*746*213"/>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7F4E1"/>
      </a:lt2>
      <a:accent1>
        <a:srgbClr val="99BDB5"/>
      </a:accent1>
      <a:accent2>
        <a:srgbClr val="DC541E"/>
      </a:accent2>
      <a:accent3>
        <a:srgbClr val="F3E3C1"/>
      </a:accent3>
      <a:accent4>
        <a:srgbClr val="48A1A9"/>
      </a:accent4>
      <a:accent5>
        <a:srgbClr val="77B8A6"/>
      </a:accent5>
      <a:accent6>
        <a:srgbClr val="FFFFFF"/>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932">
      <a:dk1>
        <a:srgbClr val="000000"/>
      </a:dk1>
      <a:lt1>
        <a:srgbClr val="FFFFFF"/>
      </a:lt1>
      <a:dk2>
        <a:srgbClr val="7F7F7F"/>
      </a:dk2>
      <a:lt2>
        <a:srgbClr val="FFFFFF"/>
      </a:lt2>
      <a:accent1>
        <a:srgbClr val="75A0C8"/>
      </a:accent1>
      <a:accent2>
        <a:srgbClr val="D0A872"/>
      </a:accent2>
      <a:accent3>
        <a:srgbClr val="75A0C8"/>
      </a:accent3>
      <a:accent4>
        <a:srgbClr val="C69555"/>
      </a:accent4>
      <a:accent5>
        <a:srgbClr val="75A0C8"/>
      </a:accent5>
      <a:accent6>
        <a:srgbClr val="C69555"/>
      </a:accent6>
      <a:hlink>
        <a:srgbClr val="75A0C8"/>
      </a:hlink>
      <a:folHlink>
        <a:srgbClr val="C69555"/>
      </a:folHlink>
    </a:clrScheme>
    <a:fontScheme name="Temp">
      <a:majorFont>
        <a:latin typeface="Copperplate Gothic Light"/>
        <a:ea typeface="微软雅黑 Light"/>
        <a:cs typeface=""/>
      </a:majorFont>
      <a:minorFont>
        <a:latin typeface="Copperplate Gothic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1862</Words>
  <Application>Microsoft Office PowerPoint</Application>
  <PresentationFormat>ユーザー設定</PresentationFormat>
  <Paragraphs>608</Paragraphs>
  <Slides>70</Slides>
  <Notes>44</Notes>
  <HiddenSlides>0</HiddenSlides>
  <MMClips>0</MMClips>
  <ScaleCrop>false</ScaleCrop>
  <HeadingPairs>
    <vt:vector size="6" baseType="variant">
      <vt:variant>
        <vt:lpstr>使用されているフォント</vt:lpstr>
      </vt:variant>
      <vt:variant>
        <vt:i4>21</vt:i4>
      </vt:variant>
      <vt:variant>
        <vt:lpstr>テーマ</vt:lpstr>
      </vt:variant>
      <vt:variant>
        <vt:i4>4</vt:i4>
      </vt:variant>
      <vt:variant>
        <vt:lpstr>スライド タイトル</vt:lpstr>
      </vt:variant>
      <vt:variant>
        <vt:i4>70</vt:i4>
      </vt:variant>
    </vt:vector>
  </HeadingPairs>
  <TitlesOfParts>
    <vt:vector size="95" baseType="lpstr">
      <vt:lpstr>Arial</vt:lpstr>
      <vt:lpstr>宋体</vt:lpstr>
      <vt:lpstr>Copperplate Gothic Light</vt:lpstr>
      <vt:lpstr>方正姚体</vt:lpstr>
      <vt:lpstr>方正宋刻本秀楷简体</vt:lpstr>
      <vt:lpstr>Wingdings</vt:lpstr>
      <vt:lpstr>全字库正楷体</vt:lpstr>
      <vt:lpstr>MS PGothic</vt:lpstr>
      <vt:lpstr>irohamaru mikami Medium</vt:lpstr>
      <vt:lpstr>Times New Roman</vt:lpstr>
      <vt:lpstr>汉仪良品线简</vt:lpstr>
      <vt:lpstr>Calibri Light</vt:lpstr>
      <vt:lpstr>微软雅黑 Light</vt:lpstr>
      <vt:lpstr>逼格青春粗黑体简2.0</vt:lpstr>
      <vt:lpstr>楷体</vt:lpstr>
      <vt:lpstr>FGP松慶行書体</vt:lpstr>
      <vt:lpstr>微软雅黑</vt:lpstr>
      <vt:lpstr>Century</vt:lpstr>
      <vt:lpstr>MS Mincho</vt:lpstr>
      <vt:lpstr>Impact</vt:lpstr>
      <vt:lpstr>Calibri</vt:lpstr>
      <vt:lpstr>Office 主题</vt:lpstr>
      <vt:lpstr>Office 主题​​</vt:lpstr>
      <vt:lpstr>1_Office 主题</vt:lpstr>
      <vt:lpstr>1_Office 主题​​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PowerPoint プレゼンテーション</vt:lpstr>
      <vt:lpstr>PowerPoint プレゼンテーション</vt:lpstr>
      <vt:lpstr>学習目標-２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インタビュー調査の準備をしよう　</vt:lpstr>
      <vt:lpstr>PowerPoint プレゼンテーション</vt:lpstr>
      <vt:lpstr>ピア活動①</vt:lpstr>
      <vt:lpstr>PowerPoint プレゼンテーション</vt:lpstr>
      <vt:lpstr>PowerPoint プレゼンテーション</vt:lpstr>
      <vt:lpstr>PowerPoint プレゼンテーション</vt:lpstr>
      <vt:lpstr>第1時限目の宿題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ピアシート　　</vt:lpstr>
      <vt:lpstr>★　クラスメートからのコメントをメモしましょう。</vt:lpstr>
      <vt:lpstr>第2時限目の宿題</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PowerPoint プレゼンテーション</vt:lpstr>
      <vt:lpstr>PowerPoint プレゼンテーション</vt:lpstr>
      <vt:lpstr>学習目標-２　</vt:lpstr>
      <vt:lpstr>PowerPoint プレゼンテーション</vt:lpstr>
      <vt:lpstr>PowerPoint プレゼンテーション</vt:lpstr>
      <vt:lpstr>ピア活動（１）</vt:lpstr>
      <vt:lpstr>PowerPoint プレゼンテーション</vt:lpstr>
      <vt:lpstr>PowerPoint プレゼンテーション</vt:lpstr>
      <vt:lpstr>第3時限目の宿題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PowerPoint プレゼンテーション</vt:lpstr>
      <vt:lpstr>★　クラスメートからのコメントをメモしましょう。</vt:lpstr>
      <vt:lpstr>第4時限目の宿題</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刘娜</cp:lastModifiedBy>
  <cp:revision>48</cp:revision>
  <dcterms:created xsi:type="dcterms:W3CDTF">2018-07-04T04:31:00Z</dcterms:created>
  <dcterms:modified xsi:type="dcterms:W3CDTF">2021-10-09T05:17:41Z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1FFD25B5CDD84CFA860E40425F6586FD</vt:lpwstr>
  </property>
</Properties>
</file>