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 id="2147483660" r:id="rId2"/>
  </p:sldMasterIdLst>
  <p:notesMasterIdLst>
    <p:notesMasterId r:id="rId74"/>
  </p:notesMasterIdLst>
  <p:sldIdLst>
    <p:sldId id="257" r:id="rId3"/>
    <p:sldId id="348" r:id="rId4"/>
    <p:sldId id="294" r:id="rId5"/>
    <p:sldId id="350" r:id="rId6"/>
    <p:sldId id="282" r:id="rId7"/>
    <p:sldId id="283" r:id="rId8"/>
    <p:sldId id="295" r:id="rId9"/>
    <p:sldId id="296" r:id="rId10"/>
    <p:sldId id="297" r:id="rId11"/>
    <p:sldId id="299" r:id="rId12"/>
    <p:sldId id="301" r:id="rId13"/>
    <p:sldId id="353" r:id="rId14"/>
    <p:sldId id="354" r:id="rId15"/>
    <p:sldId id="355" r:id="rId16"/>
    <p:sldId id="356" r:id="rId17"/>
    <p:sldId id="357" r:id="rId18"/>
    <p:sldId id="358" r:id="rId19"/>
    <p:sldId id="359" r:id="rId20"/>
    <p:sldId id="360" r:id="rId21"/>
    <p:sldId id="302" r:id="rId22"/>
    <p:sldId id="384" r:id="rId23"/>
    <p:sldId id="400" r:id="rId24"/>
    <p:sldId id="401" r:id="rId25"/>
    <p:sldId id="402" r:id="rId26"/>
    <p:sldId id="307" r:id="rId27"/>
    <p:sldId id="308" r:id="rId28"/>
    <p:sldId id="263" r:id="rId29"/>
    <p:sldId id="262" r:id="rId30"/>
    <p:sldId id="264" r:id="rId31"/>
    <p:sldId id="403" r:id="rId32"/>
    <p:sldId id="404" r:id="rId33"/>
    <p:sldId id="364" r:id="rId34"/>
    <p:sldId id="405" r:id="rId35"/>
    <p:sldId id="406" r:id="rId36"/>
    <p:sldId id="407" r:id="rId37"/>
    <p:sldId id="408" r:id="rId38"/>
    <p:sldId id="409" r:id="rId39"/>
    <p:sldId id="410" r:id="rId40"/>
    <p:sldId id="311" r:id="rId41"/>
    <p:sldId id="312" r:id="rId42"/>
    <p:sldId id="411" r:id="rId43"/>
    <p:sldId id="412" r:id="rId44"/>
    <p:sldId id="277" r:id="rId45"/>
    <p:sldId id="366" r:id="rId46"/>
    <p:sldId id="365" r:id="rId47"/>
    <p:sldId id="367" r:id="rId48"/>
    <p:sldId id="368" r:id="rId49"/>
    <p:sldId id="326" r:id="rId50"/>
    <p:sldId id="327" r:id="rId51"/>
    <p:sldId id="285" r:id="rId52"/>
    <p:sldId id="372" r:id="rId53"/>
    <p:sldId id="284" r:id="rId54"/>
    <p:sldId id="286" r:id="rId55"/>
    <p:sldId id="287" r:id="rId56"/>
    <p:sldId id="288" r:id="rId57"/>
    <p:sldId id="335" r:id="rId58"/>
    <p:sldId id="336" r:id="rId59"/>
    <p:sldId id="337" r:id="rId60"/>
    <p:sldId id="373" r:id="rId61"/>
    <p:sldId id="374" r:id="rId62"/>
    <p:sldId id="375" r:id="rId63"/>
    <p:sldId id="393" r:id="rId64"/>
    <p:sldId id="394" r:id="rId65"/>
    <p:sldId id="395" r:id="rId66"/>
    <p:sldId id="341" r:id="rId67"/>
    <p:sldId id="342" r:id="rId68"/>
    <p:sldId id="343" r:id="rId69"/>
    <p:sldId id="344" r:id="rId70"/>
    <p:sldId id="381" r:id="rId71"/>
    <p:sldId id="346" r:id="rId72"/>
    <p:sldId id="347" r:id="rId7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79646"/>
    <a:srgbClr val="F2EA00"/>
    <a:srgbClr val="F0E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81" autoAdjust="0"/>
    <p:restoredTop sz="78385" autoAdjust="0"/>
  </p:normalViewPr>
  <p:slideViewPr>
    <p:cSldViewPr snapToGrid="0">
      <p:cViewPr varScale="1">
        <p:scale>
          <a:sx n="86" d="100"/>
          <a:sy n="86" d="100"/>
        </p:scale>
        <p:origin x="1446"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34CF9D-D30C-4CB7-889C-A36148F63F1D}" type="datetimeFigureOut">
              <a:rPr lang="zh-CN" altLang="en-US" smtClean="0"/>
              <a:t>2021/3/8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C1C74C-8195-48DF-9193-A1E81BAEEFB0}" type="slidenum">
              <a:rPr lang="zh-CN" altLang="en-US" smtClean="0"/>
              <a:t>‹#›</a:t>
            </a:fld>
            <a:endParaRPr lang="zh-CN" altLang="en-US"/>
          </a:p>
        </p:txBody>
      </p:sp>
    </p:spTree>
    <p:extLst>
      <p:ext uri="{BB962C8B-B14F-4D97-AF65-F5344CB8AC3E}">
        <p14:creationId xmlns:p14="http://schemas.microsoft.com/office/powerpoint/2010/main" val="1590559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b="1" kern="100" dirty="0">
                <a:solidFill>
                  <a:srgbClr val="0070C0"/>
                </a:solidFill>
                <a:effectLst/>
                <a:latin typeface="等线" panose="02010600030101010101" pitchFamily="2" charset="-122"/>
                <a:ea typeface="等线" panose="02010600030101010101" pitchFamily="2" charset="-122"/>
                <a:cs typeface="Times New Roman" panose="02020603050405020304" pitchFamily="18" charset="0"/>
              </a:rPr>
              <a:t>课文</a:t>
            </a:r>
            <a:r>
              <a:rPr lang="en-US" altLang="zh-CN" sz="1200" b="1" kern="100" dirty="0">
                <a:solidFill>
                  <a:srgbClr val="0070C0"/>
                </a:solidFill>
                <a:effectLst/>
                <a:latin typeface="等线" panose="02010600030101010101" pitchFamily="2" charset="-122"/>
                <a:ea typeface="等线" panose="02010600030101010101" pitchFamily="2" charset="-122"/>
                <a:cs typeface="Times New Roman" panose="02020603050405020304" pitchFamily="18" charset="0"/>
              </a:rPr>
              <a:t>1</a:t>
            </a:r>
            <a:r>
              <a:rPr lang="zh-CN" altLang="zh-CN" sz="1200" b="1" kern="100" dirty="0">
                <a:solidFill>
                  <a:srgbClr val="0070C0"/>
                </a:solidFill>
                <a:effectLst/>
                <a:latin typeface="等线" panose="02010600030101010101" pitchFamily="2" charset="-122"/>
                <a:ea typeface="等线" panose="02010600030101010101" pitchFamily="2" charset="-122"/>
                <a:cs typeface="Times New Roman" panose="02020603050405020304" pitchFamily="18" charset="0"/>
              </a:rPr>
              <a:t>语料特点</a:t>
            </a:r>
            <a:r>
              <a:rPr lang="zh-CN" altLang="en-US" sz="1200" b="1" kern="100" dirty="0">
                <a:solidFill>
                  <a:srgbClr val="0070C0"/>
                </a:solidFill>
                <a:effectLst/>
                <a:latin typeface="等线" panose="02010600030101010101" pitchFamily="2" charset="-122"/>
                <a:ea typeface="等线" panose="02010600030101010101" pitchFamily="2" charset="-122"/>
                <a:cs typeface="Times New Roman" panose="02020603050405020304" pitchFamily="18" charset="0"/>
              </a:rPr>
              <a:t>：</a:t>
            </a:r>
            <a:r>
              <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rPr>
              <a:t>本课语料相对较“硬”，自然科学的词汇和知识稍多，有助于外语专业学生迈出“跨界”第一步。</a:t>
            </a:r>
          </a:p>
        </p:txBody>
      </p:sp>
      <p:sp>
        <p:nvSpPr>
          <p:cNvPr id="4" name="灯片编号占位符 3"/>
          <p:cNvSpPr>
            <a:spLocks noGrp="1"/>
          </p:cNvSpPr>
          <p:nvPr>
            <p:ph type="sldNum" sz="quarter" idx="5"/>
          </p:nvPr>
        </p:nvSpPr>
        <p:spPr/>
        <p:txBody>
          <a:bodyPr/>
          <a:lstStyle/>
          <a:p>
            <a:fld id="{1BC1C74C-8195-48DF-9193-A1E81BAEEFB0}" type="slidenum">
              <a:rPr lang="zh-CN" altLang="en-US" smtClean="0"/>
              <a:t>1</a:t>
            </a:fld>
            <a:endParaRPr lang="zh-CN" altLang="en-US"/>
          </a:p>
        </p:txBody>
      </p:sp>
    </p:spTree>
    <p:extLst>
      <p:ext uri="{BB962C8B-B14F-4D97-AF65-F5344CB8AC3E}">
        <p14:creationId xmlns:p14="http://schemas.microsoft.com/office/powerpoint/2010/main" val="4171791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1BC1C74C-8195-48DF-9193-A1E81BAEEFB0}" type="slidenum">
              <a:rPr lang="zh-CN" altLang="en-US" smtClean="0"/>
              <a:t>22</a:t>
            </a:fld>
            <a:endParaRPr lang="zh-CN" altLang="en-US"/>
          </a:p>
        </p:txBody>
      </p:sp>
    </p:spTree>
    <p:extLst>
      <p:ext uri="{BB962C8B-B14F-4D97-AF65-F5344CB8AC3E}">
        <p14:creationId xmlns:p14="http://schemas.microsoft.com/office/powerpoint/2010/main" val="23153832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1BC1C74C-8195-48DF-9193-A1E81BAEEFB0}" type="slidenum">
              <a:rPr lang="zh-CN" altLang="en-US" smtClean="0"/>
              <a:t>23</a:t>
            </a:fld>
            <a:endParaRPr lang="zh-CN" altLang="en-US"/>
          </a:p>
        </p:txBody>
      </p:sp>
    </p:spTree>
    <p:extLst>
      <p:ext uri="{BB962C8B-B14F-4D97-AF65-F5344CB8AC3E}">
        <p14:creationId xmlns:p14="http://schemas.microsoft.com/office/powerpoint/2010/main" val="32072173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1BC1C74C-8195-48DF-9193-A1E81BAEEFB0}" type="slidenum">
              <a:rPr lang="zh-CN" altLang="en-US" smtClean="0"/>
              <a:t>24</a:t>
            </a:fld>
            <a:endParaRPr lang="zh-CN" altLang="en-US"/>
          </a:p>
        </p:txBody>
      </p:sp>
    </p:spTree>
    <p:extLst>
      <p:ext uri="{BB962C8B-B14F-4D97-AF65-F5344CB8AC3E}">
        <p14:creationId xmlns:p14="http://schemas.microsoft.com/office/powerpoint/2010/main" val="40823520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r>
              <a:rPr lang="zh-CN" altLang="en-US" sz="1800" b="1" kern="100" dirty="0">
                <a:effectLst/>
                <a:latin typeface="等线" panose="02010600030101010101" pitchFamily="2" charset="-122"/>
                <a:ea typeface="等线" panose="02010600030101010101" pitchFamily="2" charset="-122"/>
                <a:cs typeface="Times New Roman" panose="02020603050405020304" pitchFamily="18" charset="0"/>
              </a:rPr>
              <a:t>参考</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答案</a:t>
            </a:r>
            <a:r>
              <a:rPr lang="zh-CN" altLang="en-US" sz="1800" b="1"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r>
              <a:rPr lang="fr-FR" altLang="zh-CN" sz="1800" kern="100" dirty="0">
                <a:effectLst/>
                <a:latin typeface="等线" panose="02010600030101010101" pitchFamily="2" charset="-122"/>
                <a:ea typeface="等线" panose="02010600030101010101" pitchFamily="2" charset="-122"/>
                <a:cs typeface="Times New Roman" panose="02020603050405020304" pitchFamily="18" charset="0"/>
              </a:rPr>
              <a:t>1. dont	2. où	3. qui	4. que	5. avec qui/à qui	6. de laquelle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1BC1C74C-8195-48DF-9193-A1E81BAEEFB0}" type="slidenum">
              <a:rPr lang="zh-CN" altLang="en-US" smtClean="0"/>
              <a:t>27</a:t>
            </a:fld>
            <a:endParaRPr lang="zh-CN" altLang="en-US"/>
          </a:p>
        </p:txBody>
      </p:sp>
    </p:spTree>
    <p:extLst>
      <p:ext uri="{BB962C8B-B14F-4D97-AF65-F5344CB8AC3E}">
        <p14:creationId xmlns:p14="http://schemas.microsoft.com/office/powerpoint/2010/main" val="21691311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fr-FR" dirty="0"/>
          </a:p>
        </p:txBody>
      </p:sp>
      <p:sp>
        <p:nvSpPr>
          <p:cNvPr id="4" name="灯片编号占位符 3"/>
          <p:cNvSpPr>
            <a:spLocks noGrp="1"/>
          </p:cNvSpPr>
          <p:nvPr>
            <p:ph type="sldNum" sz="quarter" idx="5"/>
          </p:nvPr>
        </p:nvSpPr>
        <p:spPr/>
        <p:txBody>
          <a:bodyPr/>
          <a:lstStyle/>
          <a:p>
            <a:fld id="{1BC1C74C-8195-48DF-9193-A1E81BAEEFB0}" type="slidenum">
              <a:rPr lang="zh-CN" altLang="en-US" smtClean="0"/>
              <a:t>28</a:t>
            </a:fld>
            <a:endParaRPr lang="zh-CN" altLang="en-US"/>
          </a:p>
        </p:txBody>
      </p:sp>
    </p:spTree>
    <p:extLst>
      <p:ext uri="{BB962C8B-B14F-4D97-AF65-F5344CB8AC3E}">
        <p14:creationId xmlns:p14="http://schemas.microsoft.com/office/powerpoint/2010/main" val="6647365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第一题中</a:t>
            </a:r>
            <a:r>
              <a:rPr lang="en-US" altLang="zh-CN" dirty="0" err="1"/>
              <a:t>dont</a:t>
            </a:r>
            <a:r>
              <a:rPr lang="zh-CN" altLang="en-US" dirty="0"/>
              <a:t>和</a:t>
            </a:r>
            <a:r>
              <a:rPr lang="en-US" altLang="zh-CN" dirty="0" err="1"/>
              <a:t>d’où</a:t>
            </a:r>
            <a:r>
              <a:rPr lang="zh-CN" altLang="en-US" dirty="0"/>
              <a:t>均可，</a:t>
            </a:r>
            <a:r>
              <a:rPr lang="en-US" altLang="zh-CN" dirty="0" err="1"/>
              <a:t>dont</a:t>
            </a:r>
            <a:r>
              <a:rPr lang="zh-CN" altLang="en-US" dirty="0"/>
              <a:t>更强调出身或来源，</a:t>
            </a:r>
            <a:r>
              <a:rPr lang="en-US" altLang="zh-CN" dirty="0" err="1"/>
              <a:t>d’où</a:t>
            </a:r>
            <a:r>
              <a:rPr lang="zh-CN" altLang="en-US" dirty="0"/>
              <a:t>表示地点概念从何处来</a:t>
            </a:r>
            <a:endParaRPr lang="fr-FR" dirty="0"/>
          </a:p>
        </p:txBody>
      </p:sp>
      <p:sp>
        <p:nvSpPr>
          <p:cNvPr id="4" name="灯片编号占位符 3"/>
          <p:cNvSpPr>
            <a:spLocks noGrp="1"/>
          </p:cNvSpPr>
          <p:nvPr>
            <p:ph type="sldNum" sz="quarter" idx="5"/>
          </p:nvPr>
        </p:nvSpPr>
        <p:spPr/>
        <p:txBody>
          <a:bodyPr/>
          <a:lstStyle/>
          <a:p>
            <a:fld id="{1BC1C74C-8195-48DF-9193-A1E81BAEEFB0}" type="slidenum">
              <a:rPr lang="zh-CN" altLang="en-US" smtClean="0"/>
              <a:t>29</a:t>
            </a:fld>
            <a:endParaRPr lang="zh-CN" altLang="en-US"/>
          </a:p>
        </p:txBody>
      </p:sp>
    </p:spTree>
    <p:extLst>
      <p:ext uri="{BB962C8B-B14F-4D97-AF65-F5344CB8AC3E}">
        <p14:creationId xmlns:p14="http://schemas.microsoft.com/office/powerpoint/2010/main" val="10510165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fr-FR" dirty="0"/>
          </a:p>
        </p:txBody>
      </p:sp>
      <p:sp>
        <p:nvSpPr>
          <p:cNvPr id="4" name="灯片编号占位符 3"/>
          <p:cNvSpPr>
            <a:spLocks noGrp="1"/>
          </p:cNvSpPr>
          <p:nvPr>
            <p:ph type="sldNum" sz="quarter" idx="5"/>
          </p:nvPr>
        </p:nvSpPr>
        <p:spPr/>
        <p:txBody>
          <a:bodyPr/>
          <a:lstStyle/>
          <a:p>
            <a:fld id="{1BC1C74C-8195-48DF-9193-A1E81BAEEFB0}" type="slidenum">
              <a:rPr lang="zh-CN" altLang="en-US" smtClean="0"/>
              <a:t>30</a:t>
            </a:fld>
            <a:endParaRPr lang="zh-CN" altLang="en-US"/>
          </a:p>
        </p:txBody>
      </p:sp>
    </p:spTree>
    <p:extLst>
      <p:ext uri="{BB962C8B-B14F-4D97-AF65-F5344CB8AC3E}">
        <p14:creationId xmlns:p14="http://schemas.microsoft.com/office/powerpoint/2010/main" val="11780535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fr-FR" dirty="0"/>
          </a:p>
        </p:txBody>
      </p:sp>
      <p:sp>
        <p:nvSpPr>
          <p:cNvPr id="4" name="灯片编号占位符 3"/>
          <p:cNvSpPr>
            <a:spLocks noGrp="1"/>
          </p:cNvSpPr>
          <p:nvPr>
            <p:ph type="sldNum" sz="quarter" idx="5"/>
          </p:nvPr>
        </p:nvSpPr>
        <p:spPr/>
        <p:txBody>
          <a:bodyPr/>
          <a:lstStyle/>
          <a:p>
            <a:fld id="{1BC1C74C-8195-48DF-9193-A1E81BAEEFB0}" type="slidenum">
              <a:rPr lang="zh-CN" altLang="en-US" smtClean="0"/>
              <a:t>31</a:t>
            </a:fld>
            <a:endParaRPr lang="zh-CN" altLang="en-US"/>
          </a:p>
        </p:txBody>
      </p:sp>
    </p:spTree>
    <p:extLst>
      <p:ext uri="{BB962C8B-B14F-4D97-AF65-F5344CB8AC3E}">
        <p14:creationId xmlns:p14="http://schemas.microsoft.com/office/powerpoint/2010/main" val="18120492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fr-FR" dirty="0"/>
          </a:p>
        </p:txBody>
      </p:sp>
      <p:sp>
        <p:nvSpPr>
          <p:cNvPr id="4" name="灯片编号占位符 3"/>
          <p:cNvSpPr>
            <a:spLocks noGrp="1"/>
          </p:cNvSpPr>
          <p:nvPr>
            <p:ph type="sldNum" sz="quarter" idx="5"/>
          </p:nvPr>
        </p:nvSpPr>
        <p:spPr/>
        <p:txBody>
          <a:bodyPr/>
          <a:lstStyle/>
          <a:p>
            <a:fld id="{1BC1C74C-8195-48DF-9193-A1E81BAEEFB0}" type="slidenum">
              <a:rPr lang="zh-CN" altLang="en-US" smtClean="0"/>
              <a:t>32</a:t>
            </a:fld>
            <a:endParaRPr lang="zh-CN" altLang="en-US"/>
          </a:p>
        </p:txBody>
      </p:sp>
    </p:spTree>
    <p:extLst>
      <p:ext uri="{BB962C8B-B14F-4D97-AF65-F5344CB8AC3E}">
        <p14:creationId xmlns:p14="http://schemas.microsoft.com/office/powerpoint/2010/main" val="24605577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fr-FR" dirty="0"/>
          </a:p>
        </p:txBody>
      </p:sp>
      <p:sp>
        <p:nvSpPr>
          <p:cNvPr id="4" name="灯片编号占位符 3"/>
          <p:cNvSpPr>
            <a:spLocks noGrp="1"/>
          </p:cNvSpPr>
          <p:nvPr>
            <p:ph type="sldNum" sz="quarter" idx="5"/>
          </p:nvPr>
        </p:nvSpPr>
        <p:spPr/>
        <p:txBody>
          <a:bodyPr/>
          <a:lstStyle/>
          <a:p>
            <a:fld id="{1BC1C74C-8195-48DF-9193-A1E81BAEEFB0}" type="slidenum">
              <a:rPr lang="zh-CN" altLang="en-US" smtClean="0"/>
              <a:t>33</a:t>
            </a:fld>
            <a:endParaRPr lang="zh-CN" altLang="en-US"/>
          </a:p>
        </p:txBody>
      </p:sp>
    </p:spTree>
    <p:extLst>
      <p:ext uri="{BB962C8B-B14F-4D97-AF65-F5344CB8AC3E}">
        <p14:creationId xmlns:p14="http://schemas.microsoft.com/office/powerpoint/2010/main" val="202187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lvl="0" indent="0" algn="just">
              <a:buFont typeface="Arial" panose="020B0604020202020204" pitchFamily="34" charset="0"/>
              <a:buNone/>
            </a:pP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1BC1C74C-8195-48DF-9193-A1E81BAEEFB0}" type="slidenum">
              <a:rPr lang="zh-CN" altLang="en-US" smtClean="0"/>
              <a:t>3</a:t>
            </a:fld>
            <a:endParaRPr lang="zh-CN" altLang="en-US"/>
          </a:p>
        </p:txBody>
      </p:sp>
    </p:spTree>
    <p:extLst>
      <p:ext uri="{BB962C8B-B14F-4D97-AF65-F5344CB8AC3E}">
        <p14:creationId xmlns:p14="http://schemas.microsoft.com/office/powerpoint/2010/main" val="94922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fr-FR" dirty="0"/>
          </a:p>
        </p:txBody>
      </p:sp>
      <p:sp>
        <p:nvSpPr>
          <p:cNvPr id="4" name="灯片编号占位符 3"/>
          <p:cNvSpPr>
            <a:spLocks noGrp="1"/>
          </p:cNvSpPr>
          <p:nvPr>
            <p:ph type="sldNum" sz="quarter" idx="5"/>
          </p:nvPr>
        </p:nvSpPr>
        <p:spPr/>
        <p:txBody>
          <a:bodyPr/>
          <a:lstStyle/>
          <a:p>
            <a:fld id="{1BC1C74C-8195-48DF-9193-A1E81BAEEFB0}" type="slidenum">
              <a:rPr lang="zh-CN" altLang="en-US" smtClean="0"/>
              <a:t>34</a:t>
            </a:fld>
            <a:endParaRPr lang="zh-CN" altLang="en-US"/>
          </a:p>
        </p:txBody>
      </p:sp>
    </p:spTree>
    <p:extLst>
      <p:ext uri="{BB962C8B-B14F-4D97-AF65-F5344CB8AC3E}">
        <p14:creationId xmlns:p14="http://schemas.microsoft.com/office/powerpoint/2010/main" val="27257058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fr-FR" dirty="0"/>
          </a:p>
        </p:txBody>
      </p:sp>
      <p:sp>
        <p:nvSpPr>
          <p:cNvPr id="4" name="灯片编号占位符 3"/>
          <p:cNvSpPr>
            <a:spLocks noGrp="1"/>
          </p:cNvSpPr>
          <p:nvPr>
            <p:ph type="sldNum" sz="quarter" idx="5"/>
          </p:nvPr>
        </p:nvSpPr>
        <p:spPr/>
        <p:txBody>
          <a:bodyPr/>
          <a:lstStyle/>
          <a:p>
            <a:fld id="{1BC1C74C-8195-48DF-9193-A1E81BAEEFB0}" type="slidenum">
              <a:rPr lang="zh-CN" altLang="en-US" smtClean="0"/>
              <a:t>35</a:t>
            </a:fld>
            <a:endParaRPr lang="zh-CN" altLang="en-US"/>
          </a:p>
        </p:txBody>
      </p:sp>
    </p:spTree>
    <p:extLst>
      <p:ext uri="{BB962C8B-B14F-4D97-AF65-F5344CB8AC3E}">
        <p14:creationId xmlns:p14="http://schemas.microsoft.com/office/powerpoint/2010/main" val="42126807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fr-FR" dirty="0"/>
          </a:p>
        </p:txBody>
      </p:sp>
      <p:sp>
        <p:nvSpPr>
          <p:cNvPr id="4" name="灯片编号占位符 3"/>
          <p:cNvSpPr>
            <a:spLocks noGrp="1"/>
          </p:cNvSpPr>
          <p:nvPr>
            <p:ph type="sldNum" sz="quarter" idx="5"/>
          </p:nvPr>
        </p:nvSpPr>
        <p:spPr/>
        <p:txBody>
          <a:bodyPr/>
          <a:lstStyle/>
          <a:p>
            <a:fld id="{1BC1C74C-8195-48DF-9193-A1E81BAEEFB0}" type="slidenum">
              <a:rPr lang="zh-CN" altLang="en-US" smtClean="0"/>
              <a:t>36</a:t>
            </a:fld>
            <a:endParaRPr lang="zh-CN" altLang="en-US"/>
          </a:p>
        </p:txBody>
      </p:sp>
    </p:spTree>
    <p:extLst>
      <p:ext uri="{BB962C8B-B14F-4D97-AF65-F5344CB8AC3E}">
        <p14:creationId xmlns:p14="http://schemas.microsoft.com/office/powerpoint/2010/main" val="31480536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fr-FR" dirty="0"/>
          </a:p>
        </p:txBody>
      </p:sp>
      <p:sp>
        <p:nvSpPr>
          <p:cNvPr id="4" name="灯片编号占位符 3"/>
          <p:cNvSpPr>
            <a:spLocks noGrp="1"/>
          </p:cNvSpPr>
          <p:nvPr>
            <p:ph type="sldNum" sz="quarter" idx="5"/>
          </p:nvPr>
        </p:nvSpPr>
        <p:spPr/>
        <p:txBody>
          <a:bodyPr/>
          <a:lstStyle/>
          <a:p>
            <a:fld id="{1BC1C74C-8195-48DF-9193-A1E81BAEEFB0}" type="slidenum">
              <a:rPr lang="zh-CN" altLang="en-US" smtClean="0"/>
              <a:t>37</a:t>
            </a:fld>
            <a:endParaRPr lang="zh-CN" altLang="en-US"/>
          </a:p>
        </p:txBody>
      </p:sp>
    </p:spTree>
    <p:extLst>
      <p:ext uri="{BB962C8B-B14F-4D97-AF65-F5344CB8AC3E}">
        <p14:creationId xmlns:p14="http://schemas.microsoft.com/office/powerpoint/2010/main" val="4773698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fr-FR" dirty="0"/>
          </a:p>
        </p:txBody>
      </p:sp>
      <p:sp>
        <p:nvSpPr>
          <p:cNvPr id="4" name="灯片编号占位符 3"/>
          <p:cNvSpPr>
            <a:spLocks noGrp="1"/>
          </p:cNvSpPr>
          <p:nvPr>
            <p:ph type="sldNum" sz="quarter" idx="5"/>
          </p:nvPr>
        </p:nvSpPr>
        <p:spPr/>
        <p:txBody>
          <a:bodyPr/>
          <a:lstStyle/>
          <a:p>
            <a:fld id="{1BC1C74C-8195-48DF-9193-A1E81BAEEFB0}" type="slidenum">
              <a:rPr lang="zh-CN" altLang="en-US" smtClean="0"/>
              <a:t>38</a:t>
            </a:fld>
            <a:endParaRPr lang="zh-CN" altLang="en-US"/>
          </a:p>
        </p:txBody>
      </p:sp>
    </p:spTree>
    <p:extLst>
      <p:ext uri="{BB962C8B-B14F-4D97-AF65-F5344CB8AC3E}">
        <p14:creationId xmlns:p14="http://schemas.microsoft.com/office/powerpoint/2010/main" val="32969085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fr-FR" dirty="0"/>
          </a:p>
        </p:txBody>
      </p:sp>
      <p:sp>
        <p:nvSpPr>
          <p:cNvPr id="4" name="灯片编号占位符 3"/>
          <p:cNvSpPr>
            <a:spLocks noGrp="1"/>
          </p:cNvSpPr>
          <p:nvPr>
            <p:ph type="sldNum" sz="quarter" idx="5"/>
          </p:nvPr>
        </p:nvSpPr>
        <p:spPr/>
        <p:txBody>
          <a:bodyPr/>
          <a:lstStyle/>
          <a:p>
            <a:fld id="{1BC1C74C-8195-48DF-9193-A1E81BAEEFB0}" type="slidenum">
              <a:rPr lang="zh-CN" altLang="en-US" smtClean="0"/>
              <a:t>39</a:t>
            </a:fld>
            <a:endParaRPr lang="zh-CN" altLang="en-US"/>
          </a:p>
        </p:txBody>
      </p:sp>
    </p:spTree>
    <p:extLst>
      <p:ext uri="{BB962C8B-B14F-4D97-AF65-F5344CB8AC3E}">
        <p14:creationId xmlns:p14="http://schemas.microsoft.com/office/powerpoint/2010/main" val="37745724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lvl="0" indent="0" algn="just"/>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1BC1C74C-8195-48DF-9193-A1E81BAEEFB0}" type="slidenum">
              <a:rPr lang="zh-CN" altLang="en-US" smtClean="0"/>
              <a:t>40</a:t>
            </a:fld>
            <a:endParaRPr lang="zh-CN" altLang="en-US"/>
          </a:p>
        </p:txBody>
      </p:sp>
    </p:spTree>
    <p:extLst>
      <p:ext uri="{BB962C8B-B14F-4D97-AF65-F5344CB8AC3E}">
        <p14:creationId xmlns:p14="http://schemas.microsoft.com/office/powerpoint/2010/main" val="29548331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lvl="0" indent="0" algn="just"/>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1BC1C74C-8195-48DF-9193-A1E81BAEEFB0}" type="slidenum">
              <a:rPr lang="zh-CN" altLang="en-US" smtClean="0"/>
              <a:t>41</a:t>
            </a:fld>
            <a:endParaRPr lang="zh-CN" altLang="en-US"/>
          </a:p>
        </p:txBody>
      </p:sp>
    </p:spTree>
    <p:extLst>
      <p:ext uri="{BB962C8B-B14F-4D97-AF65-F5344CB8AC3E}">
        <p14:creationId xmlns:p14="http://schemas.microsoft.com/office/powerpoint/2010/main" val="19611398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lvl="0" indent="0" algn="just"/>
            <a:r>
              <a:rPr lang="zh-CN" altLang="en-US" sz="1800" b="1" kern="100" dirty="0">
                <a:effectLst/>
                <a:latin typeface="等线" panose="02010600030101010101" pitchFamily="2" charset="-122"/>
                <a:ea typeface="等线" panose="02010600030101010101" pitchFamily="2" charset="-122"/>
                <a:cs typeface="Times New Roman" panose="02020603050405020304" pitchFamily="18" charset="0"/>
              </a:rPr>
              <a:t>参考答案：</a:t>
            </a:r>
            <a:endParaRPr lang="fr-FR"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0" lvl="0" indent="0" algn="just"/>
            <a:r>
              <a:rPr lang="fr-FR" altLang="zh-CN" sz="1800" kern="100" dirty="0">
                <a:effectLst/>
                <a:latin typeface="等线" panose="02010600030101010101" pitchFamily="2" charset="-122"/>
                <a:ea typeface="等线" panose="02010600030101010101" pitchFamily="2" charset="-122"/>
                <a:cs typeface="Times New Roman" panose="02020603050405020304" pitchFamily="18" charset="0"/>
              </a:rPr>
              <a:t>1. Il est parti sous prétexte qu’il était fatigué.</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lvl="0" indent="0" algn="just"/>
            <a:r>
              <a:rPr lang="fr-FR" altLang="zh-CN" sz="1800" kern="100" dirty="0">
                <a:effectLst/>
                <a:latin typeface="等线" panose="02010600030101010101" pitchFamily="2" charset="-122"/>
                <a:ea typeface="等线" panose="02010600030101010101" pitchFamily="2" charset="-122"/>
                <a:cs typeface="Times New Roman" panose="02020603050405020304" pitchFamily="18" charset="0"/>
              </a:rPr>
              <a:t>2. Fred n’est pas venu à la fête parce que sa voiture était en panne.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lvl="0" indent="0" algn="just"/>
            <a:r>
              <a:rPr lang="fr-FR" altLang="zh-CN" sz="1800" kern="100" dirty="0">
                <a:effectLst/>
                <a:latin typeface="等线" panose="02010600030101010101" pitchFamily="2" charset="-122"/>
                <a:ea typeface="等线" panose="02010600030101010101" pitchFamily="2" charset="-122"/>
                <a:cs typeface="Times New Roman" panose="02020603050405020304" pitchFamily="18" charset="0"/>
              </a:rPr>
              <a:t>3. Étant donné que mon fils a eu le permis, je lui prête ma voiture.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lvl="0" indent="0" algn="just"/>
            <a:r>
              <a:rPr lang="fr-FR" altLang="zh-CN" sz="1800" kern="100" dirty="0">
                <a:effectLst/>
                <a:latin typeface="等线" panose="02010600030101010101" pitchFamily="2" charset="-122"/>
                <a:ea typeface="等线" panose="02010600030101010101" pitchFamily="2" charset="-122"/>
                <a:cs typeface="Times New Roman" panose="02020603050405020304" pitchFamily="18" charset="0"/>
              </a:rPr>
              <a:t>4. Puisqu’il a le bras cassé, il ne peut pas jouer au tennis.</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lvl="0" indent="0" algn="just"/>
            <a:r>
              <a:rPr lang="fr-FR" altLang="zh-CN" sz="1800" kern="100" dirty="0">
                <a:effectLst/>
                <a:latin typeface="等线" panose="02010600030101010101" pitchFamily="2" charset="-122"/>
                <a:ea typeface="等线" panose="02010600030101010101" pitchFamily="2" charset="-122"/>
                <a:cs typeface="Times New Roman" panose="02020603050405020304" pitchFamily="18" charset="0"/>
              </a:rPr>
              <a:t>5. Du fait que les cheminots sont en grève, nous ne pouvons pas partir.</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1BC1C74C-8195-48DF-9193-A1E81BAEEFB0}" type="slidenum">
              <a:rPr lang="zh-CN" altLang="en-US" smtClean="0"/>
              <a:t>42</a:t>
            </a:fld>
            <a:endParaRPr lang="zh-CN" altLang="en-US"/>
          </a:p>
        </p:txBody>
      </p:sp>
    </p:spTree>
    <p:extLst>
      <p:ext uri="{BB962C8B-B14F-4D97-AF65-F5344CB8AC3E}">
        <p14:creationId xmlns:p14="http://schemas.microsoft.com/office/powerpoint/2010/main" val="17396724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fld id="{1BC1C74C-8195-48DF-9193-A1E81BAEEFB0}" type="slidenum">
              <a:rPr lang="zh-CN" altLang="en-US" smtClean="0"/>
              <a:t>43</a:t>
            </a:fld>
            <a:endParaRPr lang="zh-CN" altLang="en-US"/>
          </a:p>
        </p:txBody>
      </p:sp>
    </p:spTree>
    <p:extLst>
      <p:ext uri="{BB962C8B-B14F-4D97-AF65-F5344CB8AC3E}">
        <p14:creationId xmlns:p14="http://schemas.microsoft.com/office/powerpoint/2010/main" val="163326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1BC1C74C-8195-48DF-9193-A1E81BAEEFB0}" type="slidenum">
              <a:rPr lang="zh-CN" altLang="en-US" smtClean="0"/>
              <a:t>4</a:t>
            </a:fld>
            <a:endParaRPr lang="zh-CN" altLang="en-US"/>
          </a:p>
        </p:txBody>
      </p:sp>
    </p:spTree>
    <p:extLst>
      <p:ext uri="{BB962C8B-B14F-4D97-AF65-F5344CB8AC3E}">
        <p14:creationId xmlns:p14="http://schemas.microsoft.com/office/powerpoint/2010/main" val="39962986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fld id="{1BC1C74C-8195-48DF-9193-A1E81BAEEFB0}" type="slidenum">
              <a:rPr lang="zh-CN" altLang="en-US" smtClean="0"/>
              <a:t>44</a:t>
            </a:fld>
            <a:endParaRPr lang="zh-CN" altLang="en-US"/>
          </a:p>
        </p:txBody>
      </p:sp>
    </p:spTree>
    <p:extLst>
      <p:ext uri="{BB962C8B-B14F-4D97-AF65-F5344CB8AC3E}">
        <p14:creationId xmlns:p14="http://schemas.microsoft.com/office/powerpoint/2010/main" val="19496551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fld id="{1BC1C74C-8195-48DF-9193-A1E81BAEEFB0}" type="slidenum">
              <a:rPr lang="zh-CN" altLang="en-US" smtClean="0"/>
              <a:t>45</a:t>
            </a:fld>
            <a:endParaRPr lang="zh-CN" altLang="en-US"/>
          </a:p>
        </p:txBody>
      </p:sp>
    </p:spTree>
    <p:extLst>
      <p:ext uri="{BB962C8B-B14F-4D97-AF65-F5344CB8AC3E}">
        <p14:creationId xmlns:p14="http://schemas.microsoft.com/office/powerpoint/2010/main" val="32496918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fld id="{1BC1C74C-8195-48DF-9193-A1E81BAEEFB0}" type="slidenum">
              <a:rPr lang="zh-CN" altLang="en-US" smtClean="0"/>
              <a:t>46</a:t>
            </a:fld>
            <a:endParaRPr lang="zh-CN" altLang="en-US"/>
          </a:p>
        </p:txBody>
      </p:sp>
    </p:spTree>
    <p:extLst>
      <p:ext uri="{BB962C8B-B14F-4D97-AF65-F5344CB8AC3E}">
        <p14:creationId xmlns:p14="http://schemas.microsoft.com/office/powerpoint/2010/main" val="14558416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fld id="{1BC1C74C-8195-48DF-9193-A1E81BAEEFB0}" type="slidenum">
              <a:rPr lang="zh-CN" altLang="en-US" smtClean="0"/>
              <a:t>47</a:t>
            </a:fld>
            <a:endParaRPr lang="zh-CN" altLang="en-US"/>
          </a:p>
        </p:txBody>
      </p:sp>
    </p:spTree>
    <p:extLst>
      <p:ext uri="{BB962C8B-B14F-4D97-AF65-F5344CB8AC3E}">
        <p14:creationId xmlns:p14="http://schemas.microsoft.com/office/powerpoint/2010/main" val="19245013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1BC1C74C-8195-48DF-9193-A1E81BAEEFB0}" type="slidenum">
              <a:rPr lang="zh-CN" altLang="en-US" smtClean="0"/>
              <a:t>49</a:t>
            </a:fld>
            <a:endParaRPr lang="zh-CN" altLang="en-US"/>
          </a:p>
        </p:txBody>
      </p:sp>
    </p:spTree>
    <p:extLst>
      <p:ext uri="{BB962C8B-B14F-4D97-AF65-F5344CB8AC3E}">
        <p14:creationId xmlns:p14="http://schemas.microsoft.com/office/powerpoint/2010/main" val="33426163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fld id="{1BC1C74C-8195-48DF-9193-A1E81BAEEFB0}" type="slidenum">
              <a:rPr lang="zh-CN" altLang="en-US" smtClean="0"/>
              <a:t>50</a:t>
            </a:fld>
            <a:endParaRPr lang="zh-CN" altLang="en-US"/>
          </a:p>
        </p:txBody>
      </p:sp>
    </p:spTree>
    <p:extLst>
      <p:ext uri="{BB962C8B-B14F-4D97-AF65-F5344CB8AC3E}">
        <p14:creationId xmlns:p14="http://schemas.microsoft.com/office/powerpoint/2010/main" val="29633809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fld id="{1BC1C74C-8195-48DF-9193-A1E81BAEEFB0}" type="slidenum">
              <a:rPr lang="zh-CN" altLang="en-US" smtClean="0"/>
              <a:t>67</a:t>
            </a:fld>
            <a:endParaRPr lang="zh-CN" altLang="en-US"/>
          </a:p>
        </p:txBody>
      </p:sp>
    </p:spTree>
    <p:extLst>
      <p:ext uri="{BB962C8B-B14F-4D97-AF65-F5344CB8AC3E}">
        <p14:creationId xmlns:p14="http://schemas.microsoft.com/office/powerpoint/2010/main" val="15110534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1BC1C74C-8195-48DF-9193-A1E81BAEEFB0}" type="slidenum">
              <a:rPr lang="zh-CN" altLang="en-US" smtClean="0"/>
              <a:t>70</a:t>
            </a:fld>
            <a:endParaRPr lang="zh-CN" altLang="en-US"/>
          </a:p>
        </p:txBody>
      </p:sp>
    </p:spTree>
    <p:extLst>
      <p:ext uri="{BB962C8B-B14F-4D97-AF65-F5344CB8AC3E}">
        <p14:creationId xmlns:p14="http://schemas.microsoft.com/office/powerpoint/2010/main" val="25990706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fld id="{1BC1C74C-8195-48DF-9193-A1E81BAEEFB0}" type="slidenum">
              <a:rPr lang="zh-CN" altLang="en-US" smtClean="0"/>
              <a:t>5</a:t>
            </a:fld>
            <a:endParaRPr lang="zh-CN" altLang="en-US"/>
          </a:p>
        </p:txBody>
      </p:sp>
    </p:spTree>
    <p:extLst>
      <p:ext uri="{BB962C8B-B14F-4D97-AF65-F5344CB8AC3E}">
        <p14:creationId xmlns:p14="http://schemas.microsoft.com/office/powerpoint/2010/main" val="18263428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CO</a:t>
            </a:r>
            <a:r>
              <a:rPr lang="en-US" altLang="zh-CN" baseline="-25000" dirty="0"/>
              <a:t>2 </a:t>
            </a:r>
            <a:r>
              <a:rPr lang="en-US" altLang="zh-CN" baseline="0" dirty="0"/>
              <a:t>: </a:t>
            </a:r>
            <a:endParaRPr lang="fr-FR" baseline="0" dirty="0"/>
          </a:p>
        </p:txBody>
      </p:sp>
      <p:sp>
        <p:nvSpPr>
          <p:cNvPr id="4" name="灯片编号占位符 3"/>
          <p:cNvSpPr>
            <a:spLocks noGrp="1"/>
          </p:cNvSpPr>
          <p:nvPr>
            <p:ph type="sldNum" sz="quarter" idx="5"/>
          </p:nvPr>
        </p:nvSpPr>
        <p:spPr/>
        <p:txBody>
          <a:bodyPr/>
          <a:lstStyle/>
          <a:p>
            <a:fld id="{1BC1C74C-8195-48DF-9193-A1E81BAEEFB0}" type="slidenum">
              <a:rPr lang="zh-CN" altLang="en-US" smtClean="0"/>
              <a:t>7</a:t>
            </a:fld>
            <a:endParaRPr lang="zh-CN" altLang="en-US"/>
          </a:p>
        </p:txBody>
      </p:sp>
    </p:spTree>
    <p:extLst>
      <p:ext uri="{BB962C8B-B14F-4D97-AF65-F5344CB8AC3E}">
        <p14:creationId xmlns:p14="http://schemas.microsoft.com/office/powerpoint/2010/main" val="7009302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en-US" b="1" dirty="0">
              <a:ea typeface="微软雅黑" panose="020B0503020204020204" pitchFamily="34" charset="-122"/>
            </a:endParaRPr>
          </a:p>
        </p:txBody>
      </p:sp>
      <p:sp>
        <p:nvSpPr>
          <p:cNvPr id="4" name="灯片编号占位符 3"/>
          <p:cNvSpPr>
            <a:spLocks noGrp="1"/>
          </p:cNvSpPr>
          <p:nvPr>
            <p:ph type="sldNum" sz="quarter" idx="5"/>
          </p:nvPr>
        </p:nvSpPr>
        <p:spPr/>
        <p:txBody>
          <a:bodyPr/>
          <a:lstStyle/>
          <a:p>
            <a:fld id="{1BC1C74C-8195-48DF-9193-A1E81BAEEFB0}" type="slidenum">
              <a:rPr lang="zh-CN" altLang="en-US" smtClean="0"/>
              <a:t>9</a:t>
            </a:fld>
            <a:endParaRPr lang="zh-CN" altLang="en-US"/>
          </a:p>
        </p:txBody>
      </p:sp>
    </p:spTree>
    <p:extLst>
      <p:ext uri="{BB962C8B-B14F-4D97-AF65-F5344CB8AC3E}">
        <p14:creationId xmlns:p14="http://schemas.microsoft.com/office/powerpoint/2010/main" val="2242183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b="0" i="0" dirty="0">
              <a:solidFill>
                <a:srgbClr val="6D97B1"/>
              </a:solidFill>
              <a:effectLst/>
              <a:latin typeface="helvetica" panose="020B0604020202020204" pitchFamily="34" charset="0"/>
            </a:endParaRPr>
          </a:p>
        </p:txBody>
      </p:sp>
      <p:sp>
        <p:nvSpPr>
          <p:cNvPr id="4" name="灯片编号占位符 3"/>
          <p:cNvSpPr>
            <a:spLocks noGrp="1"/>
          </p:cNvSpPr>
          <p:nvPr>
            <p:ph type="sldNum" sz="quarter" idx="5"/>
          </p:nvPr>
        </p:nvSpPr>
        <p:spPr/>
        <p:txBody>
          <a:bodyPr/>
          <a:lstStyle/>
          <a:p>
            <a:fld id="{1BC1C74C-8195-48DF-9193-A1E81BAEEFB0}" type="slidenum">
              <a:rPr lang="zh-CN" altLang="en-US" smtClean="0"/>
              <a:t>15</a:t>
            </a:fld>
            <a:endParaRPr lang="zh-CN" altLang="en-US"/>
          </a:p>
        </p:txBody>
      </p:sp>
    </p:spTree>
    <p:extLst>
      <p:ext uri="{BB962C8B-B14F-4D97-AF65-F5344CB8AC3E}">
        <p14:creationId xmlns:p14="http://schemas.microsoft.com/office/powerpoint/2010/main" val="3369155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1BC1C74C-8195-48DF-9193-A1E81BAEEFB0}" type="slidenum">
              <a:rPr lang="zh-CN" altLang="en-US" smtClean="0"/>
              <a:t>20</a:t>
            </a:fld>
            <a:endParaRPr lang="zh-CN" altLang="en-US"/>
          </a:p>
        </p:txBody>
      </p:sp>
    </p:spTree>
    <p:extLst>
      <p:ext uri="{BB962C8B-B14F-4D97-AF65-F5344CB8AC3E}">
        <p14:creationId xmlns:p14="http://schemas.microsoft.com/office/powerpoint/2010/main" val="2863290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1BC1C74C-8195-48DF-9193-A1E81BAEEFB0}" type="slidenum">
              <a:rPr lang="zh-CN" altLang="en-US" smtClean="0"/>
              <a:t>21</a:t>
            </a:fld>
            <a:endParaRPr lang="zh-CN" altLang="en-US"/>
          </a:p>
        </p:txBody>
      </p:sp>
    </p:spTree>
    <p:extLst>
      <p:ext uri="{BB962C8B-B14F-4D97-AF65-F5344CB8AC3E}">
        <p14:creationId xmlns:p14="http://schemas.microsoft.com/office/powerpoint/2010/main" val="140982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5F4C8E8-92B3-4327-984C-C198E62C1220}" type="datetimeFigureOut">
              <a:rPr lang="zh-CN" altLang="en-US" smtClean="0"/>
              <a:t>2021/3/8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194DEC-738B-4ED6-9D71-77BE9A6B3D39}" type="slidenum">
              <a:rPr lang="zh-CN" altLang="en-US" smtClean="0"/>
              <a:t>‹#›</a:t>
            </a:fld>
            <a:endParaRPr lang="zh-CN" altLang="en-US"/>
          </a:p>
        </p:txBody>
      </p:sp>
    </p:spTree>
  </p:cSld>
  <p:clrMapOvr>
    <a:masterClrMapping/>
  </p:clrMapOvr>
  <p:transition spd="med">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5F4C8E8-92B3-4327-984C-C198E62C1220}" type="datetimeFigureOut">
              <a:rPr lang="zh-CN" altLang="en-US" smtClean="0"/>
              <a:t>2021/3/8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194DEC-738B-4ED6-9D71-77BE9A6B3D39}" type="slidenum">
              <a:rPr lang="zh-CN" altLang="en-US" smtClean="0"/>
              <a:t>‹#›</a:t>
            </a:fld>
            <a:endParaRPr lang="zh-CN" altLang="en-US"/>
          </a:p>
        </p:txBody>
      </p:sp>
    </p:spTree>
  </p:cSld>
  <p:clrMapOvr>
    <a:masterClrMapping/>
  </p:clrMapOvr>
  <p:transition spd="med">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41"/>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5F4C8E8-92B3-4327-984C-C198E62C1220}" type="datetimeFigureOut">
              <a:rPr lang="zh-CN" altLang="en-US" smtClean="0"/>
              <a:t>2021/3/8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194DEC-738B-4ED6-9D71-77BE9A6B3D39}" type="slidenum">
              <a:rPr lang="zh-CN" altLang="en-US" smtClean="0"/>
              <a:t>‹#›</a:t>
            </a:fld>
            <a:endParaRPr lang="zh-CN" altLang="en-US"/>
          </a:p>
        </p:txBody>
      </p:sp>
    </p:spTree>
  </p:cSld>
  <p:clrMapOvr>
    <a:masterClrMapping/>
  </p:clrMapOvr>
  <p:transition spd="med">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45F4C8E8-92B3-4327-984C-C198E62C1220}" type="datetimeFigureOut">
              <a:rPr lang="zh-CN" altLang="en-US" smtClean="0"/>
              <a:t>2021/3/8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A194DEC-738B-4ED6-9D71-77BE9A6B3D39}"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45F4C8E8-92B3-4327-984C-C198E62C1220}" type="datetimeFigureOut">
              <a:rPr lang="zh-CN" altLang="en-US" smtClean="0"/>
              <a:t>2021/3/8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A194DEC-738B-4ED6-9D71-77BE9A6B3D39}" type="slidenum">
              <a:rPr lang="zh-CN" altLang="en-US" smtClean="0"/>
              <a:t>‹#›</a:t>
            </a:fld>
            <a:endParaRPr lang="zh-CN" altLang="en-US"/>
          </a:p>
        </p:txBody>
      </p:sp>
    </p:spTree>
  </p:cSld>
  <p:clrMapOvr>
    <a:masterClrMapping/>
  </p:clrMapOvr>
  <p:transition spd="med">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45F4C8E8-92B3-4327-984C-C198E62C1220}" type="datetimeFigureOut">
              <a:rPr lang="zh-CN" altLang="en-US" smtClean="0"/>
              <a:t>2021/3/8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A194DEC-738B-4ED6-9D71-77BE9A6B3D39}"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45F4C8E8-92B3-4327-984C-C198E62C1220}" type="datetimeFigureOut">
              <a:rPr lang="zh-CN" altLang="en-US" smtClean="0"/>
              <a:t>2021/3/8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A194DEC-738B-4ED6-9D71-77BE9A6B3D39}" type="slidenum">
              <a:rPr lang="zh-CN" altLang="en-US" smtClean="0"/>
              <a:t>‹#›</a:t>
            </a:fld>
            <a:endParaRPr lang="zh-CN" altLang="en-US"/>
          </a:p>
        </p:txBody>
      </p:sp>
    </p:spTree>
  </p:cSld>
  <p:clrMapOvr>
    <a:masterClrMapping/>
  </p:clrMapOvr>
  <p:transition spd="med">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582334"/>
            <a:ext cx="4937760" cy="3378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582334"/>
            <a:ext cx="4937760" cy="3378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45F4C8E8-92B3-4327-984C-C198E62C1220}" type="datetimeFigureOut">
              <a:rPr lang="zh-CN" altLang="en-US" smtClean="0"/>
              <a:t>2021/3/8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A194DEC-738B-4ED6-9D71-77BE9A6B3D39}" type="slidenum">
              <a:rPr lang="zh-CN" altLang="en-US" smtClean="0"/>
              <a:t>‹#›</a:t>
            </a:fld>
            <a:endParaRPr lang="zh-CN" altLang="en-US"/>
          </a:p>
        </p:txBody>
      </p:sp>
    </p:spTree>
  </p:cSld>
  <p:clrMapOvr>
    <a:masterClrMapping/>
  </p:clrMapOvr>
  <p:transition spd="med">
    <p:pull/>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45F4C8E8-92B3-4327-984C-C198E62C1220}" type="datetimeFigureOut">
              <a:rPr lang="zh-CN" altLang="en-US" smtClean="0"/>
              <a:t>2021/3/8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A194DEC-738B-4ED6-9D71-77BE9A6B3D39}" type="slidenum">
              <a:rPr lang="zh-CN" altLang="en-US" smtClean="0"/>
              <a:t>‹#›</a:t>
            </a:fld>
            <a:endParaRPr lang="zh-CN" altLang="en-US"/>
          </a:p>
        </p:txBody>
      </p:sp>
    </p:spTree>
  </p:cSld>
  <p:clrMapOvr>
    <a:masterClrMapping/>
  </p:clrMapOvr>
  <p:transition spd="med">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5F4C8E8-92B3-4327-984C-C198E62C1220}" type="datetimeFigureOut">
              <a:rPr lang="zh-CN" altLang="en-US" smtClean="0"/>
              <a:t>2021/3/8</a:t>
            </a:fld>
            <a:endParaRPr lang="zh-CN" alt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EA194DEC-738B-4ED6-9D71-77BE9A6B3D39}" type="slidenum">
              <a:rPr lang="zh-CN" altLang="en-US" smtClean="0"/>
              <a:t>‹#›</a:t>
            </a:fld>
            <a:endParaRPr lang="zh-CN" altLang="en-US"/>
          </a:p>
        </p:txBody>
      </p:sp>
    </p:spTree>
  </p:cSld>
  <p:clrMapOvr>
    <a:masterClrMapping/>
  </p:clrMapOvr>
  <p:transition spd="med">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45F4C8E8-92B3-4327-984C-C198E62C1220}" type="datetimeFigureOut">
              <a:rPr lang="zh-CN" altLang="en-US" smtClean="0"/>
              <a:t>2021/3/8</a:t>
            </a:fld>
            <a:endParaRPr lang="zh-CN" alt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EA194DEC-738B-4ED6-9D71-77BE9A6B3D39}" type="slidenum">
              <a:rPr lang="zh-CN" altLang="en-US" smtClean="0"/>
              <a:t>‹#›</a:t>
            </a:fld>
            <a:endParaRPr lang="zh-CN" altLang="en-US"/>
          </a:p>
        </p:txBody>
      </p:sp>
    </p:spTree>
  </p:cSld>
  <p:clrMapOvr>
    <a:masterClrMapping/>
  </p:clrMapOvr>
  <p:transition spd="med">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5F4C8E8-92B3-4327-984C-C198E62C1220}" type="datetimeFigureOut">
              <a:rPr lang="zh-CN" altLang="en-US" smtClean="0"/>
              <a:t>2021/3/8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194DEC-738B-4ED6-9D71-77BE9A6B3D39}" type="slidenum">
              <a:rPr lang="zh-CN" altLang="en-US" smtClean="0"/>
              <a:t>‹#›</a:t>
            </a:fld>
            <a:endParaRPr lang="zh-CN" altLang="en-US"/>
          </a:p>
        </p:txBody>
      </p:sp>
    </p:spTree>
  </p:cSld>
  <p:clrMapOvr>
    <a:masterClrMapping/>
  </p:clrMapOvr>
  <p:transition spd="med">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5F4C8E8-92B3-4327-984C-C198E62C1220}" type="datetimeFigureOut">
              <a:rPr lang="zh-CN" altLang="en-US" smtClean="0"/>
              <a:t>2021/3/8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A194DEC-738B-4ED6-9D71-77BE9A6B3D39}" type="slidenum">
              <a:rPr lang="zh-CN" altLang="en-US" smtClean="0"/>
              <a:t>‹#›</a:t>
            </a:fld>
            <a:endParaRPr lang="zh-CN" altLang="en-US"/>
          </a:p>
        </p:txBody>
      </p:sp>
    </p:spTree>
  </p:cSld>
  <p:clrMapOvr>
    <a:masterClrMapping/>
  </p:clrMapOvr>
  <p:transition spd="med">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45F4C8E8-92B3-4327-984C-C198E62C1220}" type="datetimeFigureOut">
              <a:rPr lang="zh-CN" altLang="en-US" smtClean="0"/>
              <a:t>2021/3/8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A194DEC-738B-4ED6-9D71-77BE9A6B3D39}" type="slidenum">
              <a:rPr lang="zh-CN" altLang="en-US" smtClean="0"/>
              <a:t>‹#›</a:t>
            </a:fld>
            <a:endParaRPr lang="zh-CN" altLang="en-US"/>
          </a:p>
        </p:txBody>
      </p:sp>
    </p:spTree>
  </p:cSld>
  <p:clrMapOvr>
    <a:masterClrMapping/>
  </p:clrMapOvr>
  <p:transition spd="med">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45F4C8E8-92B3-4327-984C-C198E62C1220}" type="datetimeFigureOut">
              <a:rPr lang="zh-CN" altLang="en-US" smtClean="0"/>
              <a:t>2021/3/8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A194DEC-738B-4ED6-9D71-77BE9A6B3D39}" type="slidenum">
              <a:rPr lang="zh-CN" altLang="en-US" smtClean="0"/>
              <a:t>‹#›</a:t>
            </a:fld>
            <a:endParaRPr lang="zh-CN" altLang="en-US"/>
          </a:p>
        </p:txBody>
      </p:sp>
    </p:spTree>
  </p:cSld>
  <p:clrMapOvr>
    <a:masterClrMapping/>
  </p:clrMapOvr>
  <p:transition spd="med">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5F4C8E8-92B3-4327-984C-C198E62C1220}" type="datetimeFigureOut">
              <a:rPr lang="zh-CN" altLang="en-US" smtClean="0"/>
              <a:t>2021/3/8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194DEC-738B-4ED6-9D71-77BE9A6B3D39}" type="slidenum">
              <a:rPr lang="zh-CN" altLang="en-US" smtClean="0"/>
              <a:t>‹#›</a:t>
            </a:fld>
            <a:endParaRPr lang="zh-CN" altLang="en-US"/>
          </a:p>
        </p:txBody>
      </p:sp>
    </p:spTree>
  </p:cSld>
  <p:clrMapOvr>
    <a:masterClrMapping/>
  </p:clrMapOvr>
  <p:transition spd="med">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3"/>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3"/>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5F4C8E8-92B3-4327-984C-C198E62C1220}" type="datetimeFigureOut">
              <a:rPr lang="zh-CN" altLang="en-US" smtClean="0"/>
              <a:t>2021/3/8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A194DEC-738B-4ED6-9D71-77BE9A6B3D39}" type="slidenum">
              <a:rPr lang="zh-CN" altLang="en-US" smtClean="0"/>
              <a:t>‹#›</a:t>
            </a:fld>
            <a:endParaRPr lang="zh-CN" altLang="en-US"/>
          </a:p>
        </p:txBody>
      </p:sp>
    </p:spTree>
  </p:cSld>
  <p:clrMapOvr>
    <a:masterClrMapping/>
  </p:clrMapOvr>
  <p:transition spd="med">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5F4C8E8-92B3-4327-984C-C198E62C1220}" type="datetimeFigureOut">
              <a:rPr lang="zh-CN" altLang="en-US" smtClean="0"/>
              <a:t>2021/3/8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A194DEC-738B-4ED6-9D71-77BE9A6B3D39}" type="slidenum">
              <a:rPr lang="zh-CN" altLang="en-US" smtClean="0"/>
              <a:t>‹#›</a:t>
            </a:fld>
            <a:endParaRPr lang="zh-CN" altLang="en-US"/>
          </a:p>
        </p:txBody>
      </p:sp>
    </p:spTree>
  </p:cSld>
  <p:clrMapOvr>
    <a:masterClrMapping/>
  </p:clrMapOvr>
  <p:transition spd="med">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5F4C8E8-92B3-4327-984C-C198E62C1220}" type="datetimeFigureOut">
              <a:rPr lang="zh-CN" altLang="en-US" smtClean="0"/>
              <a:t>2021/3/8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A194DEC-738B-4ED6-9D71-77BE9A6B3D39}" type="slidenum">
              <a:rPr lang="zh-CN" altLang="en-US" smtClean="0"/>
              <a:t>‹#›</a:t>
            </a:fld>
            <a:endParaRPr lang="zh-CN" altLang="en-US"/>
          </a:p>
        </p:txBody>
      </p:sp>
    </p:spTree>
  </p:cSld>
  <p:clrMapOvr>
    <a:masterClrMapping/>
  </p:clrMapOvr>
  <p:transition spd="med">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5F4C8E8-92B3-4327-984C-C198E62C1220}" type="datetimeFigureOut">
              <a:rPr lang="zh-CN" altLang="en-US" smtClean="0"/>
              <a:t>2021/3/8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A194DEC-738B-4ED6-9D71-77BE9A6B3D39}" type="slidenum">
              <a:rPr lang="zh-CN" altLang="en-US" smtClean="0"/>
              <a:t>‹#›</a:t>
            </a:fld>
            <a:endParaRPr lang="zh-CN" altLang="en-US"/>
          </a:p>
        </p:txBody>
      </p:sp>
    </p:spTree>
  </p:cSld>
  <p:clrMapOvr>
    <a:masterClrMapping/>
  </p:clrMapOvr>
  <p:transition spd="med">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5F4C8E8-92B3-4327-984C-C198E62C1220}" type="datetimeFigureOut">
              <a:rPr lang="zh-CN" altLang="en-US" smtClean="0"/>
              <a:t>2021/3/8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A194DEC-738B-4ED6-9D71-77BE9A6B3D39}" type="slidenum">
              <a:rPr lang="zh-CN" altLang="en-US" smtClean="0"/>
              <a:t>‹#›</a:t>
            </a:fld>
            <a:endParaRPr lang="zh-CN" altLang="en-US"/>
          </a:p>
        </p:txBody>
      </p:sp>
    </p:spTree>
  </p:cSld>
  <p:clrMapOvr>
    <a:masterClrMapping/>
  </p:clrMapOvr>
  <p:transition spd="med">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5F4C8E8-92B3-4327-984C-C198E62C1220}" type="datetimeFigureOut">
              <a:rPr lang="zh-CN" altLang="en-US" smtClean="0"/>
              <a:t>2021/3/8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A194DEC-738B-4ED6-9D71-77BE9A6B3D39}" type="slidenum">
              <a:rPr lang="zh-CN" altLang="en-US" smtClean="0"/>
              <a:t>‹#›</a:t>
            </a:fld>
            <a:endParaRPr lang="zh-CN" altLang="en-US"/>
          </a:p>
        </p:txBody>
      </p:sp>
    </p:spTree>
  </p:cSld>
  <p:clrMapOvr>
    <a:masterClrMapping/>
  </p:clrMapOvr>
  <p:transition spd="med">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9000">
              <a:schemeClr val="bg1">
                <a:lumMod val="87000"/>
                <a:lumOff val="13000"/>
              </a:schemeClr>
            </a:gs>
            <a:gs pos="89000">
              <a:schemeClr val="bg1">
                <a:lumMod val="83000"/>
              </a:schemeClr>
            </a:gs>
          </a:gsLst>
          <a:lin ang="162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5F4C8E8-92B3-4327-984C-C198E62C1220}" type="datetimeFigureOut">
              <a:rPr lang="zh-CN" altLang="en-US" smtClean="0"/>
              <a:t>2021/3/8</a:t>
            </a:fld>
            <a:endParaRPr lang="zh-CN" alt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A194DEC-738B-4ED6-9D71-77BE9A6B3D3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pull/>
  </p:transition>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45F4C8E8-92B3-4327-984C-C198E62C1220}" type="datetimeFigureOut">
              <a:rPr lang="zh-CN" altLang="en-US" smtClean="0"/>
              <a:t>2021/3/8</a:t>
            </a:fld>
            <a:endParaRPr lang="zh-CN" alt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EA194DEC-738B-4ED6-9D71-77BE9A6B3D39}" type="slidenum">
              <a:rPr lang="zh-CN" altLang="en-US" smtClean="0"/>
              <a:t>‹#›</a:t>
            </a:fld>
            <a:endParaRPr lang="zh-CN" alt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pull/>
  </p:transition>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2pPr>
      <a:lvl3pPr marL="56705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166648" y="3547098"/>
            <a:ext cx="9984827" cy="878081"/>
          </a:xfrm>
          <a:prstGeom prst="rect">
            <a:avLst/>
          </a:prstGeom>
        </p:spPr>
        <p:txBody>
          <a:bodyPr vert="horz" lIns="91440" tIns="45720" rIns="91440" bIns="45720" rtlCol="0" anchor="ctr">
            <a:norm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nSpc>
                <a:spcPct val="150000"/>
              </a:lnSpc>
              <a:spcBef>
                <a:spcPts val="0"/>
              </a:spcBef>
            </a:pPr>
            <a:r>
              <a:rPr lang="en-US" altLang="zh-CN" sz="3200" dirty="0">
                <a:solidFill>
                  <a:srgbClr val="002060"/>
                </a:solidFill>
                <a:latin typeface="+mn-lt"/>
              </a:rPr>
              <a:t>Séance 1	</a:t>
            </a:r>
            <a:r>
              <a:rPr lang="en-US" altLang="zh-CN" sz="3200" dirty="0" err="1">
                <a:solidFill>
                  <a:srgbClr val="002060"/>
                </a:solidFill>
                <a:latin typeface="+mn-lt"/>
              </a:rPr>
              <a:t>Texte</a:t>
            </a:r>
            <a:r>
              <a:rPr lang="en-US" altLang="zh-CN" sz="3200" dirty="0">
                <a:solidFill>
                  <a:srgbClr val="002060"/>
                </a:solidFill>
                <a:latin typeface="+mn-lt"/>
              </a:rPr>
              <a:t> : </a:t>
            </a:r>
            <a:r>
              <a:rPr lang="fr-FR" altLang="zh-CN" sz="3200" b="1" i="1" dirty="0">
                <a:solidFill>
                  <a:srgbClr val="002060"/>
                </a:solidFill>
                <a:latin typeface="+mn-lt"/>
              </a:rPr>
              <a:t>Si les insectes disparaissaient…</a:t>
            </a:r>
            <a:endParaRPr lang="zh-CN" altLang="en-US" sz="3200" b="1" i="1" dirty="0">
              <a:solidFill>
                <a:srgbClr val="002060"/>
              </a:solidFill>
              <a:latin typeface="+mn-lt"/>
            </a:endParaRPr>
          </a:p>
        </p:txBody>
      </p:sp>
      <p:sp>
        <p:nvSpPr>
          <p:cNvPr id="6" name="矩形 5"/>
          <p:cNvSpPr/>
          <p:nvPr/>
        </p:nvSpPr>
        <p:spPr>
          <a:xfrm>
            <a:off x="805218" y="1686230"/>
            <a:ext cx="10781731" cy="1572123"/>
          </a:xfrm>
          <a:prstGeom prst="rect">
            <a:avLst/>
          </a:prstGeom>
        </p:spPr>
        <p:txBody>
          <a:bodyPr wrap="square" anchor="ctr" anchorCtr="1">
            <a:noAutofit/>
          </a:bodyPr>
          <a:lstStyle/>
          <a:p>
            <a:pPr algn="ctr">
              <a:lnSpc>
                <a:spcPct val="150000"/>
              </a:lnSpc>
            </a:pPr>
            <a:r>
              <a:rPr lang="en-US" altLang="zh-CN" sz="3200" dirty="0" err="1">
                <a:solidFill>
                  <a:prstClr val="black"/>
                </a:solidFill>
                <a:latin typeface="Cambria" panose="02040503050406030204" pitchFamily="18" charset="0"/>
                <a:ea typeface="Cambria" panose="02040503050406030204" pitchFamily="18" charset="0"/>
                <a:cs typeface="+mj-cs"/>
              </a:rPr>
              <a:t>Séquence</a:t>
            </a:r>
            <a:r>
              <a:rPr lang="en-US" altLang="zh-CN" sz="3200" dirty="0">
                <a:solidFill>
                  <a:prstClr val="black"/>
                </a:solidFill>
                <a:latin typeface="Cambria" panose="02040503050406030204" pitchFamily="18" charset="0"/>
                <a:ea typeface="Cambria" panose="02040503050406030204" pitchFamily="18" charset="0"/>
                <a:cs typeface="+mj-cs"/>
              </a:rPr>
              <a:t> 5 - </a:t>
            </a:r>
            <a:r>
              <a:rPr lang="fr-FR" altLang="zh-CN" sz="3200" dirty="0">
                <a:solidFill>
                  <a:prstClr val="black"/>
                </a:solidFill>
                <a:latin typeface="Cambria" panose="02040503050406030204" pitchFamily="18" charset="0"/>
                <a:ea typeface="Cambria" panose="02040503050406030204" pitchFamily="18" charset="0"/>
                <a:cs typeface="+mj-cs"/>
              </a:rPr>
              <a:t>Où sont les abeilles ?</a:t>
            </a:r>
            <a:endParaRPr lang="en-US" altLang="zh-CN" sz="3200" dirty="0">
              <a:solidFill>
                <a:prstClr val="black"/>
              </a:solidFill>
              <a:latin typeface="Cambria" panose="02040503050406030204" pitchFamily="18" charset="0"/>
              <a:ea typeface="Cambria" panose="02040503050406030204" pitchFamily="18" charset="0"/>
              <a:cs typeface="+mj-cs"/>
            </a:endParaRPr>
          </a:p>
        </p:txBody>
      </p:sp>
    </p:spTree>
  </p:cSld>
  <p:clrMapOvr>
    <a:masterClrMapping/>
  </p:clrMapOvr>
  <p:transition spd="med">
    <p:pull/>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599" y="777768"/>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600" y="2225040"/>
            <a:ext cx="10972800" cy="4114800"/>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a:lnSpc>
                <a:spcPct val="150000"/>
              </a:lnSpc>
              <a:spcBef>
                <a:spcPts val="0"/>
              </a:spcBef>
            </a:pPr>
            <a:r>
              <a:rPr lang="fr-FR" altLang="zh-CN" b="1" dirty="0">
                <a:ea typeface="微软雅黑" panose="020B0503020204020204" pitchFamily="34" charset="-122"/>
              </a:rPr>
              <a:t>se nourrir de </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Les animaux qui se nourrissent uniquement d’herbes sont appelés herbivores.</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Pendant la première semaine, nourrissez-vous uniquement de bouillons.</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Pour ma nouvelle collection, je me suis beaucoup nourrie de la culture locale de l’ethnie Miao.</a:t>
            </a:r>
          </a:p>
        </p:txBody>
      </p:sp>
    </p:spTree>
  </p:cSld>
  <p:clrMapOvr>
    <a:masterClrMapping/>
  </p:clrMapOvr>
  <p:transition spd="med">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762000"/>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600" y="2234989"/>
            <a:ext cx="10972800" cy="3861011"/>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a:lnSpc>
                <a:spcPct val="150000"/>
              </a:lnSpc>
              <a:spcBef>
                <a:spcPts val="0"/>
              </a:spcBef>
            </a:pPr>
            <a:r>
              <a:rPr lang="fr-FR" altLang="zh-CN" b="1" dirty="0">
                <a:ea typeface="微软雅黑" panose="020B0503020204020204" pitchFamily="34" charset="-122"/>
              </a:rPr>
              <a:t>avoir un impact + adj. sur qch.</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Les efforts pédagogiques à l’école ces dernières années ont eu un impact majeur sur la réduction du nombre de fumeurs de moins de vingt ans. </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L’épidémie du coronavirus a eu des impacts considérables sur l’économie mondiale.</a:t>
            </a:r>
          </a:p>
        </p:txBody>
      </p:sp>
    </p:spTree>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548640"/>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600" y="2011469"/>
            <a:ext cx="10972800" cy="4297891"/>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a:lnSpc>
                <a:spcPct val="150000"/>
              </a:lnSpc>
              <a:spcBef>
                <a:spcPts val="0"/>
              </a:spcBef>
            </a:pPr>
            <a:r>
              <a:rPr lang="fr-FR" altLang="zh-CN" b="1" dirty="0">
                <a:ea typeface="微软雅黑" panose="020B0503020204020204" pitchFamily="34" charset="-122"/>
              </a:rPr>
              <a:t>ne pas faire de doute</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Roxane est une élève très douée en maths. Cela ne fait pas de doute.</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L’implication de cette compagnie dans ce scandale ne fait aucun doute.</a:t>
            </a:r>
          </a:p>
          <a:p>
            <a:pPr>
              <a:lnSpc>
                <a:spcPct val="150000"/>
              </a:lnSpc>
              <a:spcBef>
                <a:spcPts val="0"/>
              </a:spcBef>
            </a:pPr>
            <a:r>
              <a:rPr lang="fr-FR" altLang="zh-CN" b="1" dirty="0">
                <a:ea typeface="微软雅黑" panose="020B0503020204020204" pitchFamily="34" charset="-122"/>
              </a:rPr>
              <a:t>dévastateur, </a:t>
            </a:r>
            <a:r>
              <a:rPr lang="fr-FR" altLang="zh-CN" b="1" dirty="0" err="1">
                <a:ea typeface="微软雅黑" panose="020B0503020204020204" pitchFamily="34" charset="-122"/>
              </a:rPr>
              <a:t>trice</a:t>
            </a:r>
            <a:endParaRPr lang="fr-FR" altLang="zh-CN" b="1" dirty="0">
              <a:ea typeface="微软雅黑" panose="020B0503020204020204" pitchFamily="34" charset="-122"/>
            </a:endParaRP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Les très nombreux typhons de cette année ont eu un impact dévastateur sur ce pays.</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Les habitants ont tout perdu dans cette guerre dévastatrice qui a duré 10 ans.</a:t>
            </a:r>
          </a:p>
        </p:txBody>
      </p:sp>
    </p:spTree>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548640"/>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600" y="2011469"/>
            <a:ext cx="10972800" cy="4297891"/>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a:lnSpc>
                <a:spcPct val="150000"/>
              </a:lnSpc>
              <a:spcBef>
                <a:spcPts val="0"/>
              </a:spcBef>
            </a:pPr>
            <a:r>
              <a:rPr lang="fr-FR" altLang="zh-CN" b="1" dirty="0">
                <a:ea typeface="微软雅黑" panose="020B0503020204020204" pitchFamily="34" charset="-122"/>
              </a:rPr>
              <a:t>intensification (intensifier)</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Depuis le mois de mai, les orages se sont intensifiés dans le sud du pays.</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Les deux pays ont intensifié les échanges et les coopérations dans tous les domaines.</a:t>
            </a:r>
          </a:p>
          <a:p>
            <a:pPr>
              <a:lnSpc>
                <a:spcPct val="150000"/>
              </a:lnSpc>
              <a:spcBef>
                <a:spcPts val="0"/>
              </a:spcBef>
            </a:pPr>
            <a:r>
              <a:rPr lang="fr-FR" altLang="zh-CN" b="1" dirty="0">
                <a:ea typeface="微软雅黑" panose="020B0503020204020204" pitchFamily="34" charset="-122"/>
              </a:rPr>
              <a:t>vicieux (le cercle vicieux)</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Il faut briser le cercle vicieux de la violence car cette dernière ne résout aucun problème, bien au contraire.</a:t>
            </a:r>
          </a:p>
        </p:txBody>
      </p:sp>
    </p:spTree>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548640"/>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600" y="2011469"/>
            <a:ext cx="10972800" cy="4297891"/>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a:lnSpc>
                <a:spcPct val="150000"/>
              </a:lnSpc>
              <a:spcBef>
                <a:spcPts val="0"/>
              </a:spcBef>
            </a:pPr>
            <a:r>
              <a:rPr lang="fr-FR" altLang="zh-CN" b="1" dirty="0">
                <a:ea typeface="微软雅黑" panose="020B0503020204020204" pitchFamily="34" charset="-122"/>
              </a:rPr>
              <a:t>redoutable = qui fait peur</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Obélix a un appétit redoutable. Il peut manger quatre sangliers d’un coup.</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Aujourd’hui, je vais affronter un adversaire redoutable.</a:t>
            </a:r>
          </a:p>
        </p:txBody>
      </p:sp>
    </p:spTree>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548640"/>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600" y="2011469"/>
            <a:ext cx="10972800" cy="4297891"/>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a:lnSpc>
                <a:spcPct val="150000"/>
              </a:lnSpc>
              <a:spcBef>
                <a:spcPts val="0"/>
              </a:spcBef>
            </a:pPr>
            <a:r>
              <a:rPr lang="fr-FR" altLang="zh-CN" b="1" dirty="0">
                <a:ea typeface="微软雅黑" panose="020B0503020204020204" pitchFamily="34" charset="-122"/>
              </a:rPr>
              <a:t>favoriser</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Pour favoriser le développement économique, la Chine a développé des zones économiques spéciales.</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Pour réduire notre impact sur l’environnement, il est important de favoriser le développement des énergies vertes.</a:t>
            </a:r>
          </a:p>
        </p:txBody>
      </p:sp>
    </p:spTree>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548640"/>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600" y="2011469"/>
            <a:ext cx="10972800" cy="4297891"/>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a:lnSpc>
                <a:spcPct val="150000"/>
              </a:lnSpc>
              <a:spcBef>
                <a:spcPts val="0"/>
              </a:spcBef>
            </a:pPr>
            <a:r>
              <a:rPr lang="fr-FR" altLang="zh-CN" b="1" dirty="0">
                <a:ea typeface="微软雅黑" panose="020B0503020204020204" pitchFamily="34" charset="-122"/>
              </a:rPr>
              <a:t>ravageur, se</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Si ces rongeurs ne sont pas éliminés suffisamment tôt, ils vont vite devenir ravageurs et détruire notre culture de blé.</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Cet acteur au sourire ravageur a été choisi pour faire une publicité de dentifrice.</a:t>
            </a:r>
            <a:r>
              <a:rPr lang="zh-CN" altLang="fr-FR" dirty="0">
                <a:ea typeface="微软雅黑" panose="020B0503020204020204" pitchFamily="34" charset="-122"/>
              </a:rPr>
              <a:t>（</a:t>
            </a:r>
            <a:r>
              <a:rPr lang="zh-CN" altLang="en-US" dirty="0">
                <a:ea typeface="微软雅黑" panose="020B0503020204020204" pitchFamily="34" charset="-122"/>
              </a:rPr>
              <a:t>此处为转义）</a:t>
            </a:r>
          </a:p>
        </p:txBody>
      </p:sp>
    </p:spTree>
  </p:cSld>
  <p:clrMapOvr>
    <a:masterClrMapping/>
  </p:clrMapOvr>
  <p:transition spd="med">
    <p:pull/>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548640"/>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600" y="2011469"/>
            <a:ext cx="10972800" cy="4297891"/>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a:lnSpc>
                <a:spcPct val="150000"/>
              </a:lnSpc>
              <a:spcBef>
                <a:spcPts val="0"/>
              </a:spcBef>
            </a:pPr>
            <a:r>
              <a:rPr lang="fr-FR" altLang="zh-CN" b="1" dirty="0">
                <a:ea typeface="微软雅黑" panose="020B0503020204020204" pitchFamily="34" charset="-122"/>
              </a:rPr>
              <a:t>résistant, e</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À cause de l’abus des antibiotiques, beaucoup de bactéries sont devenues résistantes. </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Le chameau est un animal très résistant qui peut rester plusieurs jours sans boire.</a:t>
            </a:r>
          </a:p>
        </p:txBody>
      </p:sp>
    </p:spTree>
  </p:cSld>
  <p:clrMapOvr>
    <a:masterClrMapping/>
  </p:clrMapOvr>
  <p:transition spd="med">
    <p:pull/>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548640"/>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600" y="2011469"/>
            <a:ext cx="10972800" cy="4297891"/>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a:lnSpc>
                <a:spcPct val="150000"/>
              </a:lnSpc>
              <a:spcBef>
                <a:spcPts val="0"/>
              </a:spcBef>
            </a:pPr>
            <a:r>
              <a:rPr lang="fr-FR" altLang="zh-CN" b="1" dirty="0">
                <a:ea typeface="微软雅黑" panose="020B0503020204020204" pitchFamily="34" charset="-122"/>
              </a:rPr>
              <a:t>s’attaquer à</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C’est un virus qui s’attaque au système digestif du corps humain.</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J’ai passé deux jours à nettoyer ma chambre. Demain, je m’attaque au salon.</a:t>
            </a:r>
          </a:p>
          <a:p>
            <a:pPr>
              <a:lnSpc>
                <a:spcPct val="150000"/>
              </a:lnSpc>
              <a:spcBef>
                <a:spcPts val="0"/>
              </a:spcBef>
            </a:pPr>
            <a:r>
              <a:rPr lang="fr-FR" altLang="zh-CN" b="1" dirty="0">
                <a:ea typeface="微软雅黑" panose="020B0503020204020204" pitchFamily="34" charset="-122"/>
              </a:rPr>
              <a:t>destructeur, </a:t>
            </a:r>
            <a:r>
              <a:rPr lang="fr-FR" altLang="zh-CN" b="1" dirty="0" err="1">
                <a:ea typeface="微软雅黑" panose="020B0503020204020204" pitchFamily="34" charset="-122"/>
              </a:rPr>
              <a:t>trice</a:t>
            </a:r>
            <a:r>
              <a:rPr lang="fr-FR" altLang="zh-CN" b="1" dirty="0">
                <a:ea typeface="微软雅黑" panose="020B0503020204020204" pitchFamily="34" charset="-122"/>
              </a:rPr>
              <a:t> = dévastateur</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La tornade Katharina a été destructrice. Il ne reste plus une seule maison debout après son passage.</a:t>
            </a:r>
          </a:p>
        </p:txBody>
      </p:sp>
    </p:spTree>
  </p:cSld>
  <p:clrMapOvr>
    <a:masterClrMapping/>
  </p:clrMapOvr>
  <p:transition spd="med">
    <p:pull/>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548640"/>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600" y="2011469"/>
            <a:ext cx="10972800" cy="4297891"/>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a:lnSpc>
                <a:spcPct val="150000"/>
              </a:lnSpc>
              <a:spcBef>
                <a:spcPts val="0"/>
              </a:spcBef>
            </a:pPr>
            <a:r>
              <a:rPr lang="fr-FR" altLang="zh-CN" b="1" dirty="0">
                <a:ea typeface="微软雅黑" panose="020B0503020204020204" pitchFamily="34" charset="-122"/>
              </a:rPr>
              <a:t>préserver</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La création de parcs naturels a permis de préserver les animaux ainsi que leurs habitats naturels.</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C’est la responsabilité de chacun de préserver l’environnement.</a:t>
            </a:r>
          </a:p>
        </p:txBody>
      </p:sp>
    </p:spTree>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23887" y="1428750"/>
            <a:ext cx="10944225" cy="4000500"/>
            <a:chOff x="623887" y="1428750"/>
            <a:chExt cx="10944225" cy="4000500"/>
          </a:xfrm>
        </p:grpSpPr>
        <p:pic>
          <p:nvPicPr>
            <p:cNvPr id="3" name="图片 2"/>
            <p:cNvPicPr>
              <a:picLocks noChangeAspect="1"/>
            </p:cNvPicPr>
            <p:nvPr/>
          </p:nvPicPr>
          <p:blipFill>
            <a:blip r:embed="rId2"/>
            <a:stretch>
              <a:fillRect/>
            </a:stretch>
          </p:blipFill>
          <p:spPr>
            <a:xfrm>
              <a:off x="623887" y="1428750"/>
              <a:ext cx="10944225" cy="4000500"/>
            </a:xfrm>
            <a:prstGeom prst="rect">
              <a:avLst/>
            </a:prstGeom>
          </p:spPr>
        </p:pic>
        <p:pic>
          <p:nvPicPr>
            <p:cNvPr id="6" name="图片 5"/>
            <p:cNvPicPr>
              <a:picLocks noChangeAspect="1"/>
            </p:cNvPicPr>
            <p:nvPr/>
          </p:nvPicPr>
          <p:blipFill>
            <a:blip r:embed="rId3"/>
            <a:stretch>
              <a:fillRect/>
            </a:stretch>
          </p:blipFill>
          <p:spPr>
            <a:xfrm>
              <a:off x="9606337" y="4890499"/>
              <a:ext cx="1961775" cy="538751"/>
            </a:xfrm>
            <a:prstGeom prst="rect">
              <a:avLst/>
            </a:prstGeom>
          </p:spPr>
        </p:pic>
      </p:grpSp>
    </p:spTree>
  </p:cSld>
  <p:clrMapOvr>
    <a:masterClrMapping/>
  </p:clrMapOvr>
  <p:transition spd="med">
    <p:pull/>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965754"/>
            <a:ext cx="10972800" cy="1143000"/>
          </a:xfrm>
        </p:spPr>
        <p:style>
          <a:lnRef idx="2">
            <a:schemeClr val="accent2"/>
          </a:lnRef>
          <a:fillRef idx="1">
            <a:schemeClr val="lt1"/>
          </a:fillRef>
          <a:effectRef idx="0">
            <a:schemeClr val="accent2"/>
          </a:effectRef>
          <a:fontRef idx="minor">
            <a:schemeClr val="dk1"/>
          </a:fontRef>
        </p:style>
        <p:txBody>
          <a:bodyPr>
            <a:normAutofit/>
          </a:bodyPr>
          <a:lstStyle/>
          <a:p>
            <a:r>
              <a:rPr lang="en-US" altLang="zh-CN" sz="3200" dirty="0"/>
              <a:t>Point de culture</a:t>
            </a:r>
            <a:endParaRPr lang="zh-CN" altLang="en-US" sz="3200" dirty="0"/>
          </a:p>
        </p:txBody>
      </p:sp>
      <p:sp>
        <p:nvSpPr>
          <p:cNvPr id="4" name="内容占位符 2"/>
          <p:cNvSpPr txBox="1"/>
          <p:nvPr/>
        </p:nvSpPr>
        <p:spPr>
          <a:xfrm>
            <a:off x="609600" y="2434856"/>
            <a:ext cx="10972800" cy="3752348"/>
          </a:xfrm>
          <a:prstGeom prst="rect">
            <a:avLst/>
          </a:prstGeom>
        </p:spPr>
        <p:style>
          <a:lnRef idx="2">
            <a:schemeClr val="accent2"/>
          </a:lnRef>
          <a:fillRef idx="1">
            <a:schemeClr val="lt1"/>
          </a:fillRef>
          <a:effectRef idx="0">
            <a:schemeClr val="accent2"/>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a:lnSpc>
                <a:spcPct val="150000"/>
              </a:lnSpc>
              <a:spcBef>
                <a:spcPts val="0"/>
              </a:spcBef>
              <a:buFont typeface="Wingdings" panose="05000000000000000000" pitchFamily="2" charset="2"/>
              <a:buChar char="p"/>
            </a:pPr>
            <a:r>
              <a:rPr lang="fr-FR" altLang="zh-CN" i="1" dirty="0">
                <a:solidFill>
                  <a:srgbClr val="FF0000"/>
                </a:solidFill>
                <a:ea typeface="微软雅黑" panose="020B0503020204020204" pitchFamily="34" charset="-122"/>
              </a:rPr>
              <a:t>COP 15</a:t>
            </a:r>
          </a:p>
          <a:p>
            <a:pPr>
              <a:lnSpc>
                <a:spcPct val="150000"/>
              </a:lnSpc>
              <a:spcBef>
                <a:spcPts val="0"/>
              </a:spcBef>
            </a:pPr>
            <a:r>
              <a:rPr lang="fr-FR" altLang="zh-CN" dirty="0">
                <a:ea typeface="微软雅黑" panose="020B0503020204020204" pitchFamily="34" charset="-122"/>
              </a:rPr>
              <a:t>Conférence des Parties pour la biodiversité. 2020</a:t>
            </a:r>
            <a:r>
              <a:rPr lang="zh-CN" altLang="en-US" dirty="0">
                <a:ea typeface="微软雅黑" panose="020B0503020204020204" pitchFamily="34" charset="-122"/>
              </a:rPr>
              <a:t>年联合国生物多样性大会（</a:t>
            </a:r>
            <a:r>
              <a:rPr lang="fr-FR" altLang="zh-CN" dirty="0">
                <a:ea typeface="微软雅黑" panose="020B0503020204020204" pitchFamily="34" charset="-122"/>
              </a:rPr>
              <a:t>COP15</a:t>
            </a:r>
            <a:r>
              <a:rPr lang="zh-CN" altLang="fr-FR" dirty="0">
                <a:ea typeface="微软雅黑" panose="020B0503020204020204" pitchFamily="34" charset="-122"/>
              </a:rPr>
              <a:t>）</a:t>
            </a:r>
            <a:r>
              <a:rPr lang="zh-CN" altLang="en-US" dirty="0">
                <a:ea typeface="微软雅黑" panose="020B0503020204020204" pitchFamily="34" charset="-122"/>
              </a:rPr>
              <a:t>原定于</a:t>
            </a:r>
            <a:r>
              <a:rPr lang="en-US" altLang="zh-CN" dirty="0">
                <a:ea typeface="微软雅黑" panose="020B0503020204020204" pitchFamily="34" charset="-122"/>
              </a:rPr>
              <a:t>2020</a:t>
            </a:r>
            <a:r>
              <a:rPr lang="zh-CN" altLang="en-US" dirty="0">
                <a:ea typeface="微软雅黑" panose="020B0503020204020204" pitchFamily="34" charset="-122"/>
              </a:rPr>
              <a:t>年</a:t>
            </a:r>
            <a:r>
              <a:rPr lang="en-US" altLang="zh-CN" dirty="0">
                <a:ea typeface="微软雅黑" panose="020B0503020204020204" pitchFamily="34" charset="-122"/>
              </a:rPr>
              <a:t>10</a:t>
            </a:r>
            <a:r>
              <a:rPr lang="zh-CN" altLang="en-US" dirty="0">
                <a:ea typeface="微软雅黑" panose="020B0503020204020204" pitchFamily="34" charset="-122"/>
              </a:rPr>
              <a:t>月</a:t>
            </a:r>
            <a:r>
              <a:rPr lang="en-US" altLang="zh-CN" dirty="0">
                <a:ea typeface="微软雅黑" panose="020B0503020204020204" pitchFamily="34" charset="-122"/>
              </a:rPr>
              <a:t>15</a:t>
            </a:r>
            <a:r>
              <a:rPr lang="zh-CN" altLang="en-US" dirty="0">
                <a:ea typeface="微软雅黑" panose="020B0503020204020204" pitchFamily="34" charset="-122"/>
              </a:rPr>
              <a:t>日至</a:t>
            </a:r>
            <a:r>
              <a:rPr lang="en-US" altLang="zh-CN" dirty="0">
                <a:ea typeface="微软雅黑" panose="020B0503020204020204" pitchFamily="34" charset="-122"/>
              </a:rPr>
              <a:t>28</a:t>
            </a:r>
            <a:r>
              <a:rPr lang="zh-CN" altLang="en-US" dirty="0">
                <a:ea typeface="微软雅黑" panose="020B0503020204020204" pitchFamily="34" charset="-122"/>
              </a:rPr>
              <a:t>日在中国昆明举办。本届大会重要任务之一是</a:t>
            </a:r>
            <a:r>
              <a:rPr lang="zh-CN" altLang="en-US" dirty="0">
                <a:solidFill>
                  <a:srgbClr val="FF0000"/>
                </a:solidFill>
                <a:ea typeface="微软雅黑" panose="020B0503020204020204" pitchFamily="34" charset="-122"/>
              </a:rPr>
              <a:t>确定</a:t>
            </a:r>
            <a:r>
              <a:rPr lang="en-US" altLang="zh-CN" dirty="0">
                <a:solidFill>
                  <a:srgbClr val="FF0000"/>
                </a:solidFill>
                <a:ea typeface="微软雅黑" panose="020B0503020204020204" pitchFamily="34" charset="-122"/>
              </a:rPr>
              <a:t>2030</a:t>
            </a:r>
            <a:r>
              <a:rPr lang="zh-CN" altLang="en-US" dirty="0">
                <a:solidFill>
                  <a:srgbClr val="FF0000"/>
                </a:solidFill>
                <a:ea typeface="微软雅黑" panose="020B0503020204020204" pitchFamily="34" charset="-122"/>
              </a:rPr>
              <a:t>年全球生物多样性保护的目标</a:t>
            </a:r>
            <a:r>
              <a:rPr lang="zh-CN" altLang="en-US" dirty="0">
                <a:ea typeface="微软雅黑" panose="020B0503020204020204" pitchFamily="34" charset="-122"/>
              </a:rPr>
              <a:t>，同时还要确定未来十年生物多样性保护的全球战略。</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2">
            <a:schemeClr val="accent1"/>
          </a:lnRef>
          <a:fillRef idx="1">
            <a:schemeClr val="lt1"/>
          </a:fillRef>
          <a:effectRef idx="0">
            <a:schemeClr val="accent1"/>
          </a:effectRef>
          <a:fontRef idx="minor">
            <a:schemeClr val="dk1"/>
          </a:fontRef>
        </p:style>
        <p:txBody>
          <a:bodyPr>
            <a:normAutofit/>
          </a:bodyPr>
          <a:lstStyle/>
          <a:p>
            <a:r>
              <a:rPr lang="en-US" altLang="zh-CN" sz="3200" i="1" dirty="0" err="1"/>
              <a:t>Vocabulaire</a:t>
            </a:r>
            <a:r>
              <a:rPr lang="en-US" altLang="zh-CN" sz="3200" i="1" dirty="0"/>
              <a:t> </a:t>
            </a:r>
            <a:r>
              <a:rPr lang="en-US" altLang="zh-CN" sz="3200" i="1" dirty="0" err="1"/>
              <a:t>thématique</a:t>
            </a:r>
            <a:endParaRPr lang="zh-CN" altLang="en-US" sz="3200" dirty="0"/>
          </a:p>
        </p:txBody>
      </p:sp>
      <p:pic>
        <p:nvPicPr>
          <p:cNvPr id="5" name="内容占位符 4"/>
          <p:cNvPicPr>
            <a:picLocks noGrp="1" noChangeAspect="1"/>
          </p:cNvPicPr>
          <p:nvPr>
            <p:ph idx="1"/>
          </p:nvPr>
        </p:nvPicPr>
        <p:blipFill>
          <a:blip r:embed="rId3"/>
          <a:stretch>
            <a:fillRect/>
          </a:stretch>
        </p:blipFill>
        <p:spPr>
          <a:xfrm>
            <a:off x="1324061" y="1898151"/>
            <a:ext cx="9543878" cy="4525963"/>
          </a:xfrm>
        </p:spPr>
      </p:pic>
    </p:spTree>
  </p:cSld>
  <p:clrMapOvr>
    <a:masterClrMapping/>
  </p:clrMapOvr>
  <p:transition spd="med">
    <p:pull/>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2">
            <a:schemeClr val="accent1"/>
          </a:lnRef>
          <a:fillRef idx="1">
            <a:schemeClr val="lt1"/>
          </a:fillRef>
          <a:effectRef idx="0">
            <a:schemeClr val="accent1"/>
          </a:effectRef>
          <a:fontRef idx="minor">
            <a:schemeClr val="dk1"/>
          </a:fontRef>
        </p:style>
        <p:txBody>
          <a:bodyPr>
            <a:normAutofit/>
          </a:bodyPr>
          <a:lstStyle/>
          <a:p>
            <a:r>
              <a:rPr lang="en-US" altLang="zh-CN" sz="3200" i="1" dirty="0" err="1"/>
              <a:t>Vocabulaire</a:t>
            </a:r>
            <a:r>
              <a:rPr lang="en-US" altLang="zh-CN" sz="3200" i="1" dirty="0"/>
              <a:t> </a:t>
            </a:r>
            <a:r>
              <a:rPr lang="en-US" altLang="zh-CN" sz="3200" i="1" dirty="0" err="1"/>
              <a:t>thématique</a:t>
            </a:r>
            <a:endParaRPr lang="zh-CN" altLang="en-US" sz="3200" dirty="0"/>
          </a:p>
        </p:txBody>
      </p:sp>
      <p:sp>
        <p:nvSpPr>
          <p:cNvPr id="3" name="内容占位符 2"/>
          <p:cNvSpPr>
            <a:spLocks noGrp="1"/>
          </p:cNvSpPr>
          <p:nvPr>
            <p:ph idx="1"/>
          </p:nvPr>
        </p:nvSpPr>
        <p:spPr/>
        <p:txBody>
          <a:bodyPr/>
          <a:lstStyle/>
          <a:p>
            <a:endParaRPr lang="zh-CN" altLang="en-US"/>
          </a:p>
        </p:txBody>
      </p:sp>
      <p:pic>
        <p:nvPicPr>
          <p:cNvPr id="4" name="图片 3"/>
          <p:cNvPicPr>
            <a:picLocks noChangeAspect="1"/>
          </p:cNvPicPr>
          <p:nvPr/>
        </p:nvPicPr>
        <p:blipFill>
          <a:blip r:embed="rId3"/>
          <a:stretch>
            <a:fillRect/>
          </a:stretch>
        </p:blipFill>
        <p:spPr>
          <a:xfrm>
            <a:off x="938901" y="1653505"/>
            <a:ext cx="10314198" cy="4419357"/>
          </a:xfrm>
          <a:prstGeom prst="rect">
            <a:avLst/>
          </a:prstGeom>
        </p:spPr>
      </p:pic>
    </p:spTree>
  </p:cSld>
  <p:clrMapOvr>
    <a:masterClrMapping/>
  </p:clrMapOvr>
  <p:transition spd="med">
    <p:pull/>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623960"/>
            <a:ext cx="10972800" cy="1143000"/>
          </a:xfrm>
        </p:spPr>
        <p:style>
          <a:lnRef idx="2">
            <a:schemeClr val="accent1"/>
          </a:lnRef>
          <a:fillRef idx="1">
            <a:schemeClr val="lt1"/>
          </a:fillRef>
          <a:effectRef idx="0">
            <a:schemeClr val="accent1"/>
          </a:effectRef>
          <a:fontRef idx="minor">
            <a:schemeClr val="dk1"/>
          </a:fontRef>
        </p:style>
        <p:txBody>
          <a:bodyPr>
            <a:normAutofit/>
          </a:bodyPr>
          <a:lstStyle/>
          <a:p>
            <a:r>
              <a:rPr lang="en-US" altLang="zh-CN" sz="3200" i="1" dirty="0" err="1"/>
              <a:t>Vocabulaire</a:t>
            </a:r>
            <a:r>
              <a:rPr lang="en-US" altLang="zh-CN" sz="3200" i="1" dirty="0"/>
              <a:t> </a:t>
            </a:r>
            <a:r>
              <a:rPr lang="en-US" altLang="zh-CN" sz="3200" i="1" dirty="0" err="1"/>
              <a:t>thématique</a:t>
            </a:r>
            <a:endParaRPr lang="zh-CN" altLang="en-US" sz="3200" dirty="0"/>
          </a:p>
        </p:txBody>
      </p:sp>
      <p:pic>
        <p:nvPicPr>
          <p:cNvPr id="6" name="内容占位符 5"/>
          <p:cNvPicPr>
            <a:picLocks noGrp="1" noChangeAspect="1"/>
          </p:cNvPicPr>
          <p:nvPr>
            <p:ph idx="1"/>
          </p:nvPr>
        </p:nvPicPr>
        <p:blipFill>
          <a:blip r:embed="rId3"/>
          <a:stretch>
            <a:fillRect/>
          </a:stretch>
        </p:blipFill>
        <p:spPr>
          <a:xfrm>
            <a:off x="609600" y="2170708"/>
            <a:ext cx="10972800" cy="3857559"/>
          </a:xfrm>
        </p:spPr>
      </p:pic>
    </p:spTree>
  </p:cSld>
  <p:clrMapOvr>
    <a:masterClrMapping/>
  </p:clrMapOvr>
  <p:transition spd="med">
    <p:pull/>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436652"/>
            <a:ext cx="10972800" cy="1143000"/>
          </a:xfrm>
        </p:spPr>
        <p:style>
          <a:lnRef idx="2">
            <a:schemeClr val="accent2"/>
          </a:lnRef>
          <a:fillRef idx="1">
            <a:schemeClr val="lt1"/>
          </a:fillRef>
          <a:effectRef idx="0">
            <a:schemeClr val="accent2"/>
          </a:effectRef>
          <a:fontRef idx="minor">
            <a:schemeClr val="dk1"/>
          </a:fontRef>
        </p:style>
        <p:txBody>
          <a:bodyPr>
            <a:normAutofit/>
          </a:bodyPr>
          <a:lstStyle/>
          <a:p>
            <a:r>
              <a:rPr lang="en-US" altLang="zh-CN" sz="3200" dirty="0" err="1"/>
              <a:t>Corrigés</a:t>
            </a:r>
            <a:endParaRPr lang="zh-CN" altLang="en-US" sz="3200" dirty="0"/>
          </a:p>
        </p:txBody>
      </p:sp>
      <p:sp>
        <p:nvSpPr>
          <p:cNvPr id="4" name="内容占位符 3"/>
          <p:cNvSpPr>
            <a:spLocks noGrp="1"/>
          </p:cNvSpPr>
          <p:nvPr>
            <p:ph idx="1"/>
          </p:nvPr>
        </p:nvSpPr>
        <p:spPr>
          <a:xfrm>
            <a:off x="609600" y="1931541"/>
            <a:ext cx="10972800" cy="4489807"/>
          </a:xfrm>
        </p:spPr>
        <p:style>
          <a:lnRef idx="2">
            <a:schemeClr val="accent2"/>
          </a:lnRef>
          <a:fillRef idx="1">
            <a:schemeClr val="lt1"/>
          </a:fillRef>
          <a:effectRef idx="0">
            <a:schemeClr val="accent2"/>
          </a:effectRef>
          <a:fontRef idx="minor">
            <a:schemeClr val="dk1"/>
          </a:fontRef>
        </p:style>
        <p:txBody>
          <a:bodyPr anchor="ctr">
            <a:normAutofit/>
          </a:bodyPr>
          <a:lstStyle/>
          <a:p>
            <a:pPr>
              <a:lnSpc>
                <a:spcPts val="3500"/>
              </a:lnSpc>
              <a:spcBef>
                <a:spcPts val="0"/>
              </a:spcBef>
              <a:buFont typeface="Wingdings" panose="05000000000000000000" pitchFamily="2" charset="2"/>
              <a:buChar char="p"/>
            </a:pPr>
            <a:r>
              <a:rPr lang="fr-FR" sz="2200" dirty="0"/>
              <a:t>1.	Insectes : papillons, libellules, coccinelles, chenilles</a:t>
            </a:r>
          </a:p>
          <a:p>
            <a:pPr marL="0" indent="0">
              <a:lnSpc>
                <a:spcPts val="3500"/>
              </a:lnSpc>
              <a:spcBef>
                <a:spcPts val="0"/>
              </a:spcBef>
              <a:buNone/>
            </a:pPr>
            <a:r>
              <a:rPr lang="fr-FR" sz="2200" dirty="0"/>
              <a:t>	D’autres animaux : hérissons, oiseaux</a:t>
            </a:r>
          </a:p>
          <a:p>
            <a:pPr marL="0" indent="0">
              <a:lnSpc>
                <a:spcPts val="3500"/>
              </a:lnSpc>
              <a:spcBef>
                <a:spcPts val="0"/>
              </a:spcBef>
              <a:buNone/>
            </a:pPr>
            <a:r>
              <a:rPr lang="fr-FR" sz="2200" dirty="0"/>
              <a:t>	Légumes : aubergines, courgettes, concombres</a:t>
            </a:r>
          </a:p>
          <a:p>
            <a:pPr>
              <a:lnSpc>
                <a:spcPts val="3500"/>
              </a:lnSpc>
              <a:spcBef>
                <a:spcPts val="0"/>
              </a:spcBef>
              <a:buFont typeface="Wingdings" panose="05000000000000000000" pitchFamily="2" charset="2"/>
              <a:buChar char="p"/>
            </a:pPr>
            <a:r>
              <a:rPr lang="fr-FR" sz="2200" dirty="0"/>
              <a:t>2. 	L’utilisation des pesticides et l’urbanisation qui détruit l’habitat naturel des insectes.</a:t>
            </a:r>
          </a:p>
          <a:p>
            <a:pPr>
              <a:lnSpc>
                <a:spcPts val="3500"/>
              </a:lnSpc>
              <a:spcBef>
                <a:spcPts val="0"/>
              </a:spcBef>
              <a:buFont typeface="Wingdings" panose="05000000000000000000" pitchFamily="2" charset="2"/>
              <a:buChar char="p"/>
            </a:pPr>
            <a:r>
              <a:rPr lang="fr-FR" sz="2200" dirty="0"/>
              <a:t>3. 	1) Fonction 1 : ils sont essentiels sur la chaîne alimentaire. Leur disparition met en 	danger d’autres espèces qui n’ont plus de nourriture. C’est le cas des hérissons qui se 	nourrissent uniquement des insectes.</a:t>
            </a:r>
          </a:p>
          <a:p>
            <a:pPr marL="0" indent="0">
              <a:lnSpc>
                <a:spcPts val="3500"/>
              </a:lnSpc>
              <a:spcBef>
                <a:spcPts val="0"/>
              </a:spcBef>
              <a:buNone/>
            </a:pPr>
            <a:r>
              <a:rPr lang="fr-FR" sz="2200" dirty="0"/>
              <a:t>	2) Fonction 2 : la pollinisation. Si cette fonction n’est pas bien remplie, l’alimentation de 	l’homme est menacée car il y aura, par exemple, moins de légumes.</a:t>
            </a:r>
          </a:p>
        </p:txBody>
      </p:sp>
    </p:spTree>
  </p:cSld>
  <p:clrMapOvr>
    <a:masterClrMapping/>
  </p:clrMapOvr>
  <p:transition spd="med">
    <p:pull/>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908383"/>
            <a:ext cx="10972800" cy="1143000"/>
          </a:xfrm>
        </p:spPr>
        <p:style>
          <a:lnRef idx="2">
            <a:schemeClr val="accent4"/>
          </a:lnRef>
          <a:fillRef idx="1">
            <a:schemeClr val="lt1"/>
          </a:fillRef>
          <a:effectRef idx="0">
            <a:schemeClr val="accent4"/>
          </a:effectRef>
          <a:fontRef idx="minor">
            <a:schemeClr val="dk1"/>
          </a:fontRef>
        </p:style>
        <p:txBody>
          <a:bodyPr>
            <a:normAutofit/>
          </a:bodyPr>
          <a:lstStyle/>
          <a:p>
            <a:r>
              <a:rPr lang="en-US" altLang="zh-CN" sz="3600" i="1" dirty="0"/>
              <a:t>Devoirs</a:t>
            </a:r>
            <a:endParaRPr lang="zh-CN" altLang="en-US" sz="3600" i="1" dirty="0"/>
          </a:p>
        </p:txBody>
      </p:sp>
      <p:sp>
        <p:nvSpPr>
          <p:cNvPr id="3" name="内容占位符 2"/>
          <p:cNvSpPr>
            <a:spLocks noGrp="1"/>
          </p:cNvSpPr>
          <p:nvPr>
            <p:ph idx="1"/>
          </p:nvPr>
        </p:nvSpPr>
        <p:spPr>
          <a:xfrm>
            <a:off x="609600" y="2800843"/>
            <a:ext cx="10972800" cy="3003189"/>
          </a:xfrm>
        </p:spPr>
        <p:style>
          <a:lnRef idx="2">
            <a:schemeClr val="accent4"/>
          </a:lnRef>
          <a:fillRef idx="1">
            <a:schemeClr val="lt1"/>
          </a:fillRef>
          <a:effectRef idx="0">
            <a:schemeClr val="accent4"/>
          </a:effectRef>
          <a:fontRef idx="minor">
            <a:schemeClr val="dk1"/>
          </a:fontRef>
        </p:style>
        <p:txBody>
          <a:bodyPr anchor="ctr"/>
          <a:lstStyle/>
          <a:p>
            <a:pPr lvl="0">
              <a:lnSpc>
                <a:spcPct val="200000"/>
              </a:lnSpc>
              <a:spcBef>
                <a:spcPts val="0"/>
              </a:spcBef>
            </a:pPr>
            <a:r>
              <a:rPr lang="zh-CN" altLang="zh-CN" dirty="0">
                <a:ea typeface="微软雅黑" panose="020B0503020204020204" pitchFamily="34" charset="-122"/>
              </a:rPr>
              <a:t>预习语法，完成教材及练习册中相应练习</a:t>
            </a:r>
          </a:p>
          <a:p>
            <a:pPr lvl="0">
              <a:lnSpc>
                <a:spcPct val="200000"/>
              </a:lnSpc>
              <a:spcBef>
                <a:spcPts val="0"/>
              </a:spcBef>
            </a:pPr>
            <a:r>
              <a:rPr lang="zh-CN" altLang="zh-CN" dirty="0">
                <a:ea typeface="微软雅黑" panose="020B0503020204020204" pitchFamily="34" charset="-122"/>
              </a:rPr>
              <a:t>预习交际</a:t>
            </a:r>
            <a:r>
              <a:rPr lang="zh-CN" altLang="en-US" dirty="0">
                <a:ea typeface="微软雅黑" panose="020B0503020204020204" pitchFamily="34" charset="-122"/>
              </a:rPr>
              <a:t>板块</a:t>
            </a:r>
            <a:r>
              <a:rPr lang="fr-FR" altLang="zh-CN" b="1" i="1" dirty="0">
                <a:ea typeface="微软雅黑" panose="020B0503020204020204" pitchFamily="34" charset="-122"/>
              </a:rPr>
              <a:t>Écrire un mail</a:t>
            </a:r>
            <a:endParaRPr lang="zh-CN" altLang="zh-CN" b="1" i="1" dirty="0">
              <a:ea typeface="微软雅黑" panose="020B0503020204020204" pitchFamily="34" charset="-122"/>
            </a:endParaRPr>
          </a:p>
          <a:p>
            <a:pPr lvl="0">
              <a:lnSpc>
                <a:spcPct val="200000"/>
              </a:lnSpc>
              <a:spcBef>
                <a:spcPts val="0"/>
              </a:spcBef>
            </a:pPr>
            <a:r>
              <a:rPr lang="zh-CN" altLang="zh-CN" dirty="0">
                <a:ea typeface="微软雅黑" panose="020B0503020204020204" pitchFamily="34" charset="-122"/>
              </a:rPr>
              <a:t>准备通关任务</a:t>
            </a:r>
          </a:p>
        </p:txBody>
      </p:sp>
    </p:spTree>
  </p:cSld>
  <p:clrMapOvr>
    <a:masterClrMapping/>
  </p:clrMapOvr>
  <p:transition spd="med">
    <p:pull/>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81575" y="2764221"/>
            <a:ext cx="8628845" cy="1702676"/>
          </a:xfrm>
          <a:prstGeom prst="rect">
            <a:avLst/>
          </a:prstGeom>
        </p:spPr>
        <p:txBody>
          <a:bodyPr vert="horz" lIns="91440" tIns="45720" rIns="91440" bIns="45720" rtlCol="0" anchor="ctr">
            <a:norm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marL="0" marR="0" lvl="0" indent="0" algn="ctr" defTabSz="685800" rtl="0" eaLnBrk="1" fontAlgn="auto" latinLnBrk="0" hangingPunct="1">
              <a:lnSpc>
                <a:spcPct val="150000"/>
              </a:lnSpc>
              <a:spcBef>
                <a:spcPts val="0"/>
              </a:spcBef>
              <a:spcAft>
                <a:spcPts val="0"/>
              </a:spcAft>
              <a:buClrTx/>
              <a:buSzTx/>
              <a:buFontTx/>
              <a:buNone/>
              <a:defRPr/>
            </a:pPr>
            <a:r>
              <a:rPr kumimoji="0" lang="en-US" altLang="zh-CN" sz="3000" b="0" i="0" u="none" strike="noStrike" kern="1200" cap="none" spc="0" normalizeH="0" baseline="0" noProof="0" dirty="0">
                <a:ln>
                  <a:noFill/>
                </a:ln>
                <a:solidFill>
                  <a:srgbClr val="002060"/>
                </a:solidFill>
                <a:effectLst/>
                <a:uLnTx/>
                <a:uFillTx/>
                <a:latin typeface="Calibri" panose="020F0502020204030204"/>
                <a:ea typeface="宋体" panose="02010600030101010101" pitchFamily="2" charset="-122"/>
                <a:cs typeface="+mj-cs"/>
              </a:rPr>
              <a:t>Séance 2	</a:t>
            </a:r>
            <a:r>
              <a:rPr kumimoji="0" lang="en-US" altLang="zh-CN" sz="3000" b="0" i="0" u="none" strike="noStrike" kern="1200" cap="none" spc="0" normalizeH="0" baseline="0" noProof="0" dirty="0" err="1">
                <a:ln>
                  <a:noFill/>
                </a:ln>
                <a:solidFill>
                  <a:srgbClr val="002060"/>
                </a:solidFill>
                <a:effectLst/>
                <a:uLnTx/>
                <a:uFillTx/>
                <a:latin typeface="Calibri" panose="020F0502020204030204"/>
                <a:ea typeface="宋体" panose="02010600030101010101" pitchFamily="2" charset="-122"/>
                <a:cs typeface="+mj-cs"/>
              </a:rPr>
              <a:t>Grammaire</a:t>
            </a:r>
            <a:endParaRPr kumimoji="0" lang="en-US" altLang="zh-CN" sz="3000" b="1" i="1" u="none" strike="noStrike" kern="1200" cap="none" spc="0" normalizeH="0" baseline="0" noProof="0" dirty="0">
              <a:ln>
                <a:noFill/>
              </a:ln>
              <a:solidFill>
                <a:srgbClr val="002060"/>
              </a:solidFill>
              <a:effectLst/>
              <a:uLnTx/>
              <a:uFillTx/>
              <a:latin typeface="Calibri" panose="020F0502020204030204"/>
              <a:ea typeface="宋体" panose="02010600030101010101" pitchFamily="2" charset="-122"/>
              <a:cs typeface="+mj-cs"/>
            </a:endParaRPr>
          </a:p>
          <a:p>
            <a:pPr marL="0" marR="0" lvl="0" indent="0" algn="ctr" defTabSz="685800" rtl="0" eaLnBrk="1" fontAlgn="auto" latinLnBrk="0" hangingPunct="1">
              <a:lnSpc>
                <a:spcPct val="150000"/>
              </a:lnSpc>
              <a:spcBef>
                <a:spcPts val="0"/>
              </a:spcBef>
              <a:spcAft>
                <a:spcPts val="0"/>
              </a:spcAft>
              <a:buClrTx/>
              <a:buSzTx/>
              <a:buFontTx/>
              <a:buNone/>
              <a:defRPr/>
            </a:pPr>
            <a:r>
              <a:rPr kumimoji="0" lang="en-US" altLang="zh-CN" sz="3000" u="none" strike="noStrike" kern="1200" cap="none" spc="0" normalizeH="0" baseline="0" noProof="0" dirty="0">
                <a:ln>
                  <a:noFill/>
                </a:ln>
                <a:solidFill>
                  <a:srgbClr val="002060"/>
                </a:solidFill>
                <a:effectLst/>
                <a:uLnTx/>
                <a:uFillTx/>
                <a:latin typeface="Calibri" panose="020F0502020204030204"/>
                <a:ea typeface="宋体" panose="02010600030101010101" pitchFamily="2" charset="-122"/>
                <a:cs typeface="+mj-cs"/>
              </a:rPr>
              <a:t>Communication : </a:t>
            </a:r>
            <a:r>
              <a:rPr kumimoji="0" lang="fr-FR" altLang="zh-CN" sz="3000" b="1" i="1" u="none" strike="noStrike" kern="1200" cap="none" spc="0" normalizeH="0" baseline="0" noProof="0" dirty="0">
                <a:ln>
                  <a:noFill/>
                </a:ln>
                <a:solidFill>
                  <a:srgbClr val="002060"/>
                </a:solidFill>
                <a:effectLst/>
                <a:uLnTx/>
                <a:uFillTx/>
                <a:latin typeface="Calibri" panose="020F0502020204030204"/>
                <a:ea typeface="宋体" panose="02010600030101010101" pitchFamily="2" charset="-122"/>
                <a:cs typeface="+mj-cs"/>
              </a:rPr>
              <a:t>Écrire un mail</a:t>
            </a:r>
            <a:endParaRPr kumimoji="0" lang="en-US" altLang="zh-CN" sz="3000" b="1" i="1" u="none" strike="noStrike" kern="1200" cap="none" spc="0" normalizeH="0" baseline="0" noProof="0" dirty="0">
              <a:ln>
                <a:noFill/>
              </a:ln>
              <a:solidFill>
                <a:srgbClr val="002060"/>
              </a:solidFill>
              <a:effectLst/>
              <a:uLnTx/>
              <a:uFillTx/>
              <a:latin typeface="Calibri" panose="020F0502020204030204"/>
              <a:ea typeface="宋体" panose="02010600030101010101" pitchFamily="2" charset="-122"/>
              <a:cs typeface="+mj-cs"/>
            </a:endParaRPr>
          </a:p>
        </p:txBody>
      </p:sp>
      <p:sp>
        <p:nvSpPr>
          <p:cNvPr id="6" name="矩形 5"/>
          <p:cNvSpPr/>
          <p:nvPr/>
        </p:nvSpPr>
        <p:spPr>
          <a:xfrm>
            <a:off x="705133" y="983586"/>
            <a:ext cx="10781731" cy="1572123"/>
          </a:xfrm>
          <a:prstGeom prst="rect">
            <a:avLst/>
          </a:prstGeom>
        </p:spPr>
        <p:txBody>
          <a:bodyPr wrap="square" anchor="ctr" anchorCtr="1">
            <a:noAutofit/>
          </a:bodyPr>
          <a:lstStyle/>
          <a:p>
            <a:pPr algn="ctr">
              <a:lnSpc>
                <a:spcPct val="150000"/>
              </a:lnSpc>
            </a:pPr>
            <a:r>
              <a:rPr lang="en-US" altLang="zh-CN" sz="3200" dirty="0" err="1">
                <a:solidFill>
                  <a:prstClr val="black"/>
                </a:solidFill>
                <a:latin typeface="Cambria" panose="02040503050406030204" pitchFamily="18" charset="0"/>
                <a:ea typeface="Cambria" panose="02040503050406030204" pitchFamily="18" charset="0"/>
                <a:cs typeface="+mj-cs"/>
              </a:rPr>
              <a:t>Séquence</a:t>
            </a:r>
            <a:r>
              <a:rPr lang="en-US" altLang="zh-CN" sz="3200" dirty="0">
                <a:solidFill>
                  <a:prstClr val="black"/>
                </a:solidFill>
                <a:latin typeface="Cambria" panose="02040503050406030204" pitchFamily="18" charset="0"/>
                <a:ea typeface="Cambria" panose="02040503050406030204" pitchFamily="18" charset="0"/>
                <a:cs typeface="+mj-cs"/>
              </a:rPr>
              <a:t> 5 - </a:t>
            </a:r>
            <a:r>
              <a:rPr lang="fr-FR" altLang="zh-CN" sz="3200" dirty="0">
                <a:solidFill>
                  <a:prstClr val="black"/>
                </a:solidFill>
                <a:latin typeface="Cambria" panose="02040503050406030204" pitchFamily="18" charset="0"/>
                <a:ea typeface="Cambria" panose="02040503050406030204" pitchFamily="18" charset="0"/>
                <a:cs typeface="+mj-cs"/>
              </a:rPr>
              <a:t>Où sont les abeilles ?</a:t>
            </a:r>
            <a:endParaRPr lang="en-US" altLang="zh-CN" sz="3200" dirty="0">
              <a:solidFill>
                <a:prstClr val="black"/>
              </a:solidFill>
              <a:latin typeface="Cambria" panose="02040503050406030204" pitchFamily="18" charset="0"/>
              <a:ea typeface="Cambria" panose="02040503050406030204" pitchFamily="18" charset="0"/>
              <a:cs typeface="+mj-cs"/>
            </a:endParaRPr>
          </a:p>
        </p:txBody>
      </p:sp>
    </p:spTree>
  </p:cSld>
  <p:clrMapOvr>
    <a:masterClrMapping/>
  </p:clrMapOvr>
  <p:transition spd="med">
    <p:pull/>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545085"/>
            <a:ext cx="10972800" cy="948855"/>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i="1" dirty="0" err="1"/>
              <a:t>Grammaire</a:t>
            </a:r>
            <a:r>
              <a:rPr lang="en-US" altLang="zh-CN" sz="3200" i="1" dirty="0"/>
              <a:t> : </a:t>
            </a:r>
            <a:r>
              <a:rPr lang="fr-FR" altLang="zh-CN" sz="3200" i="1" dirty="0"/>
              <a:t>Pronom relatif </a:t>
            </a:r>
            <a:r>
              <a:rPr lang="fr-FR" altLang="zh-CN" sz="3200" b="1" i="1" dirty="0"/>
              <a:t>« quoi »</a:t>
            </a:r>
            <a:endParaRPr lang="zh-CN" altLang="en-US" sz="3200" b="1" i="1" dirty="0"/>
          </a:p>
        </p:txBody>
      </p:sp>
      <p:pic>
        <p:nvPicPr>
          <p:cNvPr id="7" name="内容占位符 6"/>
          <p:cNvPicPr>
            <a:picLocks noGrp="1" noChangeAspect="1"/>
          </p:cNvPicPr>
          <p:nvPr>
            <p:ph idx="1"/>
          </p:nvPr>
        </p:nvPicPr>
        <p:blipFill>
          <a:blip r:embed="rId3"/>
          <a:stretch>
            <a:fillRect/>
          </a:stretch>
        </p:blipFill>
        <p:spPr>
          <a:xfrm>
            <a:off x="609600" y="1960371"/>
            <a:ext cx="10972800" cy="4352544"/>
          </a:xfrm>
        </p:spPr>
      </p:pic>
    </p:spTree>
  </p:cSld>
  <p:clrMapOvr>
    <a:masterClrMapping/>
  </p:clrMapOvr>
  <p:transition spd="med">
    <p:pull/>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599" y="1161977"/>
            <a:ext cx="10972800" cy="948855"/>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i="1" dirty="0" err="1"/>
              <a:t>Grammaire</a:t>
            </a:r>
            <a:r>
              <a:rPr lang="en-US" altLang="zh-CN" sz="3200" i="1" dirty="0"/>
              <a:t> : </a:t>
            </a:r>
            <a:r>
              <a:rPr lang="fr-FR" altLang="zh-CN" sz="3200" i="1" dirty="0"/>
              <a:t>Pronom relatif </a:t>
            </a:r>
            <a:r>
              <a:rPr lang="fr-FR" altLang="zh-CN" sz="3200" b="1" i="1" dirty="0"/>
              <a:t>« quoi »</a:t>
            </a:r>
            <a:endParaRPr lang="zh-CN" altLang="en-US" sz="3200" i="1" dirty="0"/>
          </a:p>
        </p:txBody>
      </p:sp>
      <p:pic>
        <p:nvPicPr>
          <p:cNvPr id="7" name="内容占位符 6"/>
          <p:cNvPicPr>
            <a:picLocks noGrp="1" noChangeAspect="1"/>
          </p:cNvPicPr>
          <p:nvPr>
            <p:ph idx="1"/>
          </p:nvPr>
        </p:nvPicPr>
        <p:blipFill>
          <a:blip r:embed="rId3"/>
          <a:stretch>
            <a:fillRect/>
          </a:stretch>
        </p:blipFill>
        <p:spPr>
          <a:xfrm>
            <a:off x="609599" y="2790600"/>
            <a:ext cx="10972800" cy="2576679"/>
          </a:xfrm>
        </p:spPr>
      </p:pic>
    </p:spTree>
  </p:cSld>
  <p:clrMapOvr>
    <a:masterClrMapping/>
  </p:clrMapOvr>
  <p:transition spd="med">
    <p:pull/>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内容占位符 5"/>
          <p:cNvPicPr>
            <a:picLocks noGrp="1" noChangeAspect="1"/>
          </p:cNvPicPr>
          <p:nvPr>
            <p:ph idx="1"/>
          </p:nvPr>
        </p:nvPicPr>
        <p:blipFill>
          <a:blip r:embed="rId3"/>
          <a:stretch>
            <a:fillRect/>
          </a:stretch>
        </p:blipFill>
        <p:spPr>
          <a:xfrm>
            <a:off x="609600" y="2198399"/>
            <a:ext cx="10972800" cy="3898791"/>
          </a:xfrm>
        </p:spPr>
      </p:pic>
      <p:sp>
        <p:nvSpPr>
          <p:cNvPr id="4" name="标题 1"/>
          <p:cNvSpPr txBox="1"/>
          <p:nvPr/>
        </p:nvSpPr>
        <p:spPr>
          <a:xfrm>
            <a:off x="609600" y="749185"/>
            <a:ext cx="10972800" cy="948855"/>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a:bodyPr>
          <a:lstStyle>
            <a:lvl1pPr algn="ctr" defTabSz="685800" rtl="0" eaLnBrk="1" latinLnBrk="0" hangingPunct="1">
              <a:spcBef>
                <a:spcPct val="0"/>
              </a:spcBef>
              <a:buNone/>
              <a:defRPr sz="33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altLang="zh-CN" sz="3200" i="1" dirty="0" err="1"/>
              <a:t>Entraînement</a:t>
            </a:r>
            <a:endParaRPr lang="zh-CN" altLang="en-US" sz="3200" b="1" dirty="0">
              <a:latin typeface="微软雅黑" panose="020B0503020204020204" pitchFamily="34" charset="-122"/>
              <a:ea typeface="微软雅黑" panose="020B0503020204020204" pitchFamily="34" charset="-122"/>
            </a:endParaRPr>
          </a:p>
        </p:txBody>
      </p:sp>
      <p:sp>
        <p:nvSpPr>
          <p:cNvPr id="8" name="文本框 7"/>
          <p:cNvSpPr txBox="1"/>
          <p:nvPr/>
        </p:nvSpPr>
        <p:spPr>
          <a:xfrm>
            <a:off x="2699006" y="3676365"/>
            <a:ext cx="1337161" cy="400110"/>
          </a:xfrm>
          <a:prstGeom prst="rect">
            <a:avLst/>
          </a:prstGeom>
          <a:noFill/>
        </p:spPr>
        <p:txBody>
          <a:bodyPr wrap="none" rtlCol="0">
            <a:spAutoFit/>
          </a:bodyPr>
          <a:lstStyle/>
          <a:p>
            <a:r>
              <a:rPr lang="en-US" altLang="zh-CN" sz="2000">
                <a:solidFill>
                  <a:srgbClr val="FF0000"/>
                </a:solidFill>
              </a:rPr>
              <a:t>d’où</a:t>
            </a:r>
            <a:r>
              <a:rPr lang="en-US" altLang="zh-CN" sz="2000" dirty="0">
                <a:solidFill>
                  <a:srgbClr val="FF0000"/>
                </a:solidFill>
              </a:rPr>
              <a:t> / </a:t>
            </a:r>
            <a:r>
              <a:rPr lang="en-US" altLang="zh-CN" sz="2000" dirty="0" err="1">
                <a:solidFill>
                  <a:srgbClr val="FF0000"/>
                </a:solidFill>
              </a:rPr>
              <a:t>dont</a:t>
            </a:r>
            <a:endParaRPr lang="zh-CN" altLang="en-US" sz="2000" dirty="0">
              <a:solidFill>
                <a:srgbClr val="FF0000"/>
              </a:solidFill>
            </a:endParaRPr>
          </a:p>
        </p:txBody>
      </p:sp>
      <p:sp>
        <p:nvSpPr>
          <p:cNvPr id="9" name="文本框 8"/>
          <p:cNvSpPr txBox="1"/>
          <p:nvPr/>
        </p:nvSpPr>
        <p:spPr>
          <a:xfrm>
            <a:off x="3951304" y="4030093"/>
            <a:ext cx="899605" cy="400110"/>
          </a:xfrm>
          <a:prstGeom prst="rect">
            <a:avLst/>
          </a:prstGeom>
          <a:noFill/>
        </p:spPr>
        <p:txBody>
          <a:bodyPr wrap="none" rtlCol="0">
            <a:spAutoFit/>
          </a:bodyPr>
          <a:lstStyle/>
          <a:p>
            <a:r>
              <a:rPr lang="en-US" altLang="zh-CN" sz="2000" dirty="0" err="1">
                <a:solidFill>
                  <a:srgbClr val="FF0000"/>
                </a:solidFill>
              </a:rPr>
              <a:t>auquel</a:t>
            </a:r>
            <a:endParaRPr lang="zh-CN" altLang="en-US" sz="2000" dirty="0">
              <a:solidFill>
                <a:srgbClr val="FF0000"/>
              </a:solidFill>
            </a:endParaRPr>
          </a:p>
        </p:txBody>
      </p:sp>
      <p:sp>
        <p:nvSpPr>
          <p:cNvPr id="10" name="文本框 9"/>
          <p:cNvSpPr txBox="1"/>
          <p:nvPr/>
        </p:nvSpPr>
        <p:spPr>
          <a:xfrm>
            <a:off x="3624516" y="4390870"/>
            <a:ext cx="1040349" cy="400110"/>
          </a:xfrm>
          <a:prstGeom prst="rect">
            <a:avLst/>
          </a:prstGeom>
          <a:noFill/>
        </p:spPr>
        <p:txBody>
          <a:bodyPr wrap="none" rtlCol="0">
            <a:spAutoFit/>
          </a:bodyPr>
          <a:lstStyle/>
          <a:p>
            <a:r>
              <a:rPr lang="en-US" altLang="zh-CN" sz="2000" dirty="0">
                <a:solidFill>
                  <a:srgbClr val="FF0000"/>
                </a:solidFill>
              </a:rPr>
              <a:t>avec qui</a:t>
            </a:r>
            <a:endParaRPr lang="zh-CN" altLang="en-US" sz="2000" dirty="0">
              <a:solidFill>
                <a:srgbClr val="FF0000"/>
              </a:solidFill>
            </a:endParaRPr>
          </a:p>
        </p:txBody>
      </p:sp>
      <p:sp>
        <p:nvSpPr>
          <p:cNvPr id="12" name="文本框 11"/>
          <p:cNvSpPr txBox="1"/>
          <p:nvPr/>
        </p:nvSpPr>
        <p:spPr>
          <a:xfrm>
            <a:off x="3960120" y="4757665"/>
            <a:ext cx="829073" cy="400110"/>
          </a:xfrm>
          <a:prstGeom prst="rect">
            <a:avLst/>
          </a:prstGeom>
          <a:noFill/>
        </p:spPr>
        <p:txBody>
          <a:bodyPr wrap="none" rtlCol="0">
            <a:spAutoFit/>
          </a:bodyPr>
          <a:lstStyle/>
          <a:p>
            <a:r>
              <a:rPr lang="en-US" altLang="zh-CN" sz="2000" dirty="0">
                <a:solidFill>
                  <a:srgbClr val="FF0000"/>
                </a:solidFill>
              </a:rPr>
              <a:t>à quoi</a:t>
            </a:r>
            <a:endParaRPr lang="zh-CN" altLang="en-US" sz="2000" dirty="0">
              <a:solidFill>
                <a:srgbClr val="FF0000"/>
              </a:solidFill>
            </a:endParaRPr>
          </a:p>
        </p:txBody>
      </p:sp>
      <p:sp>
        <p:nvSpPr>
          <p:cNvPr id="13" name="文本框 12"/>
          <p:cNvSpPr txBox="1"/>
          <p:nvPr/>
        </p:nvSpPr>
        <p:spPr>
          <a:xfrm>
            <a:off x="3205148" y="5112424"/>
            <a:ext cx="1031051" cy="400110"/>
          </a:xfrm>
          <a:prstGeom prst="rect">
            <a:avLst/>
          </a:prstGeom>
          <a:noFill/>
        </p:spPr>
        <p:txBody>
          <a:bodyPr wrap="none" rtlCol="0">
            <a:spAutoFit/>
          </a:bodyPr>
          <a:lstStyle/>
          <a:p>
            <a:r>
              <a:rPr lang="en-US" altLang="zh-CN" sz="2000" dirty="0">
                <a:solidFill>
                  <a:srgbClr val="FF0000"/>
                </a:solidFill>
              </a:rPr>
              <a:t>sur quoi</a:t>
            </a:r>
            <a:endParaRPr lang="zh-CN" altLang="en-US" sz="2000" dirty="0">
              <a:solidFill>
                <a:srgbClr val="FF0000"/>
              </a:solidFill>
            </a:endParaRPr>
          </a:p>
        </p:txBody>
      </p:sp>
      <p:sp>
        <p:nvSpPr>
          <p:cNvPr id="15" name="文本框 14"/>
          <p:cNvSpPr txBox="1"/>
          <p:nvPr/>
        </p:nvSpPr>
        <p:spPr>
          <a:xfrm>
            <a:off x="3604657" y="5479951"/>
            <a:ext cx="1438342" cy="400110"/>
          </a:xfrm>
          <a:prstGeom prst="rect">
            <a:avLst/>
          </a:prstGeom>
          <a:noFill/>
        </p:spPr>
        <p:txBody>
          <a:bodyPr wrap="none" rtlCol="0">
            <a:spAutoFit/>
          </a:bodyPr>
          <a:lstStyle/>
          <a:p>
            <a:r>
              <a:rPr lang="en-US" altLang="zh-CN" sz="2000">
                <a:solidFill>
                  <a:srgbClr val="FF0000"/>
                </a:solidFill>
              </a:rPr>
              <a:t>contre</a:t>
            </a:r>
            <a:r>
              <a:rPr lang="en-US" altLang="zh-CN" sz="2000" dirty="0">
                <a:solidFill>
                  <a:srgbClr val="FF0000"/>
                </a:solidFill>
              </a:rPr>
              <a:t> quoi </a:t>
            </a:r>
            <a:endParaRPr lang="zh-CN" altLang="en-US" sz="2000" dirty="0">
              <a:solidFill>
                <a:srgbClr val="FF0000"/>
              </a:solidFill>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P spid="13"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947300"/>
            <a:ext cx="10972800" cy="1143000"/>
          </a:xfrm>
        </p:spPr>
        <p:style>
          <a:lnRef idx="2">
            <a:schemeClr val="dk1"/>
          </a:lnRef>
          <a:fillRef idx="1">
            <a:schemeClr val="lt1"/>
          </a:fillRef>
          <a:effectRef idx="0">
            <a:schemeClr val="dk1"/>
          </a:effectRef>
          <a:fontRef idx="minor">
            <a:schemeClr val="dk1"/>
          </a:fontRef>
        </p:style>
        <p:txBody>
          <a:bodyPr/>
          <a:lstStyle/>
          <a:p>
            <a:r>
              <a:rPr lang="en-US" altLang="zh-CN" dirty="0" err="1"/>
              <a:t>Compréhension</a:t>
            </a:r>
            <a:r>
              <a:rPr lang="en-US" altLang="zh-CN" dirty="0"/>
              <a:t> </a:t>
            </a:r>
            <a:r>
              <a:rPr lang="en-US" altLang="zh-CN" dirty="0" err="1"/>
              <a:t>écrite</a:t>
            </a:r>
            <a:r>
              <a:rPr lang="en-US" altLang="zh-CN" dirty="0"/>
              <a:t> du </a:t>
            </a:r>
            <a:r>
              <a:rPr lang="en-US" altLang="zh-CN" dirty="0" err="1"/>
              <a:t>texte</a:t>
            </a:r>
            <a:endParaRPr lang="zh-CN" altLang="en-US" dirty="0"/>
          </a:p>
        </p:txBody>
      </p:sp>
      <p:sp>
        <p:nvSpPr>
          <p:cNvPr id="3" name="内容占位符 2"/>
          <p:cNvSpPr>
            <a:spLocks noGrp="1"/>
          </p:cNvSpPr>
          <p:nvPr>
            <p:ph idx="1"/>
          </p:nvPr>
        </p:nvSpPr>
        <p:spPr>
          <a:xfrm>
            <a:off x="609600" y="2430695"/>
            <a:ext cx="10972800" cy="3629861"/>
          </a:xfrm>
        </p:spPr>
        <p:style>
          <a:lnRef idx="2">
            <a:schemeClr val="dk1"/>
          </a:lnRef>
          <a:fillRef idx="1">
            <a:schemeClr val="lt1"/>
          </a:fillRef>
          <a:effectRef idx="0">
            <a:schemeClr val="dk1"/>
          </a:effectRef>
          <a:fontRef idx="minor">
            <a:schemeClr val="dk1"/>
          </a:fontRef>
        </p:style>
        <p:txBody>
          <a:bodyPr anchor="ctr">
            <a:normAutofit/>
          </a:bodyPr>
          <a:lstStyle/>
          <a:p>
            <a:pPr marL="457200" indent="-457200">
              <a:lnSpc>
                <a:spcPct val="150000"/>
              </a:lnSpc>
              <a:spcBef>
                <a:spcPts val="0"/>
              </a:spcBef>
              <a:buFont typeface="+mj-lt"/>
              <a:buAutoNum type="arabicPeriod"/>
            </a:pPr>
            <a:r>
              <a:rPr lang="fr-FR" altLang="zh-CN" dirty="0"/>
              <a:t>Les deux questions après le texte.</a:t>
            </a:r>
          </a:p>
          <a:p>
            <a:pPr marL="457200" indent="-457200">
              <a:lnSpc>
                <a:spcPct val="150000"/>
              </a:lnSpc>
              <a:spcBef>
                <a:spcPts val="0"/>
              </a:spcBef>
              <a:buFont typeface="+mj-lt"/>
              <a:buAutoNum type="arabicPeriod"/>
            </a:pPr>
            <a:r>
              <a:rPr lang="fr-FR" altLang="zh-CN" dirty="0"/>
              <a:t>Dégagez le plan du texte. </a:t>
            </a:r>
          </a:p>
        </p:txBody>
      </p:sp>
    </p:spTree>
  </p:cSld>
  <p:clrMapOvr>
    <a:masterClrMapping/>
  </p:clrMapOvr>
  <p:transition spd="med">
    <p:pull/>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599" y="1161977"/>
            <a:ext cx="10972800" cy="948855"/>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i="1" dirty="0" err="1"/>
              <a:t>Grammaire</a:t>
            </a:r>
            <a:r>
              <a:rPr lang="en-US" altLang="zh-CN" sz="3200" i="1" dirty="0"/>
              <a:t> : </a:t>
            </a:r>
            <a:r>
              <a:rPr lang="fr-FR" altLang="zh-CN" sz="3200" b="1" i="1" dirty="0"/>
              <a:t>« ce » </a:t>
            </a:r>
            <a:r>
              <a:rPr lang="fr-FR" altLang="zh-CN" sz="3200" i="1" dirty="0"/>
              <a:t>comme antécédent</a:t>
            </a:r>
            <a:endParaRPr lang="zh-CN" altLang="en-US" sz="3200" i="1" dirty="0"/>
          </a:p>
        </p:txBody>
      </p:sp>
      <p:pic>
        <p:nvPicPr>
          <p:cNvPr id="6" name="内容占位符 5"/>
          <p:cNvPicPr>
            <a:picLocks noGrp="1" noChangeAspect="1"/>
          </p:cNvPicPr>
          <p:nvPr>
            <p:ph idx="1"/>
          </p:nvPr>
        </p:nvPicPr>
        <p:blipFill>
          <a:blip r:embed="rId3"/>
          <a:stretch>
            <a:fillRect/>
          </a:stretch>
        </p:blipFill>
        <p:spPr>
          <a:xfrm>
            <a:off x="609599" y="2816662"/>
            <a:ext cx="10972800" cy="2442361"/>
          </a:xfrm>
        </p:spPr>
      </p:pic>
    </p:spTree>
  </p:cSld>
  <p:clrMapOvr>
    <a:masterClrMapping/>
  </p:clrMapOvr>
  <p:transition spd="med">
    <p:pull/>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599" y="853752"/>
            <a:ext cx="10972800" cy="948855"/>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i="1" dirty="0" err="1"/>
              <a:t>Grammaire</a:t>
            </a:r>
            <a:r>
              <a:rPr lang="en-US" altLang="zh-CN" sz="3200" i="1" dirty="0"/>
              <a:t> : </a:t>
            </a:r>
            <a:r>
              <a:rPr lang="fr-FR" altLang="zh-CN" sz="3200" b="1" i="1" dirty="0"/>
              <a:t>« ce » </a:t>
            </a:r>
            <a:r>
              <a:rPr lang="fr-FR" altLang="zh-CN" sz="3200" i="1" dirty="0"/>
              <a:t>comme antécédent</a:t>
            </a:r>
            <a:endParaRPr lang="zh-CN" altLang="en-US" sz="3200" i="1" dirty="0"/>
          </a:p>
        </p:txBody>
      </p:sp>
      <p:pic>
        <p:nvPicPr>
          <p:cNvPr id="7" name="内容占位符 6"/>
          <p:cNvPicPr>
            <a:picLocks noGrp="1" noChangeAspect="1"/>
          </p:cNvPicPr>
          <p:nvPr>
            <p:ph idx="1"/>
          </p:nvPr>
        </p:nvPicPr>
        <p:blipFill>
          <a:blip r:embed="rId3"/>
          <a:stretch>
            <a:fillRect/>
          </a:stretch>
        </p:blipFill>
        <p:spPr>
          <a:xfrm>
            <a:off x="609599" y="2284219"/>
            <a:ext cx="10972800" cy="3836019"/>
          </a:xfrm>
        </p:spPr>
      </p:pic>
    </p:spTree>
  </p:cSld>
  <p:clrMapOvr>
    <a:masterClrMapping/>
  </p:clrMapOvr>
  <p:transition spd="med">
    <p:pull/>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内容占位符 5"/>
          <p:cNvPicPr>
            <a:picLocks noGrp="1" noChangeAspect="1"/>
          </p:cNvPicPr>
          <p:nvPr>
            <p:ph idx="1"/>
          </p:nvPr>
        </p:nvPicPr>
        <p:blipFill>
          <a:blip r:embed="rId3"/>
          <a:stretch>
            <a:fillRect/>
          </a:stretch>
        </p:blipFill>
        <p:spPr>
          <a:xfrm>
            <a:off x="609600" y="2319059"/>
            <a:ext cx="10972800" cy="3476017"/>
          </a:xfrm>
        </p:spPr>
      </p:pic>
      <p:sp>
        <p:nvSpPr>
          <p:cNvPr id="4" name="标题 1"/>
          <p:cNvSpPr txBox="1"/>
          <p:nvPr/>
        </p:nvSpPr>
        <p:spPr>
          <a:xfrm>
            <a:off x="597778" y="863257"/>
            <a:ext cx="10972800" cy="948855"/>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a:bodyPr>
          <a:lstStyle>
            <a:lvl1pPr algn="ctr" defTabSz="685800" rtl="0" eaLnBrk="1" latinLnBrk="0" hangingPunct="1">
              <a:spcBef>
                <a:spcPct val="0"/>
              </a:spcBef>
              <a:buNone/>
              <a:defRPr sz="33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altLang="zh-CN" sz="3200" i="1" dirty="0" err="1"/>
              <a:t>Entraînement</a:t>
            </a:r>
            <a:endParaRPr lang="zh-CN" altLang="en-US" sz="3200" b="1" dirty="0">
              <a:latin typeface="微软雅黑" panose="020B0503020204020204" pitchFamily="34" charset="-122"/>
              <a:ea typeface="微软雅黑" panose="020B0503020204020204" pitchFamily="34" charset="-122"/>
            </a:endParaRPr>
          </a:p>
        </p:txBody>
      </p:sp>
      <p:sp>
        <p:nvSpPr>
          <p:cNvPr id="8" name="文本框 7"/>
          <p:cNvSpPr txBox="1"/>
          <p:nvPr/>
        </p:nvSpPr>
        <p:spPr>
          <a:xfrm>
            <a:off x="2013685" y="2980219"/>
            <a:ext cx="916725" cy="400110"/>
          </a:xfrm>
          <a:prstGeom prst="rect">
            <a:avLst/>
          </a:prstGeom>
          <a:noFill/>
        </p:spPr>
        <p:txBody>
          <a:bodyPr wrap="square" rtlCol="0">
            <a:spAutoFit/>
          </a:bodyPr>
          <a:lstStyle/>
          <a:p>
            <a:pPr algn="ctr"/>
            <a:r>
              <a:rPr lang="en-US" altLang="zh-CN" sz="2000">
                <a:solidFill>
                  <a:srgbClr val="FF0000"/>
                </a:solidFill>
              </a:rPr>
              <a:t>Ce que</a:t>
            </a:r>
            <a:endParaRPr lang="zh-CN" altLang="en-US" sz="2000" dirty="0">
              <a:solidFill>
                <a:srgbClr val="FF0000"/>
              </a:solidFill>
            </a:endParaRPr>
          </a:p>
        </p:txBody>
      </p:sp>
      <p:sp>
        <p:nvSpPr>
          <p:cNvPr id="9" name="文本框 8"/>
          <p:cNvSpPr txBox="1"/>
          <p:nvPr/>
        </p:nvSpPr>
        <p:spPr>
          <a:xfrm>
            <a:off x="5078976" y="3360495"/>
            <a:ext cx="865943" cy="400110"/>
          </a:xfrm>
          <a:prstGeom prst="rect">
            <a:avLst/>
          </a:prstGeom>
          <a:noFill/>
        </p:spPr>
        <p:txBody>
          <a:bodyPr wrap="none" rtlCol="0">
            <a:spAutoFit/>
          </a:bodyPr>
          <a:lstStyle/>
          <a:p>
            <a:pPr algn="ctr"/>
            <a:r>
              <a:rPr lang="en-US" altLang="zh-CN" sz="2000">
                <a:solidFill>
                  <a:srgbClr val="FF0000"/>
                </a:solidFill>
              </a:rPr>
              <a:t>ce</a:t>
            </a:r>
            <a:r>
              <a:rPr lang="en-US" altLang="zh-CN" sz="2000" dirty="0">
                <a:solidFill>
                  <a:srgbClr val="FF0000"/>
                </a:solidFill>
              </a:rPr>
              <a:t> qui </a:t>
            </a:r>
            <a:endParaRPr lang="zh-CN" altLang="en-US" sz="2000" dirty="0">
              <a:solidFill>
                <a:srgbClr val="FF0000"/>
              </a:solidFill>
            </a:endParaRPr>
          </a:p>
        </p:txBody>
      </p:sp>
      <p:sp>
        <p:nvSpPr>
          <p:cNvPr id="10" name="文本框 9"/>
          <p:cNvSpPr txBox="1"/>
          <p:nvPr/>
        </p:nvSpPr>
        <p:spPr>
          <a:xfrm>
            <a:off x="6249926" y="3738379"/>
            <a:ext cx="934872" cy="400110"/>
          </a:xfrm>
          <a:prstGeom prst="rect">
            <a:avLst/>
          </a:prstGeom>
          <a:noFill/>
        </p:spPr>
        <p:txBody>
          <a:bodyPr wrap="none" rtlCol="0">
            <a:spAutoFit/>
          </a:bodyPr>
          <a:lstStyle/>
          <a:p>
            <a:pPr algn="ctr"/>
            <a:r>
              <a:rPr lang="en-US" altLang="zh-CN" sz="2000">
                <a:solidFill>
                  <a:srgbClr val="FF0000"/>
                </a:solidFill>
              </a:rPr>
              <a:t>ce</a:t>
            </a:r>
            <a:r>
              <a:rPr lang="en-US" altLang="zh-CN" sz="2000" dirty="0">
                <a:solidFill>
                  <a:srgbClr val="FF0000"/>
                </a:solidFill>
              </a:rPr>
              <a:t> que </a:t>
            </a:r>
            <a:endParaRPr lang="zh-CN" altLang="en-US" sz="2000" dirty="0">
              <a:solidFill>
                <a:srgbClr val="FF0000"/>
              </a:solidFill>
            </a:endParaRPr>
          </a:p>
        </p:txBody>
      </p:sp>
      <p:sp>
        <p:nvSpPr>
          <p:cNvPr id="11" name="文本框 10"/>
          <p:cNvSpPr txBox="1"/>
          <p:nvPr/>
        </p:nvSpPr>
        <p:spPr>
          <a:xfrm>
            <a:off x="2035935" y="4097393"/>
            <a:ext cx="832279" cy="400110"/>
          </a:xfrm>
          <a:prstGeom prst="rect">
            <a:avLst/>
          </a:prstGeom>
          <a:noFill/>
        </p:spPr>
        <p:txBody>
          <a:bodyPr wrap="none" rtlCol="0">
            <a:spAutoFit/>
          </a:bodyPr>
          <a:lstStyle/>
          <a:p>
            <a:pPr algn="ctr"/>
            <a:r>
              <a:rPr lang="en-US" altLang="zh-CN" sz="2000" dirty="0">
                <a:solidFill>
                  <a:srgbClr val="FF0000"/>
                </a:solidFill>
              </a:rPr>
              <a:t>Ce </a:t>
            </a:r>
            <a:r>
              <a:rPr lang="en-US" altLang="zh-CN" sz="2000" dirty="0" err="1">
                <a:solidFill>
                  <a:srgbClr val="FF0000"/>
                </a:solidFill>
              </a:rPr>
              <a:t>qu</a:t>
            </a:r>
            <a:r>
              <a:rPr lang="en-US" altLang="zh-CN" sz="2000" dirty="0">
                <a:solidFill>
                  <a:srgbClr val="FF0000"/>
                </a:solidFill>
              </a:rPr>
              <a:t>’</a:t>
            </a:r>
            <a:endParaRPr lang="zh-CN" altLang="en-US" sz="2000" dirty="0">
              <a:solidFill>
                <a:srgbClr val="FF0000"/>
              </a:solidFill>
            </a:endParaRPr>
          </a:p>
        </p:txBody>
      </p:sp>
      <p:sp>
        <p:nvSpPr>
          <p:cNvPr id="12" name="文本框 11"/>
          <p:cNvSpPr txBox="1"/>
          <p:nvPr/>
        </p:nvSpPr>
        <p:spPr>
          <a:xfrm>
            <a:off x="1974539" y="4459843"/>
            <a:ext cx="995016" cy="400110"/>
          </a:xfrm>
          <a:prstGeom prst="rect">
            <a:avLst/>
          </a:prstGeom>
          <a:noFill/>
        </p:spPr>
        <p:txBody>
          <a:bodyPr wrap="none" rtlCol="0">
            <a:spAutoFit/>
          </a:bodyPr>
          <a:lstStyle/>
          <a:p>
            <a:pPr algn="ctr"/>
            <a:r>
              <a:rPr lang="en-US" altLang="zh-CN" sz="2000">
                <a:solidFill>
                  <a:srgbClr val="FF0000"/>
                </a:solidFill>
              </a:rPr>
              <a:t>Ce </a:t>
            </a:r>
            <a:r>
              <a:rPr lang="en-US" altLang="zh-CN" sz="2000" dirty="0" err="1">
                <a:solidFill>
                  <a:srgbClr val="FF0000"/>
                </a:solidFill>
              </a:rPr>
              <a:t>dont</a:t>
            </a:r>
            <a:endParaRPr lang="zh-CN" altLang="en-US" sz="2000" dirty="0">
              <a:solidFill>
                <a:srgbClr val="FF0000"/>
              </a:solidFill>
            </a:endParaRPr>
          </a:p>
        </p:txBody>
      </p:sp>
      <p:sp>
        <p:nvSpPr>
          <p:cNvPr id="13" name="文本框 12"/>
          <p:cNvSpPr txBox="1"/>
          <p:nvPr/>
        </p:nvSpPr>
        <p:spPr>
          <a:xfrm>
            <a:off x="9092147" y="4822254"/>
            <a:ext cx="865943" cy="400110"/>
          </a:xfrm>
          <a:prstGeom prst="rect">
            <a:avLst/>
          </a:prstGeom>
          <a:noFill/>
        </p:spPr>
        <p:txBody>
          <a:bodyPr wrap="none" rtlCol="0">
            <a:spAutoFit/>
          </a:bodyPr>
          <a:lstStyle/>
          <a:p>
            <a:pPr algn="ctr"/>
            <a:r>
              <a:rPr lang="en-US" altLang="zh-CN" sz="2000">
                <a:solidFill>
                  <a:srgbClr val="FF0000"/>
                </a:solidFill>
              </a:rPr>
              <a:t>ce</a:t>
            </a:r>
            <a:r>
              <a:rPr lang="en-US" altLang="zh-CN" sz="2000" dirty="0">
                <a:solidFill>
                  <a:srgbClr val="FF0000"/>
                </a:solidFill>
              </a:rPr>
              <a:t> qui </a:t>
            </a:r>
            <a:endParaRPr lang="zh-CN" altLang="en-US" sz="2000" dirty="0">
              <a:solidFill>
                <a:srgbClr val="FF0000"/>
              </a:solidFill>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599" y="381140"/>
            <a:ext cx="10972800" cy="948855"/>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i="1" dirty="0" err="1"/>
              <a:t>Grammaire</a:t>
            </a:r>
            <a:r>
              <a:rPr lang="en-US" altLang="zh-CN" sz="3200" i="1" dirty="0"/>
              <a:t> : </a:t>
            </a:r>
            <a:r>
              <a:rPr lang="fr-FR" altLang="zh-CN" sz="3200" b="1" i="1" dirty="0"/>
              <a:t>Expression de la cause</a:t>
            </a:r>
            <a:endParaRPr lang="zh-CN" altLang="en-US" sz="3200" i="1" dirty="0"/>
          </a:p>
        </p:txBody>
      </p:sp>
      <p:pic>
        <p:nvPicPr>
          <p:cNvPr id="6" name="内容占位符 5"/>
          <p:cNvPicPr>
            <a:picLocks noGrp="1" noChangeAspect="1"/>
          </p:cNvPicPr>
          <p:nvPr>
            <p:ph idx="1"/>
          </p:nvPr>
        </p:nvPicPr>
        <p:blipFill>
          <a:blip r:embed="rId3"/>
          <a:stretch>
            <a:fillRect/>
          </a:stretch>
        </p:blipFill>
        <p:spPr>
          <a:xfrm>
            <a:off x="1256612" y="1599632"/>
            <a:ext cx="9678775" cy="4877228"/>
          </a:xfrm>
        </p:spPr>
      </p:pic>
    </p:spTree>
  </p:cSld>
  <p:clrMapOvr>
    <a:masterClrMapping/>
  </p:clrMapOvr>
  <p:transition spd="med">
    <p:pull/>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内容占位符 6"/>
          <p:cNvPicPr>
            <a:picLocks noGrp="1" noChangeAspect="1"/>
          </p:cNvPicPr>
          <p:nvPr>
            <p:ph idx="1"/>
          </p:nvPr>
        </p:nvPicPr>
        <p:blipFill>
          <a:blip r:embed="rId3"/>
          <a:stretch>
            <a:fillRect/>
          </a:stretch>
        </p:blipFill>
        <p:spPr>
          <a:xfrm>
            <a:off x="476323" y="136033"/>
            <a:ext cx="11239353" cy="6585934"/>
          </a:xfrm>
        </p:spPr>
      </p:pic>
    </p:spTree>
  </p:cSld>
  <p:clrMapOvr>
    <a:masterClrMapping/>
  </p:clrMapOvr>
  <p:transition spd="med">
    <p:pull/>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599" y="381140"/>
            <a:ext cx="10972800" cy="948855"/>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i="1" dirty="0" err="1"/>
              <a:t>Grammaire</a:t>
            </a:r>
            <a:r>
              <a:rPr lang="en-US" altLang="zh-CN" sz="3200" i="1" dirty="0"/>
              <a:t> : </a:t>
            </a:r>
            <a:r>
              <a:rPr lang="fr-FR" altLang="zh-CN" sz="3200" b="1" i="1" dirty="0"/>
              <a:t>Expression de la cause</a:t>
            </a:r>
            <a:endParaRPr lang="zh-CN" altLang="en-US" sz="3200" i="1" dirty="0"/>
          </a:p>
        </p:txBody>
      </p:sp>
      <p:grpSp>
        <p:nvGrpSpPr>
          <p:cNvPr id="18" name="组合 17"/>
          <p:cNvGrpSpPr/>
          <p:nvPr/>
        </p:nvGrpSpPr>
        <p:grpSpPr>
          <a:xfrm>
            <a:off x="609598" y="1745751"/>
            <a:ext cx="10972801" cy="4418484"/>
            <a:chOff x="609599" y="1601912"/>
            <a:chExt cx="10972801" cy="4418484"/>
          </a:xfrm>
        </p:grpSpPr>
        <p:pic>
          <p:nvPicPr>
            <p:cNvPr id="11" name="图片 10"/>
            <p:cNvPicPr>
              <a:picLocks noChangeAspect="1"/>
            </p:cNvPicPr>
            <p:nvPr/>
          </p:nvPicPr>
          <p:blipFill>
            <a:blip r:embed="rId3"/>
            <a:stretch>
              <a:fillRect/>
            </a:stretch>
          </p:blipFill>
          <p:spPr>
            <a:xfrm>
              <a:off x="609600" y="1601912"/>
              <a:ext cx="10972800" cy="3823019"/>
            </a:xfrm>
            <a:prstGeom prst="rect">
              <a:avLst/>
            </a:prstGeom>
          </p:spPr>
        </p:pic>
        <p:pic>
          <p:nvPicPr>
            <p:cNvPr id="13" name="图片 12"/>
            <p:cNvPicPr>
              <a:picLocks noChangeAspect="1"/>
            </p:cNvPicPr>
            <p:nvPr/>
          </p:nvPicPr>
          <p:blipFill rotWithShape="1">
            <a:blip r:embed="rId4"/>
            <a:srcRect t="19917" b="3750"/>
            <a:stretch>
              <a:fillRect/>
            </a:stretch>
          </p:blipFill>
          <p:spPr>
            <a:xfrm>
              <a:off x="1200257" y="5373300"/>
              <a:ext cx="3524250" cy="647096"/>
            </a:xfrm>
            <a:prstGeom prst="rect">
              <a:avLst/>
            </a:prstGeom>
          </p:spPr>
        </p:pic>
        <p:pic>
          <p:nvPicPr>
            <p:cNvPr id="15" name="图片 14"/>
            <p:cNvPicPr>
              <a:picLocks noChangeAspect="1"/>
            </p:cNvPicPr>
            <p:nvPr/>
          </p:nvPicPr>
          <p:blipFill>
            <a:blip r:embed="rId5"/>
            <a:stretch>
              <a:fillRect/>
            </a:stretch>
          </p:blipFill>
          <p:spPr>
            <a:xfrm>
              <a:off x="5188878" y="5392048"/>
              <a:ext cx="6393521" cy="628348"/>
            </a:xfrm>
            <a:prstGeom prst="rect">
              <a:avLst/>
            </a:prstGeom>
          </p:spPr>
        </p:pic>
        <p:pic>
          <p:nvPicPr>
            <p:cNvPr id="17" name="图片 16"/>
            <p:cNvPicPr>
              <a:picLocks noChangeAspect="1"/>
            </p:cNvPicPr>
            <p:nvPr/>
          </p:nvPicPr>
          <p:blipFill>
            <a:blip r:embed="rId5"/>
            <a:stretch>
              <a:fillRect/>
            </a:stretch>
          </p:blipFill>
          <p:spPr>
            <a:xfrm>
              <a:off x="609599" y="5373300"/>
              <a:ext cx="590657" cy="647096"/>
            </a:xfrm>
            <a:prstGeom prst="rect">
              <a:avLst/>
            </a:prstGeom>
          </p:spPr>
        </p:pic>
      </p:grpSp>
    </p:spTree>
  </p:cSld>
  <p:clrMapOvr>
    <a:masterClrMapping/>
  </p:clrMapOvr>
  <p:transition spd="med">
    <p:pull/>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599" y="381140"/>
            <a:ext cx="10972800" cy="948855"/>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i="1" dirty="0" err="1"/>
              <a:t>Grammaire</a:t>
            </a:r>
            <a:r>
              <a:rPr lang="en-US" altLang="zh-CN" sz="3200" i="1" dirty="0"/>
              <a:t> : </a:t>
            </a:r>
            <a:r>
              <a:rPr lang="fr-FR" altLang="zh-CN" sz="3200" b="1" i="1" dirty="0"/>
              <a:t>Expression de la cause</a:t>
            </a:r>
            <a:endParaRPr lang="zh-CN" altLang="en-US" sz="3200" i="1" dirty="0"/>
          </a:p>
        </p:txBody>
      </p:sp>
      <p:pic>
        <p:nvPicPr>
          <p:cNvPr id="4" name="图片 3"/>
          <p:cNvPicPr>
            <a:picLocks noChangeAspect="1"/>
          </p:cNvPicPr>
          <p:nvPr/>
        </p:nvPicPr>
        <p:blipFill>
          <a:blip r:embed="rId3"/>
          <a:stretch>
            <a:fillRect/>
          </a:stretch>
        </p:blipFill>
        <p:spPr>
          <a:xfrm>
            <a:off x="609598" y="1485760"/>
            <a:ext cx="10972799" cy="5034804"/>
          </a:xfrm>
          <a:prstGeom prst="rect">
            <a:avLst/>
          </a:prstGeom>
        </p:spPr>
      </p:pic>
    </p:spTree>
  </p:cSld>
  <p:clrMapOvr>
    <a:masterClrMapping/>
  </p:clrMapOvr>
  <p:transition spd="med">
    <p:pull/>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599" y="381140"/>
            <a:ext cx="10972800" cy="948855"/>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i="1" dirty="0" err="1"/>
              <a:t>Grammaire</a:t>
            </a:r>
            <a:r>
              <a:rPr lang="en-US" altLang="zh-CN" sz="3200" i="1" dirty="0"/>
              <a:t> : </a:t>
            </a:r>
            <a:r>
              <a:rPr lang="fr-FR" altLang="zh-CN" sz="3200" b="1" i="1" dirty="0"/>
              <a:t>Expression de la cause</a:t>
            </a:r>
            <a:endParaRPr lang="zh-CN" altLang="en-US" sz="3200" i="1" dirty="0"/>
          </a:p>
        </p:txBody>
      </p:sp>
      <p:pic>
        <p:nvPicPr>
          <p:cNvPr id="7" name="内容占位符 6"/>
          <p:cNvPicPr>
            <a:picLocks noGrp="1" noChangeAspect="1"/>
          </p:cNvPicPr>
          <p:nvPr>
            <p:ph idx="1"/>
          </p:nvPr>
        </p:nvPicPr>
        <p:blipFill>
          <a:blip r:embed="rId3"/>
          <a:stretch>
            <a:fillRect/>
          </a:stretch>
        </p:blipFill>
        <p:spPr>
          <a:xfrm>
            <a:off x="785770" y="1631023"/>
            <a:ext cx="10620457" cy="4681268"/>
          </a:xfrm>
        </p:spPr>
      </p:pic>
    </p:spTree>
  </p:cSld>
  <p:clrMapOvr>
    <a:masterClrMapping/>
  </p:clrMapOvr>
  <p:transition spd="med">
    <p:pull/>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1079783"/>
            <a:ext cx="10972800" cy="948855"/>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i="1" dirty="0" err="1"/>
              <a:t>Grammaire</a:t>
            </a:r>
            <a:r>
              <a:rPr lang="en-US" altLang="zh-CN" sz="3200" i="1" dirty="0"/>
              <a:t> : </a:t>
            </a:r>
            <a:r>
              <a:rPr lang="fr-FR" altLang="zh-CN" sz="3200" b="1" i="1" dirty="0"/>
              <a:t>Expression de la cause</a:t>
            </a:r>
            <a:endParaRPr lang="zh-CN" altLang="en-US" sz="3200" i="1" dirty="0"/>
          </a:p>
        </p:txBody>
      </p:sp>
      <p:pic>
        <p:nvPicPr>
          <p:cNvPr id="6" name="内容占位符 5"/>
          <p:cNvPicPr>
            <a:picLocks noGrp="1" noChangeAspect="1"/>
          </p:cNvPicPr>
          <p:nvPr>
            <p:ph idx="1"/>
          </p:nvPr>
        </p:nvPicPr>
        <p:blipFill>
          <a:blip r:embed="rId3"/>
          <a:stretch>
            <a:fillRect/>
          </a:stretch>
        </p:blipFill>
        <p:spPr>
          <a:xfrm>
            <a:off x="609600" y="2533374"/>
            <a:ext cx="10972800" cy="3222712"/>
          </a:xfrm>
        </p:spPr>
      </p:pic>
    </p:spTree>
  </p:cSld>
  <p:clrMapOvr>
    <a:masterClrMapping/>
  </p:clrMapOvr>
  <p:transition spd="med">
    <p:pull/>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内容占位符 5"/>
          <p:cNvPicPr>
            <a:picLocks noGrp="1" noChangeAspect="1"/>
          </p:cNvPicPr>
          <p:nvPr>
            <p:ph idx="1"/>
          </p:nvPr>
        </p:nvPicPr>
        <p:blipFill>
          <a:blip r:embed="rId3"/>
          <a:stretch>
            <a:fillRect/>
          </a:stretch>
        </p:blipFill>
        <p:spPr>
          <a:xfrm>
            <a:off x="609600" y="2225927"/>
            <a:ext cx="10972800" cy="3274509"/>
          </a:xfrm>
        </p:spPr>
      </p:pic>
      <p:sp>
        <p:nvSpPr>
          <p:cNvPr id="4" name="标题 1"/>
          <p:cNvSpPr txBox="1"/>
          <p:nvPr/>
        </p:nvSpPr>
        <p:spPr>
          <a:xfrm>
            <a:off x="609600" y="710125"/>
            <a:ext cx="10972800" cy="948855"/>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a:bodyPr>
          <a:lstStyle>
            <a:lvl1pPr algn="ctr" defTabSz="685800" rtl="0" eaLnBrk="1" latinLnBrk="0" hangingPunct="1">
              <a:spcBef>
                <a:spcPct val="0"/>
              </a:spcBef>
              <a:buNone/>
              <a:defRPr sz="33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altLang="zh-CN" sz="3200" i="1" dirty="0" err="1"/>
              <a:t>Entraînement</a:t>
            </a:r>
            <a:endParaRPr lang="zh-CN" altLang="en-US" sz="3200" b="1" dirty="0">
              <a:latin typeface="微软雅黑" panose="020B0503020204020204" pitchFamily="34" charset="-122"/>
              <a:ea typeface="微软雅黑" panose="020B0503020204020204" pitchFamily="34" charset="-122"/>
            </a:endParaRPr>
          </a:p>
        </p:txBody>
      </p:sp>
      <p:sp>
        <p:nvSpPr>
          <p:cNvPr id="8" name="文本框 7"/>
          <p:cNvSpPr txBox="1"/>
          <p:nvPr/>
        </p:nvSpPr>
        <p:spPr>
          <a:xfrm>
            <a:off x="6360996" y="2908991"/>
            <a:ext cx="614271" cy="400110"/>
          </a:xfrm>
          <a:prstGeom prst="rect">
            <a:avLst/>
          </a:prstGeom>
          <a:noFill/>
        </p:spPr>
        <p:txBody>
          <a:bodyPr wrap="none" rtlCol="0">
            <a:spAutoFit/>
          </a:bodyPr>
          <a:lstStyle/>
          <a:p>
            <a:pPr algn="ctr"/>
            <a:r>
              <a:rPr lang="en-US" altLang="zh-CN" sz="2000" dirty="0">
                <a:solidFill>
                  <a:srgbClr val="FF0000"/>
                </a:solidFill>
              </a:rPr>
              <a:t>plus</a:t>
            </a:r>
            <a:endParaRPr lang="zh-CN" altLang="en-US" sz="2000" dirty="0">
              <a:solidFill>
                <a:srgbClr val="FF0000"/>
              </a:solidFill>
            </a:endParaRPr>
          </a:p>
        </p:txBody>
      </p:sp>
      <p:sp>
        <p:nvSpPr>
          <p:cNvPr id="9" name="文本框 8"/>
          <p:cNvSpPr txBox="1"/>
          <p:nvPr/>
        </p:nvSpPr>
        <p:spPr>
          <a:xfrm>
            <a:off x="4673051" y="3692934"/>
            <a:ext cx="819455" cy="400110"/>
          </a:xfrm>
          <a:prstGeom prst="rect">
            <a:avLst/>
          </a:prstGeom>
          <a:noFill/>
        </p:spPr>
        <p:txBody>
          <a:bodyPr wrap="none" rtlCol="0">
            <a:spAutoFit/>
          </a:bodyPr>
          <a:lstStyle/>
          <a:p>
            <a:pPr algn="ctr"/>
            <a:r>
              <a:rPr lang="en-US" altLang="zh-CN" sz="2000" dirty="0" err="1">
                <a:solidFill>
                  <a:srgbClr val="FF0000"/>
                </a:solidFill>
              </a:rPr>
              <a:t>moins</a:t>
            </a:r>
            <a:endParaRPr lang="zh-CN" altLang="en-US" sz="2000" dirty="0">
              <a:solidFill>
                <a:srgbClr val="FF0000"/>
              </a:solidFill>
            </a:endParaRPr>
          </a:p>
        </p:txBody>
      </p:sp>
      <p:sp>
        <p:nvSpPr>
          <p:cNvPr id="10" name="文本框 9"/>
          <p:cNvSpPr txBox="1"/>
          <p:nvPr/>
        </p:nvSpPr>
        <p:spPr>
          <a:xfrm>
            <a:off x="3382706" y="3309101"/>
            <a:ext cx="819455" cy="400110"/>
          </a:xfrm>
          <a:prstGeom prst="rect">
            <a:avLst/>
          </a:prstGeom>
          <a:noFill/>
        </p:spPr>
        <p:txBody>
          <a:bodyPr wrap="square" rtlCol="0">
            <a:spAutoFit/>
          </a:bodyPr>
          <a:lstStyle/>
          <a:p>
            <a:pPr algn="ctr"/>
            <a:r>
              <a:rPr lang="en-US" altLang="zh-CN" sz="2000" dirty="0" err="1">
                <a:solidFill>
                  <a:srgbClr val="FF0000"/>
                </a:solidFill>
              </a:rPr>
              <a:t>moins</a:t>
            </a:r>
            <a:endParaRPr lang="zh-CN" altLang="en-US" sz="2000" dirty="0">
              <a:solidFill>
                <a:srgbClr val="FF0000"/>
              </a:solidFill>
            </a:endParaRPr>
          </a:p>
        </p:txBody>
      </p:sp>
      <p:sp>
        <p:nvSpPr>
          <p:cNvPr id="11" name="文本框 10"/>
          <p:cNvSpPr txBox="1"/>
          <p:nvPr/>
        </p:nvSpPr>
        <p:spPr>
          <a:xfrm>
            <a:off x="4539296" y="4071147"/>
            <a:ext cx="614271" cy="400110"/>
          </a:xfrm>
          <a:prstGeom prst="rect">
            <a:avLst/>
          </a:prstGeom>
          <a:noFill/>
        </p:spPr>
        <p:txBody>
          <a:bodyPr wrap="none" rtlCol="0">
            <a:spAutoFit/>
          </a:bodyPr>
          <a:lstStyle/>
          <a:p>
            <a:pPr algn="ctr"/>
            <a:r>
              <a:rPr lang="en-US" altLang="zh-CN" sz="2000">
                <a:solidFill>
                  <a:srgbClr val="FF0000"/>
                </a:solidFill>
              </a:rPr>
              <a:t>plus</a:t>
            </a:r>
            <a:endParaRPr lang="zh-CN" altLang="en-US" sz="2000" dirty="0">
              <a:solidFill>
                <a:srgbClr val="FF0000"/>
              </a:solidFill>
            </a:endParaRPr>
          </a:p>
        </p:txBody>
      </p:sp>
      <p:sp>
        <p:nvSpPr>
          <p:cNvPr id="12" name="文本框 11"/>
          <p:cNvSpPr txBox="1"/>
          <p:nvPr/>
        </p:nvSpPr>
        <p:spPr>
          <a:xfrm>
            <a:off x="5788864" y="4471257"/>
            <a:ext cx="614271" cy="400110"/>
          </a:xfrm>
          <a:prstGeom prst="rect">
            <a:avLst/>
          </a:prstGeom>
          <a:noFill/>
        </p:spPr>
        <p:txBody>
          <a:bodyPr wrap="none" rtlCol="0">
            <a:spAutoFit/>
          </a:bodyPr>
          <a:lstStyle/>
          <a:p>
            <a:pPr algn="ctr"/>
            <a:r>
              <a:rPr lang="en-US" altLang="zh-CN" sz="2000">
                <a:solidFill>
                  <a:srgbClr val="FF0000"/>
                </a:solidFill>
              </a:rPr>
              <a:t>plus</a:t>
            </a:r>
            <a:endParaRPr lang="zh-CN" altLang="en-US" sz="2000" dirty="0">
              <a:solidFill>
                <a:srgbClr val="FF0000"/>
              </a:solidFill>
            </a:endParaRPr>
          </a:p>
        </p:txBody>
      </p:sp>
      <p:sp>
        <p:nvSpPr>
          <p:cNvPr id="13" name="文本框 12"/>
          <p:cNvSpPr txBox="1"/>
          <p:nvPr/>
        </p:nvSpPr>
        <p:spPr>
          <a:xfrm>
            <a:off x="4673051" y="4838149"/>
            <a:ext cx="614271" cy="400110"/>
          </a:xfrm>
          <a:prstGeom prst="rect">
            <a:avLst/>
          </a:prstGeom>
          <a:noFill/>
        </p:spPr>
        <p:txBody>
          <a:bodyPr wrap="none" rtlCol="0">
            <a:spAutoFit/>
          </a:bodyPr>
          <a:lstStyle/>
          <a:p>
            <a:pPr algn="ctr"/>
            <a:r>
              <a:rPr lang="en-US" altLang="zh-CN" sz="2000">
                <a:solidFill>
                  <a:srgbClr val="FF0000"/>
                </a:solidFill>
              </a:rPr>
              <a:t>plus</a:t>
            </a:r>
            <a:endParaRPr lang="zh-CN" altLang="en-US" sz="2000" dirty="0">
              <a:solidFill>
                <a:srgbClr val="FF0000"/>
              </a:solidFill>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1462307"/>
            <a:ext cx="10972800" cy="1143000"/>
          </a:xfrm>
        </p:spPr>
        <p:style>
          <a:lnRef idx="2">
            <a:schemeClr val="dk1"/>
          </a:lnRef>
          <a:fillRef idx="1">
            <a:schemeClr val="lt1"/>
          </a:fillRef>
          <a:effectRef idx="0">
            <a:schemeClr val="dk1"/>
          </a:effectRef>
          <a:fontRef idx="minor">
            <a:schemeClr val="dk1"/>
          </a:fontRef>
        </p:style>
        <p:txBody>
          <a:bodyPr/>
          <a:lstStyle/>
          <a:p>
            <a:r>
              <a:rPr lang="fr-FR" dirty="0" err="1"/>
              <a:t>Répon</a:t>
            </a:r>
            <a:r>
              <a:rPr lang="en-US" altLang="zh-CN" dirty="0" err="1"/>
              <a:t>dez</a:t>
            </a:r>
            <a:r>
              <a:rPr lang="fr-FR" dirty="0"/>
              <a:t> aux questions </a:t>
            </a:r>
          </a:p>
        </p:txBody>
      </p:sp>
      <p:pic>
        <p:nvPicPr>
          <p:cNvPr id="6" name="内容占位符 5"/>
          <p:cNvPicPr>
            <a:picLocks noGrp="1" noChangeAspect="1"/>
          </p:cNvPicPr>
          <p:nvPr>
            <p:ph idx="1"/>
          </p:nvPr>
        </p:nvPicPr>
        <p:blipFill>
          <a:blip r:embed="rId3"/>
          <a:stretch>
            <a:fillRect/>
          </a:stretch>
        </p:blipFill>
        <p:spPr>
          <a:xfrm>
            <a:off x="1095375" y="3248498"/>
            <a:ext cx="10001250" cy="1743075"/>
          </a:xfrm>
        </p:spPr>
      </p:pic>
    </p:spTree>
  </p:cSld>
  <p:clrMapOvr>
    <a:masterClrMapping/>
  </p:clrMapOvr>
  <p:transition spd="med">
    <p:pull/>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606985" y="2044162"/>
            <a:ext cx="10975415" cy="3948310"/>
          </a:xfrm>
          <a:prstGeom prst="rect">
            <a:avLst/>
          </a:prstGeom>
        </p:spPr>
      </p:pic>
      <p:sp>
        <p:nvSpPr>
          <p:cNvPr id="4" name="标题 1"/>
          <p:cNvSpPr txBox="1"/>
          <p:nvPr/>
        </p:nvSpPr>
        <p:spPr>
          <a:xfrm>
            <a:off x="609600" y="573021"/>
            <a:ext cx="10972800" cy="948855"/>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a:bodyPr>
          <a:lstStyle>
            <a:lvl1pPr algn="ctr" defTabSz="685800" rtl="0" eaLnBrk="1" latinLnBrk="0" hangingPunct="1">
              <a:spcBef>
                <a:spcPct val="0"/>
              </a:spcBef>
              <a:buNone/>
              <a:defRPr sz="33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altLang="zh-CN" sz="3200" i="1" dirty="0" err="1"/>
              <a:t>Entraînement</a:t>
            </a:r>
            <a:endParaRPr lang="zh-CN" altLang="en-US" sz="3200" b="1" dirty="0">
              <a:latin typeface="微软雅黑" panose="020B0503020204020204" pitchFamily="34" charset="-122"/>
              <a:ea typeface="微软雅黑" panose="020B0503020204020204" pitchFamily="34" charset="-122"/>
            </a:endParaRPr>
          </a:p>
        </p:txBody>
      </p:sp>
      <p:sp>
        <p:nvSpPr>
          <p:cNvPr id="19" name="文本框 18"/>
          <p:cNvSpPr txBox="1"/>
          <p:nvPr/>
        </p:nvSpPr>
        <p:spPr>
          <a:xfrm>
            <a:off x="5111279" y="2875279"/>
            <a:ext cx="579120" cy="518516"/>
          </a:xfrm>
          <a:prstGeom prst="rect">
            <a:avLst/>
          </a:prstGeom>
          <a:noFill/>
        </p:spPr>
        <p:txBody>
          <a:bodyPr wrap="square" rtlCol="0">
            <a:spAutoFit/>
          </a:bodyPr>
          <a:lstStyle/>
          <a:p>
            <a:pPr algn="ctr"/>
            <a:r>
              <a:rPr lang="zh-CN" altLang="en-US" sz="2800" dirty="0">
                <a:solidFill>
                  <a:srgbClr val="FF0000"/>
                </a:solidFill>
              </a:rPr>
              <a:t>✓</a:t>
            </a:r>
            <a:endParaRPr lang="fr-FR" sz="2800" dirty="0">
              <a:solidFill>
                <a:srgbClr val="FF0000"/>
              </a:solidFill>
            </a:endParaRPr>
          </a:p>
        </p:txBody>
      </p:sp>
      <p:sp>
        <p:nvSpPr>
          <p:cNvPr id="20" name="文本框 19"/>
          <p:cNvSpPr txBox="1"/>
          <p:nvPr/>
        </p:nvSpPr>
        <p:spPr>
          <a:xfrm>
            <a:off x="3115581" y="3210838"/>
            <a:ext cx="579120" cy="518516"/>
          </a:xfrm>
          <a:prstGeom prst="rect">
            <a:avLst/>
          </a:prstGeom>
          <a:noFill/>
        </p:spPr>
        <p:txBody>
          <a:bodyPr wrap="square" rtlCol="0">
            <a:spAutoFit/>
          </a:bodyPr>
          <a:lstStyle/>
          <a:p>
            <a:pPr algn="ctr"/>
            <a:r>
              <a:rPr lang="zh-CN" altLang="en-US" sz="2800" dirty="0">
                <a:solidFill>
                  <a:srgbClr val="FF0000"/>
                </a:solidFill>
              </a:rPr>
              <a:t>✓</a:t>
            </a:r>
            <a:endParaRPr lang="fr-FR" sz="2800" dirty="0">
              <a:solidFill>
                <a:srgbClr val="FF0000"/>
              </a:solidFill>
            </a:endParaRPr>
          </a:p>
        </p:txBody>
      </p:sp>
      <p:sp>
        <p:nvSpPr>
          <p:cNvPr id="21" name="文本框 20"/>
          <p:cNvSpPr txBox="1"/>
          <p:nvPr/>
        </p:nvSpPr>
        <p:spPr>
          <a:xfrm>
            <a:off x="6737165" y="3937641"/>
            <a:ext cx="579120" cy="518516"/>
          </a:xfrm>
          <a:prstGeom prst="rect">
            <a:avLst/>
          </a:prstGeom>
          <a:noFill/>
        </p:spPr>
        <p:txBody>
          <a:bodyPr wrap="square" rtlCol="0">
            <a:spAutoFit/>
          </a:bodyPr>
          <a:lstStyle/>
          <a:p>
            <a:pPr algn="ctr"/>
            <a:r>
              <a:rPr lang="zh-CN" altLang="en-US" sz="2800" dirty="0">
                <a:solidFill>
                  <a:srgbClr val="FF0000"/>
                </a:solidFill>
              </a:rPr>
              <a:t>✓</a:t>
            </a:r>
            <a:endParaRPr lang="fr-FR" sz="2800" dirty="0">
              <a:solidFill>
                <a:srgbClr val="FF0000"/>
              </a:solidFill>
            </a:endParaRPr>
          </a:p>
        </p:txBody>
      </p:sp>
      <p:sp>
        <p:nvSpPr>
          <p:cNvPr id="14" name="文本框 13"/>
          <p:cNvSpPr txBox="1"/>
          <p:nvPr/>
        </p:nvSpPr>
        <p:spPr>
          <a:xfrm>
            <a:off x="2065734" y="3599443"/>
            <a:ext cx="579120" cy="518516"/>
          </a:xfrm>
          <a:prstGeom prst="rect">
            <a:avLst/>
          </a:prstGeom>
          <a:noFill/>
        </p:spPr>
        <p:txBody>
          <a:bodyPr wrap="square" rtlCol="0">
            <a:spAutoFit/>
          </a:bodyPr>
          <a:lstStyle/>
          <a:p>
            <a:pPr algn="ctr"/>
            <a:r>
              <a:rPr lang="zh-CN" altLang="en-US" sz="2800" dirty="0">
                <a:solidFill>
                  <a:srgbClr val="FF0000"/>
                </a:solidFill>
              </a:rPr>
              <a:t>✓</a:t>
            </a:r>
            <a:endParaRPr lang="fr-FR" sz="2800" dirty="0">
              <a:solidFill>
                <a:srgbClr val="FF0000"/>
              </a:solidFill>
            </a:endParaRPr>
          </a:p>
        </p:txBody>
      </p:sp>
      <p:sp>
        <p:nvSpPr>
          <p:cNvPr id="17" name="文本框 16"/>
          <p:cNvSpPr txBox="1"/>
          <p:nvPr/>
        </p:nvSpPr>
        <p:spPr>
          <a:xfrm>
            <a:off x="7935474" y="4358903"/>
            <a:ext cx="579120" cy="518516"/>
          </a:xfrm>
          <a:prstGeom prst="rect">
            <a:avLst/>
          </a:prstGeom>
          <a:noFill/>
        </p:spPr>
        <p:txBody>
          <a:bodyPr wrap="square" rtlCol="0">
            <a:spAutoFit/>
          </a:bodyPr>
          <a:lstStyle/>
          <a:p>
            <a:pPr algn="ctr"/>
            <a:r>
              <a:rPr lang="zh-CN" altLang="en-US" sz="2800" dirty="0">
                <a:solidFill>
                  <a:srgbClr val="FF0000"/>
                </a:solidFill>
              </a:rPr>
              <a:t>✓</a:t>
            </a:r>
            <a:endParaRPr lang="fr-FR" sz="2800" dirty="0">
              <a:solidFill>
                <a:srgbClr val="FF0000"/>
              </a:solidFill>
            </a:endParaRPr>
          </a:p>
        </p:txBody>
      </p:sp>
      <p:sp>
        <p:nvSpPr>
          <p:cNvPr id="22" name="文本框 21"/>
          <p:cNvSpPr txBox="1"/>
          <p:nvPr/>
        </p:nvSpPr>
        <p:spPr>
          <a:xfrm>
            <a:off x="2536461" y="5154724"/>
            <a:ext cx="579120" cy="518516"/>
          </a:xfrm>
          <a:prstGeom prst="rect">
            <a:avLst/>
          </a:prstGeom>
          <a:noFill/>
        </p:spPr>
        <p:txBody>
          <a:bodyPr wrap="square" rtlCol="0">
            <a:spAutoFit/>
          </a:bodyPr>
          <a:lstStyle/>
          <a:p>
            <a:pPr algn="ctr"/>
            <a:r>
              <a:rPr lang="zh-CN" altLang="en-US" sz="2800" dirty="0">
                <a:solidFill>
                  <a:srgbClr val="FF0000"/>
                </a:solidFill>
              </a:rPr>
              <a:t>✓</a:t>
            </a:r>
            <a:endParaRPr lang="fr-FR" sz="2800" dirty="0">
              <a:solidFill>
                <a:srgbClr val="FF0000"/>
              </a:solidFill>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14" grpId="0"/>
      <p:bldP spid="17" grpId="0"/>
      <p:bldP spid="2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609600" y="1171367"/>
            <a:ext cx="10972800" cy="948855"/>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a:bodyPr>
          <a:lstStyle>
            <a:lvl1pPr algn="ctr" defTabSz="685800" rtl="0" eaLnBrk="1" latinLnBrk="0" hangingPunct="1">
              <a:spcBef>
                <a:spcPct val="0"/>
              </a:spcBef>
              <a:buNone/>
              <a:defRPr sz="33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altLang="zh-CN" sz="3200" i="1" dirty="0" err="1"/>
              <a:t>Entraînement</a:t>
            </a:r>
            <a:endParaRPr lang="zh-CN" altLang="en-US" sz="3200"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609600" y="2861248"/>
            <a:ext cx="10972800" cy="2825385"/>
          </a:xfrm>
          <a:prstGeom prst="rect">
            <a:avLst/>
          </a:prstGeom>
        </p:spPr>
      </p:pic>
      <p:cxnSp>
        <p:nvCxnSpPr>
          <p:cNvPr id="7" name="直接连接符 6"/>
          <p:cNvCxnSpPr/>
          <p:nvPr/>
        </p:nvCxnSpPr>
        <p:spPr>
          <a:xfrm>
            <a:off x="2856216" y="3821987"/>
            <a:ext cx="1654139" cy="1068512"/>
          </a:xfrm>
          <a:prstGeom prst="line">
            <a:avLst/>
          </a:prstGeom>
          <a:ln w="1905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5" name="直接连接符 14"/>
          <p:cNvCxnSpPr/>
          <p:nvPr/>
        </p:nvCxnSpPr>
        <p:spPr>
          <a:xfrm>
            <a:off x="2856215" y="4220054"/>
            <a:ext cx="1654139" cy="1068512"/>
          </a:xfrm>
          <a:prstGeom prst="line">
            <a:avLst/>
          </a:prstGeom>
          <a:ln w="1905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6" name="直接连接符 15"/>
          <p:cNvCxnSpPr/>
          <p:nvPr/>
        </p:nvCxnSpPr>
        <p:spPr>
          <a:xfrm flipV="1">
            <a:off x="2856214" y="3849541"/>
            <a:ext cx="1571948" cy="741026"/>
          </a:xfrm>
          <a:prstGeom prst="line">
            <a:avLst/>
          </a:prstGeom>
          <a:ln w="1905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8" name="直接连接符 17"/>
          <p:cNvCxnSpPr/>
          <p:nvPr/>
        </p:nvCxnSpPr>
        <p:spPr>
          <a:xfrm flipV="1">
            <a:off x="2897310" y="4237224"/>
            <a:ext cx="1571948" cy="741026"/>
          </a:xfrm>
          <a:prstGeom prst="line">
            <a:avLst/>
          </a:prstGeom>
          <a:ln w="1905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23" name="直接连接符 22"/>
          <p:cNvCxnSpPr/>
          <p:nvPr/>
        </p:nvCxnSpPr>
        <p:spPr>
          <a:xfrm flipV="1">
            <a:off x="3472663" y="4607737"/>
            <a:ext cx="1037689" cy="680829"/>
          </a:xfrm>
          <a:prstGeom prst="line">
            <a:avLst/>
          </a:prstGeom>
          <a:ln w="1905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24" name="直接连接符 23"/>
          <p:cNvCxnSpPr/>
          <p:nvPr/>
        </p:nvCxnSpPr>
        <p:spPr>
          <a:xfrm>
            <a:off x="5880245" y="3821987"/>
            <a:ext cx="1592488" cy="398067"/>
          </a:xfrm>
          <a:prstGeom prst="line">
            <a:avLst/>
          </a:prstGeom>
          <a:ln w="1905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25" name="直接连接符 24"/>
          <p:cNvCxnSpPr/>
          <p:nvPr/>
        </p:nvCxnSpPr>
        <p:spPr>
          <a:xfrm>
            <a:off x="6096000" y="4220054"/>
            <a:ext cx="1376733" cy="670445"/>
          </a:xfrm>
          <a:prstGeom prst="line">
            <a:avLst/>
          </a:prstGeom>
          <a:ln w="1905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27" name="直接连接符 26"/>
          <p:cNvCxnSpPr/>
          <p:nvPr/>
        </p:nvCxnSpPr>
        <p:spPr>
          <a:xfrm flipV="1">
            <a:off x="5888802" y="3885278"/>
            <a:ext cx="1571948" cy="741026"/>
          </a:xfrm>
          <a:prstGeom prst="line">
            <a:avLst/>
          </a:prstGeom>
          <a:ln w="1905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28" name="直接连接符 27"/>
          <p:cNvCxnSpPr/>
          <p:nvPr/>
        </p:nvCxnSpPr>
        <p:spPr>
          <a:xfrm flipV="1">
            <a:off x="5841705" y="4577638"/>
            <a:ext cx="1571948" cy="741026"/>
          </a:xfrm>
          <a:prstGeom prst="line">
            <a:avLst/>
          </a:prstGeom>
          <a:ln w="1905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29" name="直接连接符 28"/>
          <p:cNvCxnSpPr/>
          <p:nvPr/>
        </p:nvCxnSpPr>
        <p:spPr>
          <a:xfrm>
            <a:off x="6465870" y="4890052"/>
            <a:ext cx="947783" cy="406250"/>
          </a:xfrm>
          <a:prstGeom prst="line">
            <a:avLst/>
          </a:prstGeom>
          <a:ln w="19050">
            <a:solidFill>
              <a:srgbClr val="FF0000"/>
            </a:solidFill>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par>
                                <p:cTn id="26" presetID="10" presetClass="entr" presetSubtype="0"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609600" y="1171367"/>
            <a:ext cx="10972800" cy="948855"/>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a:bodyPr>
          <a:lstStyle>
            <a:lvl1pPr algn="ctr" defTabSz="685800" rtl="0" eaLnBrk="1" latinLnBrk="0" hangingPunct="1">
              <a:spcBef>
                <a:spcPct val="0"/>
              </a:spcBef>
              <a:buNone/>
              <a:defRPr sz="33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altLang="zh-CN" sz="3200" i="1" dirty="0" err="1"/>
              <a:t>Entraînement</a:t>
            </a:r>
            <a:endParaRPr lang="zh-CN" altLang="en-US" sz="3200" b="1"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609601" y="2733883"/>
            <a:ext cx="10972800" cy="3039829"/>
          </a:xfrm>
          <a:prstGeom prst="rect">
            <a:avLst/>
          </a:prstGeom>
        </p:spPr>
      </p:pic>
    </p:spTree>
  </p:cSld>
  <p:clrMapOvr>
    <a:masterClrMapping/>
  </p:clrMapOvr>
  <p:transition spd="med">
    <p:pull/>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1443038"/>
            <a:ext cx="10972800" cy="948855"/>
          </a:xfrm>
        </p:spPr>
        <p:style>
          <a:lnRef idx="2">
            <a:schemeClr val="accent2"/>
          </a:lnRef>
          <a:fillRef idx="1">
            <a:schemeClr val="lt1"/>
          </a:fillRef>
          <a:effectRef idx="0">
            <a:schemeClr val="accent2"/>
          </a:effectRef>
          <a:fontRef idx="minor">
            <a:schemeClr val="dk1"/>
          </a:fontRef>
        </p:style>
        <p:txBody>
          <a:bodyPr>
            <a:normAutofit/>
          </a:bodyPr>
          <a:lstStyle/>
          <a:p>
            <a:r>
              <a:rPr lang="en-US" altLang="zh-CN" sz="3200" i="1" dirty="0"/>
              <a:t>Communication</a:t>
            </a:r>
            <a:endParaRPr lang="zh-CN" altLang="en-US" sz="3200" i="1" dirty="0"/>
          </a:p>
        </p:txBody>
      </p:sp>
      <p:pic>
        <p:nvPicPr>
          <p:cNvPr id="9" name="内容占位符 8"/>
          <p:cNvPicPr>
            <a:picLocks noGrp="1" noChangeAspect="1"/>
          </p:cNvPicPr>
          <p:nvPr>
            <p:ph idx="1"/>
          </p:nvPr>
        </p:nvPicPr>
        <p:blipFill>
          <a:blip r:embed="rId3"/>
          <a:stretch>
            <a:fillRect/>
          </a:stretch>
        </p:blipFill>
        <p:spPr>
          <a:xfrm>
            <a:off x="609600" y="3106884"/>
            <a:ext cx="10972800" cy="2101174"/>
          </a:xfrm>
        </p:spPr>
      </p:pic>
    </p:spTree>
  </p:cSld>
  <p:clrMapOvr>
    <a:masterClrMapping/>
  </p:clrMapOvr>
  <p:transition spd="med">
    <p:pull/>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a:off x="0" y="0"/>
            <a:ext cx="12192000" cy="6572183"/>
          </a:xfrm>
          <a:prstGeom prst="rect">
            <a:avLst/>
          </a:prstGeom>
        </p:spPr>
      </p:pic>
    </p:spTree>
  </p:cSld>
  <p:clrMapOvr>
    <a:masterClrMapping/>
  </p:clrMapOvr>
  <p:transition spd="med">
    <p:pull/>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666128"/>
            <a:ext cx="10972800" cy="948855"/>
          </a:xfrm>
        </p:spPr>
        <p:style>
          <a:lnRef idx="2">
            <a:schemeClr val="accent2"/>
          </a:lnRef>
          <a:fillRef idx="1">
            <a:schemeClr val="lt1"/>
          </a:fillRef>
          <a:effectRef idx="0">
            <a:schemeClr val="accent2"/>
          </a:effectRef>
          <a:fontRef idx="minor">
            <a:schemeClr val="dk1"/>
          </a:fontRef>
        </p:style>
        <p:txBody>
          <a:bodyPr>
            <a:normAutofit/>
          </a:bodyPr>
          <a:lstStyle/>
          <a:p>
            <a:r>
              <a:rPr lang="en-US" altLang="zh-CN" sz="3200" i="1" dirty="0"/>
              <a:t>Communication</a:t>
            </a:r>
            <a:endParaRPr lang="zh-CN" altLang="en-US" sz="3200" i="1" dirty="0"/>
          </a:p>
        </p:txBody>
      </p:sp>
      <p:pic>
        <p:nvPicPr>
          <p:cNvPr id="3" name="图片 2"/>
          <p:cNvPicPr>
            <a:picLocks noChangeAspect="1"/>
          </p:cNvPicPr>
          <p:nvPr/>
        </p:nvPicPr>
        <p:blipFill>
          <a:blip r:embed="rId3"/>
          <a:stretch>
            <a:fillRect/>
          </a:stretch>
        </p:blipFill>
        <p:spPr>
          <a:xfrm>
            <a:off x="772399" y="2065296"/>
            <a:ext cx="10647201" cy="3772151"/>
          </a:xfrm>
          <a:prstGeom prst="rect">
            <a:avLst/>
          </a:prstGeom>
        </p:spPr>
      </p:pic>
    </p:spTree>
  </p:cSld>
  <p:clrMapOvr>
    <a:masterClrMapping/>
  </p:clrMapOvr>
  <p:transition spd="med">
    <p:pull/>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1133488"/>
            <a:ext cx="10972800" cy="948855"/>
          </a:xfrm>
        </p:spPr>
        <p:style>
          <a:lnRef idx="2">
            <a:schemeClr val="accent2"/>
          </a:lnRef>
          <a:fillRef idx="1">
            <a:schemeClr val="lt1"/>
          </a:fillRef>
          <a:effectRef idx="0">
            <a:schemeClr val="accent2"/>
          </a:effectRef>
          <a:fontRef idx="minor">
            <a:schemeClr val="dk1"/>
          </a:fontRef>
        </p:style>
        <p:txBody>
          <a:bodyPr>
            <a:normAutofit/>
          </a:bodyPr>
          <a:lstStyle/>
          <a:p>
            <a:r>
              <a:rPr lang="en-US" altLang="zh-CN" sz="3200" i="1" dirty="0"/>
              <a:t>Communication</a:t>
            </a:r>
            <a:endParaRPr lang="zh-CN" altLang="en-US" sz="3200" i="1" dirty="0"/>
          </a:p>
        </p:txBody>
      </p:sp>
      <p:pic>
        <p:nvPicPr>
          <p:cNvPr id="3" name="图片 2"/>
          <p:cNvPicPr>
            <a:picLocks noChangeAspect="1"/>
          </p:cNvPicPr>
          <p:nvPr/>
        </p:nvPicPr>
        <p:blipFill>
          <a:blip r:embed="rId3"/>
          <a:stretch>
            <a:fillRect/>
          </a:stretch>
        </p:blipFill>
        <p:spPr>
          <a:xfrm>
            <a:off x="774508" y="2937659"/>
            <a:ext cx="10642983" cy="2416481"/>
          </a:xfrm>
          <a:prstGeom prst="rect">
            <a:avLst/>
          </a:prstGeom>
        </p:spPr>
      </p:pic>
    </p:spTree>
  </p:cSld>
  <p:clrMapOvr>
    <a:masterClrMapping/>
  </p:clrMapOvr>
  <p:transition spd="med">
    <p:pull/>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390525" y="176212"/>
            <a:ext cx="11410950" cy="6505575"/>
          </a:xfrm>
          <a:prstGeom prst="rect">
            <a:avLst/>
          </a:prstGeom>
        </p:spPr>
      </p:pic>
    </p:spTree>
  </p:cSld>
  <p:clrMapOvr>
    <a:masterClrMapping/>
  </p:clrMapOvr>
  <p:transition spd="med">
    <p:pull/>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908383"/>
            <a:ext cx="10972800" cy="1143000"/>
          </a:xfrm>
        </p:spPr>
        <p:style>
          <a:lnRef idx="2">
            <a:schemeClr val="accent4"/>
          </a:lnRef>
          <a:fillRef idx="1">
            <a:schemeClr val="lt1"/>
          </a:fillRef>
          <a:effectRef idx="0">
            <a:schemeClr val="accent4"/>
          </a:effectRef>
          <a:fontRef idx="minor">
            <a:schemeClr val="dk1"/>
          </a:fontRef>
        </p:style>
        <p:txBody>
          <a:bodyPr/>
          <a:lstStyle/>
          <a:p>
            <a:r>
              <a:rPr lang="en-US" altLang="zh-CN" sz="3600" i="1" dirty="0"/>
              <a:t>Devoirs</a:t>
            </a:r>
            <a:endParaRPr lang="zh-CN" altLang="en-US" i="1" dirty="0"/>
          </a:p>
        </p:txBody>
      </p:sp>
      <p:sp>
        <p:nvSpPr>
          <p:cNvPr id="3" name="内容占位符 2"/>
          <p:cNvSpPr>
            <a:spLocks noGrp="1"/>
          </p:cNvSpPr>
          <p:nvPr>
            <p:ph idx="1"/>
          </p:nvPr>
        </p:nvSpPr>
        <p:spPr>
          <a:xfrm>
            <a:off x="609600" y="2401642"/>
            <a:ext cx="10972800" cy="3547975"/>
          </a:xfrm>
        </p:spPr>
        <p:style>
          <a:lnRef idx="2">
            <a:schemeClr val="dk1"/>
          </a:lnRef>
          <a:fillRef idx="1">
            <a:schemeClr val="lt1"/>
          </a:fillRef>
          <a:effectRef idx="0">
            <a:schemeClr val="dk1"/>
          </a:effectRef>
          <a:fontRef idx="minor">
            <a:schemeClr val="dk1"/>
          </a:fontRef>
        </p:style>
        <p:txBody>
          <a:bodyPr anchor="ctr">
            <a:normAutofit/>
          </a:bodyPr>
          <a:lstStyle/>
          <a:p>
            <a:pPr lvl="0">
              <a:lnSpc>
                <a:spcPct val="200000"/>
              </a:lnSpc>
              <a:spcBef>
                <a:spcPts val="0"/>
              </a:spcBef>
            </a:pPr>
            <a:r>
              <a:rPr lang="zh-CN" altLang="en-US" dirty="0">
                <a:ea typeface="微软雅黑" panose="020B0503020204020204" pitchFamily="34" charset="-122"/>
              </a:rPr>
              <a:t>预习第二篇课文</a:t>
            </a:r>
            <a:r>
              <a:rPr lang="en-US" altLang="zh-CN" dirty="0">
                <a:ea typeface="微软雅黑" panose="020B0503020204020204" pitchFamily="34" charset="-122"/>
              </a:rPr>
              <a:t> </a:t>
            </a:r>
            <a:r>
              <a:rPr lang="fr-FR" altLang="zh-CN" b="1" i="1" dirty="0">
                <a:ea typeface="微软雅黑" panose="020B0503020204020204" pitchFamily="34" charset="-122"/>
              </a:rPr>
              <a:t>Comment j’ai sauvé la planète ! </a:t>
            </a:r>
            <a:r>
              <a:rPr lang="zh-CN" altLang="en-US" i="1" dirty="0">
                <a:ea typeface="微软雅黑" panose="020B0503020204020204" pitchFamily="34" charset="-122"/>
              </a:rPr>
              <a:t>，</a:t>
            </a:r>
            <a:r>
              <a:rPr lang="zh-CN" altLang="en-US" dirty="0">
                <a:ea typeface="微软雅黑" panose="020B0503020204020204" pitchFamily="34" charset="-122"/>
              </a:rPr>
              <a:t>完成课后问题</a:t>
            </a:r>
            <a:endParaRPr lang="en-US" altLang="zh-CN" dirty="0">
              <a:ea typeface="微软雅黑" panose="020B0503020204020204" pitchFamily="34" charset="-122"/>
            </a:endParaRPr>
          </a:p>
          <a:p>
            <a:pPr lvl="0">
              <a:lnSpc>
                <a:spcPct val="200000"/>
              </a:lnSpc>
              <a:spcBef>
                <a:spcPts val="0"/>
              </a:spcBef>
            </a:pPr>
            <a:r>
              <a:rPr lang="zh-CN" altLang="en-US" dirty="0">
                <a:ea typeface="微软雅黑" panose="020B0503020204020204" pitchFamily="34" charset="-122"/>
              </a:rPr>
              <a:t>结合文章右边</a:t>
            </a:r>
            <a:r>
              <a:rPr lang="en-US" altLang="zh-CN" dirty="0">
                <a:ea typeface="微软雅黑" panose="020B0503020204020204" pitchFamily="34" charset="-122"/>
              </a:rPr>
              <a:t>Le </a:t>
            </a:r>
            <a:r>
              <a:rPr lang="en-US" altLang="zh-CN" dirty="0" err="1">
                <a:ea typeface="微软雅黑" panose="020B0503020204020204" pitchFamily="34" charset="-122"/>
              </a:rPr>
              <a:t>saviez-vous</a:t>
            </a:r>
            <a:r>
              <a:rPr lang="en-US" altLang="zh-CN" dirty="0">
                <a:ea typeface="微软雅黑" panose="020B0503020204020204" pitchFamily="34" charset="-122"/>
              </a:rPr>
              <a:t> ? </a:t>
            </a:r>
            <a:r>
              <a:rPr lang="zh-CN" altLang="en-US" dirty="0">
                <a:ea typeface="微软雅黑" panose="020B0503020204020204" pitchFamily="34" charset="-122"/>
              </a:rPr>
              <a:t>查找资料</a:t>
            </a:r>
          </a:p>
        </p:txBody>
      </p:sp>
    </p:spTree>
  </p:cSld>
  <p:clrMapOvr>
    <a:masterClrMapping/>
  </p:clrMapOvr>
  <p:transition spd="med">
    <p:pull/>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290320" y="2989959"/>
            <a:ext cx="9611359" cy="1312333"/>
          </a:xfrm>
          <a:prstGeom prst="rect">
            <a:avLst/>
          </a:prstGeom>
        </p:spPr>
        <p:txBody>
          <a:bodyPr vert="horz" lIns="91440" tIns="45720" rIns="91440" bIns="45720" rtlCol="0" anchor="ctr">
            <a:norm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marL="0" marR="0" lvl="0" indent="0" algn="ctr" defTabSz="685800" rtl="0" eaLnBrk="1" fontAlgn="auto" latinLnBrk="0" hangingPunct="1">
              <a:lnSpc>
                <a:spcPct val="15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rgbClr val="002060"/>
                </a:solidFill>
                <a:effectLst/>
                <a:uLnTx/>
                <a:uFillTx/>
                <a:latin typeface="Calibri" panose="020F0502020204030204"/>
                <a:ea typeface="宋体" panose="02010600030101010101" pitchFamily="2" charset="-122"/>
                <a:cs typeface="+mj-cs"/>
              </a:rPr>
              <a:t>Séance 3	</a:t>
            </a:r>
            <a:r>
              <a:rPr lang="en-US" altLang="zh-CN" sz="3200" dirty="0" err="1">
                <a:solidFill>
                  <a:srgbClr val="002060"/>
                </a:solidFill>
                <a:latin typeface="Calibri" panose="020F0502020204030204"/>
                <a:ea typeface="宋体" panose="02010600030101010101" pitchFamily="2" charset="-122"/>
              </a:rPr>
              <a:t>Texte</a:t>
            </a:r>
            <a:r>
              <a:rPr lang="en-US" altLang="zh-CN" sz="3200" dirty="0">
                <a:solidFill>
                  <a:srgbClr val="002060"/>
                </a:solidFill>
                <a:latin typeface="Calibri" panose="020F0502020204030204"/>
                <a:ea typeface="宋体" panose="02010600030101010101" pitchFamily="2" charset="-122"/>
              </a:rPr>
              <a:t> </a:t>
            </a:r>
            <a:r>
              <a:rPr kumimoji="0" lang="en-US" altLang="zh-CN" sz="3200" b="0" i="0" u="none" strike="noStrike" kern="1200" cap="none" spc="0" normalizeH="0" baseline="0" noProof="0" dirty="0">
                <a:ln>
                  <a:noFill/>
                </a:ln>
                <a:solidFill>
                  <a:srgbClr val="002060"/>
                </a:solidFill>
                <a:effectLst/>
                <a:uLnTx/>
                <a:uFillTx/>
                <a:latin typeface="Calibri" panose="020F0502020204030204"/>
                <a:ea typeface="宋体" panose="02010600030101010101" pitchFamily="2" charset="-122"/>
                <a:cs typeface="+mj-cs"/>
              </a:rPr>
              <a:t>: </a:t>
            </a:r>
            <a:r>
              <a:rPr kumimoji="0" lang="fr-FR" altLang="zh-CN" sz="3200" b="1" i="1" u="none" strike="noStrike" kern="1200" cap="none" spc="0" normalizeH="0" baseline="0" noProof="0" dirty="0">
                <a:ln>
                  <a:noFill/>
                </a:ln>
                <a:solidFill>
                  <a:srgbClr val="002060"/>
                </a:solidFill>
                <a:effectLst/>
                <a:uLnTx/>
                <a:uFillTx/>
                <a:latin typeface="Calibri" panose="020F0502020204030204"/>
                <a:ea typeface="宋体" panose="02010600030101010101" pitchFamily="2" charset="-122"/>
                <a:cs typeface="+mj-cs"/>
              </a:rPr>
              <a:t>Comment j’ai sauvé la planète !</a:t>
            </a:r>
            <a:endParaRPr lang="en-US" altLang="zh-CN" sz="3200" b="1" i="1" dirty="0">
              <a:solidFill>
                <a:srgbClr val="002060"/>
              </a:solidFill>
              <a:latin typeface="Calibri" panose="020F0502020204030204"/>
              <a:ea typeface="宋体" panose="02010600030101010101" pitchFamily="2" charset="-122"/>
            </a:endParaRPr>
          </a:p>
        </p:txBody>
      </p:sp>
      <p:sp>
        <p:nvSpPr>
          <p:cNvPr id="6" name="矩形 5"/>
          <p:cNvSpPr/>
          <p:nvPr/>
        </p:nvSpPr>
        <p:spPr>
          <a:xfrm>
            <a:off x="705133" y="983586"/>
            <a:ext cx="10781731" cy="1572123"/>
          </a:xfrm>
          <a:prstGeom prst="rect">
            <a:avLst/>
          </a:prstGeom>
        </p:spPr>
        <p:txBody>
          <a:bodyPr wrap="square" anchor="ctr" anchorCtr="1">
            <a:noAutofit/>
          </a:bodyPr>
          <a:lstStyle/>
          <a:p>
            <a:pPr algn="ctr">
              <a:lnSpc>
                <a:spcPct val="150000"/>
              </a:lnSpc>
            </a:pPr>
            <a:r>
              <a:rPr lang="en-US" altLang="zh-CN" sz="3200" dirty="0" err="1">
                <a:solidFill>
                  <a:prstClr val="black"/>
                </a:solidFill>
                <a:latin typeface="Cambria" panose="02040503050406030204" pitchFamily="18" charset="0"/>
                <a:ea typeface="Cambria" panose="02040503050406030204" pitchFamily="18" charset="0"/>
                <a:cs typeface="+mj-cs"/>
              </a:rPr>
              <a:t>Séquence</a:t>
            </a:r>
            <a:r>
              <a:rPr lang="en-US" altLang="zh-CN" sz="3200" dirty="0">
                <a:solidFill>
                  <a:prstClr val="black"/>
                </a:solidFill>
                <a:latin typeface="Cambria" panose="02040503050406030204" pitchFamily="18" charset="0"/>
                <a:ea typeface="Cambria" panose="02040503050406030204" pitchFamily="18" charset="0"/>
                <a:cs typeface="+mj-cs"/>
              </a:rPr>
              <a:t> 5 - </a:t>
            </a:r>
            <a:r>
              <a:rPr lang="fr-FR" altLang="zh-CN" sz="3200" dirty="0">
                <a:solidFill>
                  <a:prstClr val="black"/>
                </a:solidFill>
                <a:latin typeface="Cambria" panose="02040503050406030204" pitchFamily="18" charset="0"/>
                <a:ea typeface="Cambria" panose="02040503050406030204" pitchFamily="18" charset="0"/>
                <a:cs typeface="+mj-cs"/>
              </a:rPr>
              <a:t>Où sont les abeilles ?</a:t>
            </a:r>
            <a:endParaRPr lang="en-US" altLang="zh-CN" sz="3200" dirty="0">
              <a:solidFill>
                <a:prstClr val="black"/>
              </a:solidFill>
              <a:latin typeface="Cambria" panose="02040503050406030204" pitchFamily="18" charset="0"/>
              <a:ea typeface="Cambria" panose="02040503050406030204" pitchFamily="18" charset="0"/>
              <a:cs typeface="+mj-cs"/>
            </a:endParaRPr>
          </a:p>
        </p:txBody>
      </p:sp>
    </p:spTree>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526885"/>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600" y="1920765"/>
            <a:ext cx="10972800" cy="4525963"/>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a:lnSpc>
                <a:spcPct val="150000"/>
              </a:lnSpc>
              <a:spcBef>
                <a:spcPts val="0"/>
              </a:spcBef>
            </a:pPr>
            <a:r>
              <a:rPr lang="fr-FR" altLang="zh-CN" b="1" dirty="0">
                <a:ea typeface="微软雅黑" panose="020B0503020204020204" pitchFamily="34" charset="-122"/>
              </a:rPr>
              <a:t>déclin</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Ce grand écrivain est sur le déclin de sa carrière car ses romans commencent à se répéter.</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L’arrivée des smartphones annonce le déclin des marques traditionnelles de téléphone. </a:t>
            </a:r>
          </a:p>
        </p:txBody>
      </p:sp>
    </p:spTree>
  </p:cSld>
  <p:clrMapOvr>
    <a:masterClrMapping/>
  </p:clrMapOvr>
  <p:transition spd="med">
    <p:pull/>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955121"/>
            <a:ext cx="10972800" cy="1064765"/>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err="1"/>
              <a:t>Compréhension</a:t>
            </a:r>
            <a:r>
              <a:rPr lang="en-US" altLang="zh-CN" sz="3200" dirty="0"/>
              <a:t> </a:t>
            </a:r>
            <a:r>
              <a:rPr lang="en-US" altLang="zh-CN" sz="3200" dirty="0" err="1"/>
              <a:t>globale</a:t>
            </a:r>
            <a:endParaRPr lang="zh-CN" altLang="en-US" sz="3200" dirty="0"/>
          </a:p>
        </p:txBody>
      </p:sp>
      <p:sp>
        <p:nvSpPr>
          <p:cNvPr id="4" name="矩形 3"/>
          <p:cNvSpPr/>
          <p:nvPr/>
        </p:nvSpPr>
        <p:spPr>
          <a:xfrm>
            <a:off x="609600" y="2498651"/>
            <a:ext cx="10972800" cy="3528662"/>
          </a:xfrm>
          <a:prstGeom prst="rect">
            <a:avLst/>
          </a:prstGeom>
        </p:spPr>
        <p:style>
          <a:lnRef idx="2">
            <a:schemeClr val="dk1"/>
          </a:lnRef>
          <a:fillRef idx="1">
            <a:schemeClr val="lt1"/>
          </a:fillRef>
          <a:effectRef idx="0">
            <a:schemeClr val="dk1"/>
          </a:effectRef>
          <a:fontRef idx="minor">
            <a:schemeClr val="dk1"/>
          </a:fontRef>
        </p:style>
        <p:txBody>
          <a:bodyPr wrap="square" anchor="ctr">
            <a:noAutofit/>
          </a:bodyPr>
          <a:lstStyle/>
          <a:p>
            <a:pPr marL="457200" indent="-457200">
              <a:lnSpc>
                <a:spcPct val="150000"/>
              </a:lnSpc>
              <a:spcBef>
                <a:spcPts val="0"/>
              </a:spcBef>
              <a:buAutoNum type="arabicPeriod"/>
            </a:pPr>
            <a:r>
              <a:rPr lang="fr-FR" altLang="zh-CN" sz="2400" dirty="0">
                <a:ea typeface="微软雅黑" panose="020B0503020204020204" pitchFamily="34" charset="-122"/>
              </a:rPr>
              <a:t>Les deux questions après le texte.</a:t>
            </a:r>
          </a:p>
          <a:p>
            <a:pPr marL="457200" indent="-457200">
              <a:lnSpc>
                <a:spcPct val="150000"/>
              </a:lnSpc>
              <a:spcBef>
                <a:spcPts val="0"/>
              </a:spcBef>
              <a:buAutoNum type="arabicPeriod"/>
            </a:pPr>
            <a:r>
              <a:rPr lang="fr-FR" altLang="zh-CN" sz="2400" dirty="0">
                <a:ea typeface="微软雅黑" panose="020B0503020204020204" pitchFamily="34" charset="-122"/>
              </a:rPr>
              <a:t>Essayez de visualiser les scènes en lisant.</a:t>
            </a:r>
          </a:p>
        </p:txBody>
      </p:sp>
    </p:spTree>
  </p:cSld>
  <p:clrMapOvr>
    <a:masterClrMapping/>
  </p:clrMapOvr>
  <p:transition spd="med">
    <p:pull/>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90575" y="3189092"/>
            <a:ext cx="10610849" cy="2805063"/>
          </a:xfrm>
          <a:prstGeom prst="rect">
            <a:avLst/>
          </a:prstGeom>
          <a:noFill/>
        </p:spPr>
        <p:txBody>
          <a:bodyPr wrap="square" anchor="ctr">
            <a:spAutoFit/>
          </a:bodyPr>
          <a:lstStyle/>
          <a:p>
            <a:pPr>
              <a:lnSpc>
                <a:spcPct val="150000"/>
              </a:lnSpc>
            </a:pPr>
            <a:r>
              <a:rPr lang="fr-FR" sz="2400" b="1" dirty="0">
                <a:solidFill>
                  <a:srgbClr val="FF0000"/>
                </a:solidFill>
              </a:rPr>
              <a:t>Propositions de réponses aux questions sur les textes</a:t>
            </a:r>
          </a:p>
          <a:p>
            <a:pPr marL="457200" indent="-457200">
              <a:lnSpc>
                <a:spcPct val="150000"/>
              </a:lnSpc>
              <a:buFont typeface="+mj-lt"/>
              <a:buAutoNum type="arabicPeriod"/>
            </a:pPr>
            <a:r>
              <a:rPr lang="fr-FR" sz="2400" dirty="0"/>
              <a:t>Les tortues ont été abandonnées par leur maître.</a:t>
            </a:r>
          </a:p>
          <a:p>
            <a:pPr marL="457200" indent="-457200">
              <a:lnSpc>
                <a:spcPct val="150000"/>
              </a:lnSpc>
              <a:buFont typeface="+mj-lt"/>
              <a:buAutoNum type="arabicPeriod"/>
            </a:pPr>
            <a:r>
              <a:rPr lang="fr-FR" sz="2400" dirty="0"/>
              <a:t>Quand on adopte un animal de compagnie, il faut d’abord connaître l’animal, le nourrir et le soigner. Quand on ne peut plus le garder, il faut se renseigner pour savoir à qui le donner au lieu de le laisser n’importe où et nuire à la biodiversité. </a:t>
            </a:r>
          </a:p>
        </p:txBody>
      </p:sp>
      <p:pic>
        <p:nvPicPr>
          <p:cNvPr id="8" name="内容占位符 7"/>
          <p:cNvPicPr>
            <a:picLocks noGrp="1" noChangeAspect="1"/>
          </p:cNvPicPr>
          <p:nvPr>
            <p:ph idx="1"/>
          </p:nvPr>
        </p:nvPicPr>
        <p:blipFill>
          <a:blip r:embed="rId2"/>
          <a:stretch>
            <a:fillRect/>
          </a:stretch>
        </p:blipFill>
        <p:spPr>
          <a:xfrm>
            <a:off x="790575" y="865697"/>
            <a:ext cx="10610850" cy="1524000"/>
          </a:xfr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684543"/>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600" y="2311537"/>
            <a:ext cx="10972800" cy="3731790"/>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lvl="0">
              <a:lnSpc>
                <a:spcPct val="150000"/>
              </a:lnSpc>
            </a:pPr>
            <a:r>
              <a:rPr lang="fr-FR" altLang="zh-CN" b="1" dirty="0">
                <a:ea typeface="微软雅黑" panose="020B0503020204020204" pitchFamily="34" charset="-122"/>
              </a:rPr>
              <a:t>à l’image de = comme </a:t>
            </a:r>
            <a:r>
              <a:rPr lang="fr-FR" altLang="zh-CN" b="1" dirty="0" err="1">
                <a:ea typeface="微软雅黑" panose="020B0503020204020204" pitchFamily="34" charset="-122"/>
              </a:rPr>
              <a:t>qn</a:t>
            </a:r>
            <a:r>
              <a:rPr lang="fr-FR" altLang="zh-CN" b="1" dirty="0">
                <a:ea typeface="微软雅黑" panose="020B0503020204020204" pitchFamily="34" charset="-122"/>
              </a:rPr>
              <a:t> , à l’exemple de</a:t>
            </a:r>
          </a:p>
          <a:p>
            <a:pPr lvl="0">
              <a:lnSpc>
                <a:spcPct val="150000"/>
              </a:lnSpc>
              <a:buFont typeface="Wingdings" panose="05000000000000000000" pitchFamily="2" charset="2"/>
              <a:buChar char="ü"/>
            </a:pPr>
            <a:r>
              <a:rPr lang="fr-FR" altLang="zh-CN" dirty="0">
                <a:ea typeface="微软雅黑" panose="020B0503020204020204" pitchFamily="34" charset="-122"/>
              </a:rPr>
              <a:t>À l’image de Yao Ming lorsqu’il était jeune, tu devrais faire du basketball.</a:t>
            </a:r>
          </a:p>
          <a:p>
            <a:pPr lvl="0">
              <a:lnSpc>
                <a:spcPct val="150000"/>
              </a:lnSpc>
              <a:buFont typeface="Wingdings" panose="05000000000000000000" pitchFamily="2" charset="2"/>
              <a:buChar char="ü"/>
            </a:pPr>
            <a:r>
              <a:rPr lang="fr-FR" altLang="zh-CN" dirty="0">
                <a:ea typeface="微软雅黑" panose="020B0503020204020204" pitchFamily="34" charset="-122"/>
              </a:rPr>
              <a:t>Notre chambre est à l’image de notre vie. Quand on voit une chambre désordonnée, on devine une vie en chaos.</a:t>
            </a:r>
          </a:p>
        </p:txBody>
      </p:sp>
    </p:spTree>
  </p:cSld>
  <p:clrMapOvr>
    <a:masterClrMapping/>
  </p:clrMapOvr>
  <p:transition spd="med">
    <p:pull/>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599" y="1767629"/>
            <a:ext cx="10972800" cy="4525963"/>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a:lnSpc>
                <a:spcPct val="150000"/>
              </a:lnSpc>
              <a:spcBef>
                <a:spcPts val="0"/>
              </a:spcBef>
            </a:pPr>
            <a:r>
              <a:rPr lang="fr-FR" altLang="zh-CN" b="1" dirty="0">
                <a:ea typeface="微软雅黑" panose="020B0503020204020204" pitchFamily="34" charset="-122"/>
              </a:rPr>
              <a:t>se douter que…</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Paul rentre ce soir vers 17h de l’école sans se douter que nous lui avons préparé une fête d’anniversaire.</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L’animateur se doutait bien que le public allait poser beaucoup de questions à l’invité.</a:t>
            </a:r>
          </a:p>
        </p:txBody>
      </p:sp>
    </p:spTree>
  </p:cSld>
  <p:clrMapOvr>
    <a:masterClrMapping/>
  </p:clrMapOvr>
  <p:transition spd="med">
    <p:pull/>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753103"/>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600" y="2307265"/>
            <a:ext cx="10972800" cy="3915690"/>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a:lnSpc>
                <a:spcPct val="150000"/>
              </a:lnSpc>
              <a:spcBef>
                <a:spcPts val="0"/>
              </a:spcBef>
            </a:pPr>
            <a:r>
              <a:rPr lang="fr-FR" altLang="zh-CN" b="1" dirty="0">
                <a:ea typeface="微软雅黑" panose="020B0503020204020204" pitchFamily="34" charset="-122"/>
              </a:rPr>
              <a:t>pointer qch. du doigt</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En France, il est mal poli de pointer les gens du doigt.</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Quel est le ballon que tu préfères ? Peux-tu le pointer du doigt pour que je puisse l’attraper ?</a:t>
            </a:r>
          </a:p>
        </p:txBody>
      </p:sp>
    </p:spTree>
  </p:cSld>
  <p:clrMapOvr>
    <a:masterClrMapping/>
  </p:clrMapOvr>
  <p:transition spd="med">
    <p:pull/>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599" y="411272"/>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599" y="1893754"/>
            <a:ext cx="10972800" cy="4552974"/>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a:lnSpc>
                <a:spcPct val="150000"/>
              </a:lnSpc>
              <a:spcBef>
                <a:spcPts val="0"/>
              </a:spcBef>
            </a:pPr>
            <a:r>
              <a:rPr lang="fr-FR" altLang="zh-CN" b="1" dirty="0">
                <a:ea typeface="微软雅黑" panose="020B0503020204020204" pitchFamily="34" charset="-122"/>
              </a:rPr>
              <a:t>se rafraîchir</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Cet été, avec les chaleurs, je prenais trois douches par jour afin de me rafraîchir.</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Je rêve d’aller à la plage et de me baigner pour me rafraîchir.</a:t>
            </a:r>
          </a:p>
          <a:p>
            <a:pPr>
              <a:lnSpc>
                <a:spcPct val="150000"/>
              </a:lnSpc>
              <a:spcBef>
                <a:spcPts val="0"/>
              </a:spcBef>
            </a:pPr>
            <a:r>
              <a:rPr lang="fr-FR" altLang="zh-CN" b="1" dirty="0">
                <a:ea typeface="微软雅黑" panose="020B0503020204020204" pitchFamily="34" charset="-122"/>
              </a:rPr>
              <a:t>rester bouche bée</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Choqué par son discours, tout le monde est resté bouche bée. L’ambiance est devenue glaciale.</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À la vue de ce magnifique gâteau au chocolat réalisé par les enfants, les adultes sont restés bouche bée.</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553693"/>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600" y="2195626"/>
            <a:ext cx="10972800" cy="3989417"/>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a:lnSpc>
                <a:spcPts val="4000"/>
              </a:lnSpc>
              <a:spcBef>
                <a:spcPts val="0"/>
              </a:spcBef>
            </a:pPr>
            <a:r>
              <a:rPr lang="fr-FR" altLang="zh-CN" b="1" dirty="0">
                <a:ea typeface="微软雅黑" panose="020B0503020204020204" pitchFamily="34" charset="-122"/>
              </a:rPr>
              <a:t>il y a urgence à</a:t>
            </a:r>
          </a:p>
          <a:p>
            <a:pPr>
              <a:lnSpc>
                <a:spcPts val="4000"/>
              </a:lnSpc>
              <a:spcBef>
                <a:spcPts val="0"/>
              </a:spcBef>
              <a:buFont typeface="Wingdings" panose="05000000000000000000" pitchFamily="2" charset="2"/>
              <a:buChar char="ü"/>
            </a:pPr>
            <a:r>
              <a:rPr lang="fr-FR" altLang="zh-CN" dirty="0">
                <a:ea typeface="微软雅黑" panose="020B0503020204020204" pitchFamily="34" charset="-122"/>
              </a:rPr>
              <a:t>Les orages s’intensifient ces derniers jours. L’eau des rivières monte. Il y a urgence à évacuer la population.</a:t>
            </a:r>
          </a:p>
          <a:p>
            <a:pPr>
              <a:lnSpc>
                <a:spcPts val="4000"/>
              </a:lnSpc>
              <a:spcBef>
                <a:spcPts val="0"/>
              </a:spcBef>
              <a:buFont typeface="Wingdings" panose="05000000000000000000" pitchFamily="2" charset="2"/>
              <a:buChar char="ü"/>
            </a:pPr>
            <a:r>
              <a:rPr lang="fr-FR" altLang="zh-CN" dirty="0">
                <a:ea typeface="微软雅黑" panose="020B0503020204020204" pitchFamily="34" charset="-122"/>
              </a:rPr>
              <a:t>La pollution de l’air est insupportable. Il y a urgence à mettre fin aux énergies fossiles.</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48210"/>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600" y="1908991"/>
            <a:ext cx="10972800" cy="4296600"/>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a:lnSpc>
                <a:spcPct val="150000"/>
              </a:lnSpc>
              <a:spcBef>
                <a:spcPts val="0"/>
              </a:spcBef>
            </a:pPr>
            <a:r>
              <a:rPr lang="fr-FR" altLang="zh-CN" b="1" dirty="0">
                <a:ea typeface="微软雅黑" panose="020B0503020204020204" pitchFamily="34" charset="-122"/>
              </a:rPr>
              <a:t>représenter (un danger pour… )</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Le rouge, dans beaucoup de cultures, représente l’interdit et le danger.</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La rencontre entre professionnels du cinéma représente une belle opportunité pour les jeunes talents.</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48210"/>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600" y="2114474"/>
            <a:ext cx="10972800" cy="4118160"/>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a:lnSpc>
                <a:spcPct val="150000"/>
              </a:lnSpc>
              <a:spcBef>
                <a:spcPts val="0"/>
              </a:spcBef>
            </a:pPr>
            <a:r>
              <a:rPr lang="fr-FR" altLang="zh-CN" b="1" dirty="0">
                <a:ea typeface="微软雅黑" panose="020B0503020204020204" pitchFamily="34" charset="-122"/>
              </a:rPr>
              <a:t>habile</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C’est toi qui as réalisé cette broderie ? Je ne savais pas que tu avais des mains aussi habiles !</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Lorsque l’on visite les musées en Chine, on peut voir qu’il y a 5000 ans, les ancêtres étaient très habiles pour réaliser des vases en bronze.</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48210"/>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600" y="2114474"/>
            <a:ext cx="10972800" cy="4118160"/>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a:lnSpc>
                <a:spcPct val="150000"/>
              </a:lnSpc>
              <a:spcBef>
                <a:spcPts val="0"/>
              </a:spcBef>
            </a:pPr>
            <a:r>
              <a:rPr lang="fr-FR" altLang="zh-CN" b="1" dirty="0">
                <a:ea typeface="微软雅黑" panose="020B0503020204020204" pitchFamily="34" charset="-122"/>
              </a:rPr>
              <a:t>à la vue de qch./qqn</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À la vue du tableau de Picasso, Thomas a compris que c’est la peinture qu’il souhaite faire toute sa vie.</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À la vue de ce stylo, Benoît a les larmes aux yeux. Il lui rappelle trop son père décédé il y a deux ans.</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599" y="634521"/>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599" y="2075380"/>
            <a:ext cx="10972800" cy="4148099"/>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a:lnSpc>
                <a:spcPct val="150000"/>
              </a:lnSpc>
              <a:spcBef>
                <a:spcPts val="0"/>
              </a:spcBef>
            </a:pPr>
            <a:r>
              <a:rPr lang="fr-FR" altLang="zh-CN" b="1" dirty="0">
                <a:ea typeface="微软雅黑" panose="020B0503020204020204" pitchFamily="34" charset="-122"/>
              </a:rPr>
              <a:t>Il n’en reste pas moins que… = </a:t>
            </a:r>
            <a:r>
              <a:rPr lang="zh-CN" altLang="en-US" b="1" dirty="0">
                <a:ea typeface="微软雅黑" panose="020B0503020204020204" pitchFamily="34" charset="-122"/>
              </a:rPr>
              <a:t>虽然（正如前文所说），但是</a:t>
            </a:r>
            <a:r>
              <a:rPr lang="en-US" altLang="zh-CN" b="1" dirty="0">
                <a:ea typeface="微软雅黑" panose="020B0503020204020204" pitchFamily="34" charset="-122"/>
              </a:rPr>
              <a:t>……</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Tu pourras dire tout ce que tu voudras, il n’en reste pas moins que nous avons perdu confiance en toi.</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Ton frère a fait une bêtise. Il n’en reste pas moins que tu as eu tort de le frapper.</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48210"/>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600" y="2114474"/>
            <a:ext cx="10972800" cy="4118160"/>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a:lnSpc>
                <a:spcPct val="150000"/>
              </a:lnSpc>
              <a:spcBef>
                <a:spcPts val="0"/>
              </a:spcBef>
            </a:pPr>
            <a:r>
              <a:rPr lang="fr-FR" altLang="zh-CN" b="1" dirty="0">
                <a:ea typeface="微软雅黑" panose="020B0503020204020204" pitchFamily="34" charset="-122"/>
              </a:rPr>
              <a:t>rester en observation</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Même si Mathilde se sent déjà bien, le médecin préfère qu’elle reste en observation à l’hôpital pour 48h de plus. </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Les personnes qui étaient en observation ont été testées négatives hier et elles peuvent dire qu’elles ne sont pas malades. </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48210"/>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600" y="2114474"/>
            <a:ext cx="10972800" cy="4118160"/>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a:lnSpc>
                <a:spcPct val="150000"/>
              </a:lnSpc>
              <a:spcBef>
                <a:spcPts val="0"/>
              </a:spcBef>
            </a:pPr>
            <a:r>
              <a:rPr lang="fr-FR" altLang="zh-CN" b="1" dirty="0">
                <a:ea typeface="微软雅黑" panose="020B0503020204020204" pitchFamily="34" charset="-122"/>
              </a:rPr>
              <a:t>rejoindre</a:t>
            </a:r>
            <a:r>
              <a:rPr lang="zh-CN" altLang="fr-FR" b="1" dirty="0">
                <a:ea typeface="微软雅黑" panose="020B0503020204020204" pitchFamily="34" charset="-122"/>
              </a:rPr>
              <a:t>（</a:t>
            </a:r>
            <a:r>
              <a:rPr lang="zh-CN" altLang="en-US" b="1" dirty="0">
                <a:ea typeface="微软雅黑" panose="020B0503020204020204" pitchFamily="34" charset="-122"/>
              </a:rPr>
              <a:t>本课）</a:t>
            </a:r>
            <a:r>
              <a:rPr lang="en-US" altLang="zh-CN" b="1" dirty="0">
                <a:ea typeface="微软雅黑" panose="020B0503020204020204" pitchFamily="34" charset="-122"/>
              </a:rPr>
              <a:t>= </a:t>
            </a:r>
            <a:r>
              <a:rPr lang="fr-FR" altLang="zh-CN" b="1" dirty="0">
                <a:ea typeface="微软雅黑" panose="020B0503020204020204" pitchFamily="34" charset="-122"/>
              </a:rPr>
              <a:t>re + joindre = retrouver</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Noah doit finir ses devoirs avant de rejoindre ses copains à la piscine.</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Cette route rejoint l’autoroute pour Tianjin.</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1" y="921910"/>
            <a:ext cx="10972800" cy="1143000"/>
          </a:xfrm>
        </p:spPr>
        <p:style>
          <a:lnRef idx="2">
            <a:schemeClr val="accent2"/>
          </a:lnRef>
          <a:fillRef idx="1">
            <a:schemeClr val="lt1"/>
          </a:fillRef>
          <a:effectRef idx="0">
            <a:schemeClr val="accent2"/>
          </a:effectRef>
          <a:fontRef idx="minor">
            <a:schemeClr val="dk1"/>
          </a:fontRef>
        </p:style>
        <p:txBody>
          <a:bodyPr>
            <a:normAutofit/>
          </a:bodyPr>
          <a:lstStyle/>
          <a:p>
            <a:r>
              <a:rPr lang="en-US" altLang="zh-CN" sz="3200" dirty="0"/>
              <a:t>Les points </a:t>
            </a:r>
            <a:r>
              <a:rPr lang="en-US" altLang="zh-CN" sz="3200" dirty="0" err="1"/>
              <a:t>culturels</a:t>
            </a:r>
            <a:endParaRPr lang="fr-FR" sz="3200" dirty="0"/>
          </a:p>
        </p:txBody>
      </p:sp>
      <p:sp>
        <p:nvSpPr>
          <p:cNvPr id="6" name="文本框 5"/>
          <p:cNvSpPr txBox="1"/>
          <p:nvPr/>
        </p:nvSpPr>
        <p:spPr>
          <a:xfrm>
            <a:off x="609602" y="2837952"/>
            <a:ext cx="10972799" cy="3098137"/>
          </a:xfrm>
          <a:prstGeom prst="rect">
            <a:avLst/>
          </a:prstGeom>
        </p:spPr>
        <p:style>
          <a:lnRef idx="2">
            <a:schemeClr val="accent2"/>
          </a:lnRef>
          <a:fillRef idx="1">
            <a:schemeClr val="lt1"/>
          </a:fillRef>
          <a:effectRef idx="0">
            <a:schemeClr val="accent2"/>
          </a:effectRef>
          <a:fontRef idx="minor">
            <a:schemeClr val="dk1"/>
          </a:fontRef>
        </p:style>
        <p:txBody>
          <a:bodyPr anchor="ctr"/>
          <a:lstStyle>
            <a:defPPr>
              <a:defRPr lang="zh-CN"/>
            </a:defPPr>
            <a:lvl1pPr marL="257175" indent="-257175" defTabSz="685800">
              <a:lnSpc>
                <a:spcPct val="150000"/>
              </a:lnSpc>
              <a:spcBef>
                <a:spcPts val="0"/>
              </a:spcBef>
              <a:buFont typeface="Arial" panose="020B0604020202020204" pitchFamily="34" charset="0"/>
              <a:buChar char="•"/>
              <a:defRPr sz="2400" b="1">
                <a:solidFill>
                  <a:schemeClr val="dk1"/>
                </a:solidFill>
                <a:ea typeface="微软雅黑" panose="020B0503020204020204" pitchFamily="34" charset="-122"/>
              </a:defRPr>
            </a:lvl1pPr>
            <a:lvl2pPr marL="557530" indent="-214630" defTabSz="685800">
              <a:spcBef>
                <a:spcPct val="20000"/>
              </a:spcBef>
              <a:buFont typeface="Arial" panose="020B0604020202020204" pitchFamily="34" charset="0"/>
              <a:buChar char="–"/>
              <a:defRPr sz="2100">
                <a:solidFill>
                  <a:schemeClr val="dk1"/>
                </a:solidFill>
              </a:defRPr>
            </a:lvl2pPr>
            <a:lvl3pPr marL="857250" indent="-171450" defTabSz="685800">
              <a:spcBef>
                <a:spcPct val="20000"/>
              </a:spcBef>
              <a:buFont typeface="Arial" panose="020B0604020202020204" pitchFamily="34" charset="0"/>
              <a:buChar char="•"/>
              <a:defRPr>
                <a:solidFill>
                  <a:schemeClr val="dk1"/>
                </a:solidFill>
              </a:defRPr>
            </a:lvl3pPr>
            <a:lvl4pPr marL="1200150" indent="-171450" defTabSz="685800">
              <a:spcBef>
                <a:spcPct val="20000"/>
              </a:spcBef>
              <a:buFont typeface="Arial" panose="020B0604020202020204" pitchFamily="34" charset="0"/>
              <a:buChar char="–"/>
              <a:defRPr sz="1500">
                <a:solidFill>
                  <a:schemeClr val="dk1"/>
                </a:solidFill>
              </a:defRPr>
            </a:lvl4pPr>
            <a:lvl5pPr marL="1543050" indent="-171450" defTabSz="685800">
              <a:spcBef>
                <a:spcPct val="20000"/>
              </a:spcBef>
              <a:buFont typeface="Arial" panose="020B0604020202020204" pitchFamily="34" charset="0"/>
              <a:buChar char="»"/>
              <a:defRPr sz="1500">
                <a:solidFill>
                  <a:schemeClr val="dk1"/>
                </a:solidFill>
              </a:defRPr>
            </a:lvl5pPr>
            <a:lvl6pPr marL="1885950" indent="-171450" defTabSz="685800">
              <a:spcBef>
                <a:spcPct val="20000"/>
              </a:spcBef>
              <a:buFont typeface="Arial" panose="020B0604020202020204" pitchFamily="34" charset="0"/>
              <a:buChar char="•"/>
              <a:defRPr sz="1500">
                <a:solidFill>
                  <a:schemeClr val="dk1"/>
                </a:solidFill>
              </a:defRPr>
            </a:lvl6pPr>
            <a:lvl7pPr marL="2228850" indent="-171450" defTabSz="685800">
              <a:spcBef>
                <a:spcPct val="20000"/>
              </a:spcBef>
              <a:buFont typeface="Arial" panose="020B0604020202020204" pitchFamily="34" charset="0"/>
              <a:buChar char="•"/>
              <a:defRPr sz="1500">
                <a:solidFill>
                  <a:schemeClr val="dk1"/>
                </a:solidFill>
              </a:defRPr>
            </a:lvl7pPr>
            <a:lvl8pPr marL="2571750" indent="-171450" defTabSz="685800">
              <a:spcBef>
                <a:spcPct val="20000"/>
              </a:spcBef>
              <a:buFont typeface="Arial" panose="020B0604020202020204" pitchFamily="34" charset="0"/>
              <a:buChar char="•"/>
              <a:defRPr sz="1500">
                <a:solidFill>
                  <a:schemeClr val="dk1"/>
                </a:solidFill>
              </a:defRPr>
            </a:lvl8pPr>
            <a:lvl9pPr marL="2914650" indent="-171450" defTabSz="685800">
              <a:spcBef>
                <a:spcPct val="20000"/>
              </a:spcBef>
              <a:buFont typeface="Arial" panose="020B0604020202020204" pitchFamily="34" charset="0"/>
              <a:buChar char="•"/>
              <a:defRPr sz="1500">
                <a:solidFill>
                  <a:schemeClr val="dk1"/>
                </a:solidFill>
              </a:defRPr>
            </a:lvl9pPr>
          </a:lstStyle>
          <a:p>
            <a:r>
              <a:rPr lang="fr-FR" dirty="0"/>
              <a:t>SPA</a:t>
            </a:r>
          </a:p>
          <a:p>
            <a:pPr>
              <a:buFont typeface="Wingdings" panose="05000000000000000000" pitchFamily="2" charset="2"/>
              <a:buChar char="p"/>
            </a:pPr>
            <a:r>
              <a:rPr lang="fr-FR" b="0" dirty="0"/>
              <a:t>SPA</a:t>
            </a:r>
            <a:r>
              <a:rPr lang="zh-CN" altLang="en-US" b="0" dirty="0"/>
              <a:t>的全称是</a:t>
            </a:r>
            <a:r>
              <a:rPr lang="fr-FR" b="0" i="1" dirty="0"/>
              <a:t>La Société Protectrice des Animaux</a:t>
            </a:r>
            <a:r>
              <a:rPr lang="fr-FR" b="0" dirty="0"/>
              <a:t>，</a:t>
            </a:r>
            <a:r>
              <a:rPr lang="zh-CN" altLang="en-US" b="0" dirty="0"/>
              <a:t>是一个动物保护组织，主要目的在于保护流浪动物和防止宠物受到虐待，也可以领养动物。</a:t>
            </a:r>
            <a:r>
              <a:rPr lang="fr-FR" b="0" dirty="0"/>
              <a:t>SPA</a:t>
            </a:r>
            <a:r>
              <a:rPr lang="zh-CN" altLang="en-US" b="0" dirty="0"/>
              <a:t>里的小动物都是被收养并有志愿者和专家照顾的。官网地址：</a:t>
            </a:r>
            <a:r>
              <a:rPr lang="fr-FR" b="0" dirty="0">
                <a:solidFill>
                  <a:srgbClr val="FF0000"/>
                </a:solidFill>
              </a:rPr>
              <a:t>https://www.la-spa.fr</a:t>
            </a:r>
          </a:p>
        </p:txBody>
      </p:sp>
    </p:spTree>
  </p:cSld>
  <p:clrMapOvr>
    <a:masterClrMapping/>
  </p:clrMapOvr>
  <p:transition spd="med">
    <p:pull/>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599" y="814552"/>
            <a:ext cx="10972800" cy="1143000"/>
          </a:xfrm>
        </p:spPr>
        <p:style>
          <a:lnRef idx="2">
            <a:schemeClr val="accent2"/>
          </a:lnRef>
          <a:fillRef idx="1">
            <a:schemeClr val="lt1"/>
          </a:fillRef>
          <a:effectRef idx="0">
            <a:schemeClr val="accent2"/>
          </a:effectRef>
          <a:fontRef idx="minor">
            <a:schemeClr val="dk1"/>
          </a:fontRef>
        </p:style>
        <p:txBody>
          <a:bodyPr>
            <a:normAutofit/>
          </a:bodyPr>
          <a:lstStyle/>
          <a:p>
            <a:r>
              <a:rPr lang="en-US" altLang="zh-CN" sz="3200" dirty="0"/>
              <a:t>Les points </a:t>
            </a:r>
            <a:r>
              <a:rPr lang="en-US" altLang="zh-CN" sz="3200" dirty="0" err="1"/>
              <a:t>culturels</a:t>
            </a:r>
            <a:endParaRPr lang="fr-FR" sz="3200" dirty="0"/>
          </a:p>
        </p:txBody>
      </p:sp>
      <p:sp>
        <p:nvSpPr>
          <p:cNvPr id="6" name="文本框 5"/>
          <p:cNvSpPr txBox="1"/>
          <p:nvPr/>
        </p:nvSpPr>
        <p:spPr>
          <a:xfrm>
            <a:off x="609600" y="2564523"/>
            <a:ext cx="10972799" cy="3478925"/>
          </a:xfrm>
          <a:prstGeom prst="rect">
            <a:avLst/>
          </a:prstGeom>
        </p:spPr>
        <p:style>
          <a:lnRef idx="2">
            <a:schemeClr val="accent2"/>
          </a:lnRef>
          <a:fillRef idx="1">
            <a:schemeClr val="lt1"/>
          </a:fillRef>
          <a:effectRef idx="0">
            <a:schemeClr val="accent2"/>
          </a:effectRef>
          <a:fontRef idx="minor">
            <a:schemeClr val="dk1"/>
          </a:fontRef>
        </p:style>
        <p:txBody>
          <a:bodyPr anchor="ctr"/>
          <a:lstStyle>
            <a:defPPr>
              <a:defRPr lang="zh-CN"/>
            </a:defPPr>
            <a:lvl1pPr marL="257175" indent="-257175" defTabSz="685800">
              <a:lnSpc>
                <a:spcPct val="150000"/>
              </a:lnSpc>
              <a:spcBef>
                <a:spcPts val="0"/>
              </a:spcBef>
              <a:buFont typeface="Arial" panose="020B0604020202020204" pitchFamily="34" charset="0"/>
              <a:buChar char="•"/>
              <a:defRPr sz="2400" b="1">
                <a:solidFill>
                  <a:schemeClr val="dk1"/>
                </a:solidFill>
                <a:ea typeface="微软雅黑" panose="020B0503020204020204" pitchFamily="34" charset="-122"/>
              </a:defRPr>
            </a:lvl1pPr>
            <a:lvl2pPr marL="557530" indent="-214630" defTabSz="685800">
              <a:spcBef>
                <a:spcPct val="20000"/>
              </a:spcBef>
              <a:buFont typeface="Arial" panose="020B0604020202020204" pitchFamily="34" charset="0"/>
              <a:buChar char="–"/>
              <a:defRPr sz="2100">
                <a:solidFill>
                  <a:schemeClr val="dk1"/>
                </a:solidFill>
              </a:defRPr>
            </a:lvl2pPr>
            <a:lvl3pPr marL="857250" indent="-171450" defTabSz="685800">
              <a:spcBef>
                <a:spcPct val="20000"/>
              </a:spcBef>
              <a:buFont typeface="Arial" panose="020B0604020202020204" pitchFamily="34" charset="0"/>
              <a:buChar char="•"/>
              <a:defRPr>
                <a:solidFill>
                  <a:schemeClr val="dk1"/>
                </a:solidFill>
              </a:defRPr>
            </a:lvl3pPr>
            <a:lvl4pPr marL="1200150" indent="-171450" defTabSz="685800">
              <a:spcBef>
                <a:spcPct val="20000"/>
              </a:spcBef>
              <a:buFont typeface="Arial" panose="020B0604020202020204" pitchFamily="34" charset="0"/>
              <a:buChar char="–"/>
              <a:defRPr sz="1500">
                <a:solidFill>
                  <a:schemeClr val="dk1"/>
                </a:solidFill>
              </a:defRPr>
            </a:lvl4pPr>
            <a:lvl5pPr marL="1543050" indent="-171450" defTabSz="685800">
              <a:spcBef>
                <a:spcPct val="20000"/>
              </a:spcBef>
              <a:buFont typeface="Arial" panose="020B0604020202020204" pitchFamily="34" charset="0"/>
              <a:buChar char="»"/>
              <a:defRPr sz="1500">
                <a:solidFill>
                  <a:schemeClr val="dk1"/>
                </a:solidFill>
              </a:defRPr>
            </a:lvl5pPr>
            <a:lvl6pPr marL="1885950" indent="-171450" defTabSz="685800">
              <a:spcBef>
                <a:spcPct val="20000"/>
              </a:spcBef>
              <a:buFont typeface="Arial" panose="020B0604020202020204" pitchFamily="34" charset="0"/>
              <a:buChar char="•"/>
              <a:defRPr sz="1500">
                <a:solidFill>
                  <a:schemeClr val="dk1"/>
                </a:solidFill>
              </a:defRPr>
            </a:lvl6pPr>
            <a:lvl7pPr marL="2228850" indent="-171450" defTabSz="685800">
              <a:spcBef>
                <a:spcPct val="20000"/>
              </a:spcBef>
              <a:buFont typeface="Arial" panose="020B0604020202020204" pitchFamily="34" charset="0"/>
              <a:buChar char="•"/>
              <a:defRPr sz="1500">
                <a:solidFill>
                  <a:schemeClr val="dk1"/>
                </a:solidFill>
              </a:defRPr>
            </a:lvl7pPr>
            <a:lvl8pPr marL="2571750" indent="-171450" defTabSz="685800">
              <a:spcBef>
                <a:spcPct val="20000"/>
              </a:spcBef>
              <a:buFont typeface="Arial" panose="020B0604020202020204" pitchFamily="34" charset="0"/>
              <a:buChar char="•"/>
              <a:defRPr sz="1500">
                <a:solidFill>
                  <a:schemeClr val="dk1"/>
                </a:solidFill>
              </a:defRPr>
            </a:lvl8pPr>
            <a:lvl9pPr marL="2914650" indent="-171450" defTabSz="685800">
              <a:spcBef>
                <a:spcPct val="20000"/>
              </a:spcBef>
              <a:buFont typeface="Arial" panose="020B0604020202020204" pitchFamily="34" charset="0"/>
              <a:buChar char="•"/>
              <a:defRPr sz="1500">
                <a:solidFill>
                  <a:schemeClr val="dk1"/>
                </a:solidFill>
              </a:defRPr>
            </a:lvl9pPr>
          </a:lstStyle>
          <a:p>
            <a:pPr algn="just"/>
            <a:r>
              <a:rPr lang="zh-CN" altLang="en-US" b="0" dirty="0"/>
              <a:t>简单来说，</a:t>
            </a:r>
            <a:r>
              <a:rPr lang="en-US" altLang="zh-CN" b="0" dirty="0"/>
              <a:t>SPA</a:t>
            </a:r>
            <a:r>
              <a:rPr lang="zh-CN" altLang="en-US" b="0" dirty="0"/>
              <a:t>也能提供类似兽医诊所的服务，价格更加低廉，因为是一个非盈利组织，他们收入的一部分也将用于帮助更多的小动物。例如，给猫狗做绝育，</a:t>
            </a:r>
            <a:r>
              <a:rPr lang="en-US" altLang="zh-CN" b="0" dirty="0"/>
              <a:t>SPA</a:t>
            </a:r>
            <a:r>
              <a:rPr lang="zh-CN" altLang="en-US" b="0" dirty="0"/>
              <a:t>的价格相对兽医诊所较为便宜，而且也有一些基本的宠物用品，也能给猫狗打疫苗。</a:t>
            </a:r>
            <a:r>
              <a:rPr lang="en-US" altLang="zh-CN" b="0" dirty="0"/>
              <a:t>SPA</a:t>
            </a:r>
            <a:r>
              <a:rPr lang="zh-CN" altLang="en-US" b="0" dirty="0"/>
              <a:t>的医生也都是专业医生，因为他们比兽医接触更多的小动物，一般也更有经验。</a:t>
            </a:r>
          </a:p>
        </p:txBody>
      </p:sp>
    </p:spTree>
  </p:cSld>
  <p:clrMapOvr>
    <a:masterClrMapping/>
  </p:clrMapOvr>
  <p:transition spd="med">
    <p:pull/>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1" y="351891"/>
            <a:ext cx="10972800" cy="1143000"/>
          </a:xfrm>
        </p:spPr>
        <p:style>
          <a:lnRef idx="2">
            <a:schemeClr val="accent2"/>
          </a:lnRef>
          <a:fillRef idx="1">
            <a:schemeClr val="lt1"/>
          </a:fillRef>
          <a:effectRef idx="0">
            <a:schemeClr val="accent2"/>
          </a:effectRef>
          <a:fontRef idx="minor">
            <a:schemeClr val="dk1"/>
          </a:fontRef>
        </p:style>
        <p:txBody>
          <a:bodyPr>
            <a:normAutofit/>
          </a:bodyPr>
          <a:lstStyle/>
          <a:p>
            <a:r>
              <a:rPr lang="en-US" altLang="zh-CN" sz="3200" dirty="0"/>
              <a:t>Les points </a:t>
            </a:r>
            <a:r>
              <a:rPr lang="en-US" altLang="zh-CN" sz="3200" dirty="0" err="1"/>
              <a:t>culturels</a:t>
            </a:r>
            <a:endParaRPr lang="fr-FR" sz="3200" dirty="0"/>
          </a:p>
        </p:txBody>
      </p:sp>
      <p:sp>
        <p:nvSpPr>
          <p:cNvPr id="6" name="文本框 5"/>
          <p:cNvSpPr txBox="1"/>
          <p:nvPr/>
        </p:nvSpPr>
        <p:spPr>
          <a:xfrm>
            <a:off x="609602" y="1954657"/>
            <a:ext cx="10972799" cy="4551452"/>
          </a:xfrm>
          <a:prstGeom prst="rect">
            <a:avLst/>
          </a:prstGeom>
        </p:spPr>
        <p:style>
          <a:lnRef idx="2">
            <a:schemeClr val="accent2"/>
          </a:lnRef>
          <a:fillRef idx="1">
            <a:schemeClr val="lt1"/>
          </a:fillRef>
          <a:effectRef idx="0">
            <a:schemeClr val="accent2"/>
          </a:effectRef>
          <a:fontRef idx="minor">
            <a:schemeClr val="dk1"/>
          </a:fontRef>
        </p:style>
        <p:txBody>
          <a:bodyPr anchor="ctr"/>
          <a:lstStyle>
            <a:defPPr>
              <a:defRPr lang="zh-CN"/>
            </a:defPPr>
            <a:lvl1pPr marL="257175" indent="-257175" defTabSz="685800">
              <a:lnSpc>
                <a:spcPct val="150000"/>
              </a:lnSpc>
              <a:spcBef>
                <a:spcPts val="0"/>
              </a:spcBef>
              <a:buFont typeface="Arial" panose="020B0604020202020204" pitchFamily="34" charset="0"/>
              <a:buChar char="•"/>
              <a:defRPr sz="2400" b="1">
                <a:solidFill>
                  <a:schemeClr val="dk1"/>
                </a:solidFill>
                <a:ea typeface="微软雅黑" panose="020B0503020204020204" pitchFamily="34" charset="-122"/>
              </a:defRPr>
            </a:lvl1pPr>
            <a:lvl2pPr marL="557530" indent="-214630" defTabSz="685800">
              <a:spcBef>
                <a:spcPct val="20000"/>
              </a:spcBef>
              <a:buFont typeface="Arial" panose="020B0604020202020204" pitchFamily="34" charset="0"/>
              <a:buChar char="–"/>
              <a:defRPr sz="2100">
                <a:solidFill>
                  <a:schemeClr val="dk1"/>
                </a:solidFill>
              </a:defRPr>
            </a:lvl2pPr>
            <a:lvl3pPr marL="857250" indent="-171450" defTabSz="685800">
              <a:spcBef>
                <a:spcPct val="20000"/>
              </a:spcBef>
              <a:buFont typeface="Arial" panose="020B0604020202020204" pitchFamily="34" charset="0"/>
              <a:buChar char="•"/>
              <a:defRPr>
                <a:solidFill>
                  <a:schemeClr val="dk1"/>
                </a:solidFill>
              </a:defRPr>
            </a:lvl3pPr>
            <a:lvl4pPr marL="1200150" indent="-171450" defTabSz="685800">
              <a:spcBef>
                <a:spcPct val="20000"/>
              </a:spcBef>
              <a:buFont typeface="Arial" panose="020B0604020202020204" pitchFamily="34" charset="0"/>
              <a:buChar char="–"/>
              <a:defRPr sz="1500">
                <a:solidFill>
                  <a:schemeClr val="dk1"/>
                </a:solidFill>
              </a:defRPr>
            </a:lvl4pPr>
            <a:lvl5pPr marL="1543050" indent="-171450" defTabSz="685800">
              <a:spcBef>
                <a:spcPct val="20000"/>
              </a:spcBef>
              <a:buFont typeface="Arial" panose="020B0604020202020204" pitchFamily="34" charset="0"/>
              <a:buChar char="»"/>
              <a:defRPr sz="1500">
                <a:solidFill>
                  <a:schemeClr val="dk1"/>
                </a:solidFill>
              </a:defRPr>
            </a:lvl5pPr>
            <a:lvl6pPr marL="1885950" indent="-171450" defTabSz="685800">
              <a:spcBef>
                <a:spcPct val="20000"/>
              </a:spcBef>
              <a:buFont typeface="Arial" panose="020B0604020202020204" pitchFamily="34" charset="0"/>
              <a:buChar char="•"/>
              <a:defRPr sz="1500">
                <a:solidFill>
                  <a:schemeClr val="dk1"/>
                </a:solidFill>
              </a:defRPr>
            </a:lvl6pPr>
            <a:lvl7pPr marL="2228850" indent="-171450" defTabSz="685800">
              <a:spcBef>
                <a:spcPct val="20000"/>
              </a:spcBef>
              <a:buFont typeface="Arial" panose="020B0604020202020204" pitchFamily="34" charset="0"/>
              <a:buChar char="•"/>
              <a:defRPr sz="1500">
                <a:solidFill>
                  <a:schemeClr val="dk1"/>
                </a:solidFill>
              </a:defRPr>
            </a:lvl7pPr>
            <a:lvl8pPr marL="2571750" indent="-171450" defTabSz="685800">
              <a:spcBef>
                <a:spcPct val="20000"/>
              </a:spcBef>
              <a:buFont typeface="Arial" panose="020B0604020202020204" pitchFamily="34" charset="0"/>
              <a:buChar char="•"/>
              <a:defRPr sz="1500">
                <a:solidFill>
                  <a:schemeClr val="dk1"/>
                </a:solidFill>
              </a:defRPr>
            </a:lvl8pPr>
            <a:lvl9pPr marL="2914650" indent="-171450" defTabSz="685800">
              <a:spcBef>
                <a:spcPct val="20000"/>
              </a:spcBef>
              <a:buFont typeface="Arial" panose="020B0604020202020204" pitchFamily="34" charset="0"/>
              <a:buChar char="•"/>
              <a:defRPr sz="1500">
                <a:solidFill>
                  <a:schemeClr val="dk1"/>
                </a:solidFill>
              </a:defRPr>
            </a:lvl9pPr>
          </a:lstStyle>
          <a:p>
            <a:pPr>
              <a:buFont typeface="Wingdings" panose="05000000000000000000" pitchFamily="2" charset="2"/>
              <a:buChar char="p"/>
            </a:pPr>
            <a:r>
              <a:rPr lang="zh-CN" altLang="en-US" b="0" dirty="0">
                <a:solidFill>
                  <a:schemeClr val="tx1"/>
                </a:solidFill>
              </a:rPr>
              <a:t>大部分法国城市都有</a:t>
            </a:r>
            <a:r>
              <a:rPr lang="en-US" altLang="zh-CN" b="0" dirty="0">
                <a:solidFill>
                  <a:schemeClr val="tx1"/>
                </a:solidFill>
              </a:rPr>
              <a:t>SPA</a:t>
            </a:r>
            <a:r>
              <a:rPr lang="zh-CN" altLang="en-US" b="0" dirty="0">
                <a:solidFill>
                  <a:schemeClr val="tx1"/>
                </a:solidFill>
              </a:rPr>
              <a:t>的组织，要找到离自己家最近的，只需要登录其官网</a:t>
            </a:r>
            <a:r>
              <a:rPr lang="en-US" altLang="zh-CN" b="0" dirty="0">
                <a:solidFill>
                  <a:srgbClr val="FF0000"/>
                </a:solidFill>
              </a:rPr>
              <a:t>https://www.la-spa.fr/refuges</a:t>
            </a:r>
            <a:r>
              <a:rPr lang="zh-CN" altLang="en-US" b="0" dirty="0">
                <a:solidFill>
                  <a:schemeClr val="tx1"/>
                </a:solidFill>
              </a:rPr>
              <a:t>，然后输入自己城市邮编便可以查到附近的</a:t>
            </a:r>
            <a:r>
              <a:rPr lang="en-US" altLang="zh-CN" b="0" dirty="0">
                <a:solidFill>
                  <a:schemeClr val="tx1"/>
                </a:solidFill>
              </a:rPr>
              <a:t>SPA</a:t>
            </a:r>
            <a:r>
              <a:rPr lang="zh-CN" altLang="en-US" b="0" dirty="0">
                <a:solidFill>
                  <a:schemeClr val="tx1"/>
                </a:solidFill>
              </a:rPr>
              <a:t>。每个城市当地的</a:t>
            </a:r>
            <a:r>
              <a:rPr lang="en-US" altLang="zh-CN" b="0" dirty="0">
                <a:solidFill>
                  <a:schemeClr val="tx1"/>
                </a:solidFill>
              </a:rPr>
              <a:t>SPA</a:t>
            </a:r>
            <a:r>
              <a:rPr lang="zh-CN" altLang="en-US" b="0" dirty="0">
                <a:solidFill>
                  <a:schemeClr val="tx1"/>
                </a:solidFill>
              </a:rPr>
              <a:t>具体情况不同，可能能提供的帮助略有差异。不过一般都要先去现场建立自己的档案，一般需要带上身份证件和学籍证明，因为</a:t>
            </a:r>
            <a:r>
              <a:rPr lang="en-US" altLang="zh-CN" b="0" dirty="0">
                <a:solidFill>
                  <a:schemeClr val="tx1"/>
                </a:solidFill>
              </a:rPr>
              <a:t>SPA</a:t>
            </a:r>
            <a:r>
              <a:rPr lang="zh-CN" altLang="en-US" b="0" dirty="0">
                <a:solidFill>
                  <a:schemeClr val="tx1"/>
                </a:solidFill>
              </a:rPr>
              <a:t>一般面向的是低收入人群和学生，档案建立好之后，会给主人发一个小本子，类似于病历，每次去</a:t>
            </a:r>
            <a:r>
              <a:rPr lang="en-US" altLang="zh-CN" b="0" dirty="0">
                <a:solidFill>
                  <a:schemeClr val="tx1"/>
                </a:solidFill>
              </a:rPr>
              <a:t>SPA </a:t>
            </a:r>
            <a:r>
              <a:rPr lang="zh-CN" altLang="en-US" b="0" dirty="0">
                <a:solidFill>
                  <a:schemeClr val="tx1"/>
                </a:solidFill>
              </a:rPr>
              <a:t>打疫苗或者绝育都会有记录。</a:t>
            </a:r>
          </a:p>
        </p:txBody>
      </p:sp>
    </p:spTree>
  </p:cSld>
  <p:clrMapOvr>
    <a:masterClrMapping/>
  </p:clrMapOvr>
  <p:transition spd="med">
    <p:pull/>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687666"/>
            <a:ext cx="10972800" cy="1143000"/>
          </a:xfrm>
        </p:spPr>
        <p:style>
          <a:lnRef idx="2">
            <a:schemeClr val="accent4"/>
          </a:lnRef>
          <a:fillRef idx="1">
            <a:schemeClr val="lt1"/>
          </a:fillRef>
          <a:effectRef idx="0">
            <a:schemeClr val="accent4"/>
          </a:effectRef>
          <a:fontRef idx="minor">
            <a:schemeClr val="dk1"/>
          </a:fontRef>
        </p:style>
        <p:txBody>
          <a:bodyPr/>
          <a:lstStyle/>
          <a:p>
            <a:r>
              <a:rPr lang="en-US" altLang="zh-CN" sz="3600" i="1" dirty="0"/>
              <a:t>Devoirs</a:t>
            </a:r>
            <a:endParaRPr lang="zh-CN" altLang="en-US" i="1" dirty="0"/>
          </a:p>
        </p:txBody>
      </p:sp>
      <p:sp>
        <p:nvSpPr>
          <p:cNvPr id="3" name="内容占位符 2"/>
          <p:cNvSpPr>
            <a:spLocks noGrp="1"/>
          </p:cNvSpPr>
          <p:nvPr>
            <p:ph idx="1"/>
          </p:nvPr>
        </p:nvSpPr>
        <p:spPr>
          <a:xfrm>
            <a:off x="609600" y="2138883"/>
            <a:ext cx="10972800" cy="4125283"/>
          </a:xfrm>
        </p:spPr>
        <p:style>
          <a:lnRef idx="2">
            <a:schemeClr val="accent4"/>
          </a:lnRef>
          <a:fillRef idx="1">
            <a:schemeClr val="lt1"/>
          </a:fillRef>
          <a:effectRef idx="0">
            <a:schemeClr val="accent4"/>
          </a:effectRef>
          <a:fontRef idx="minor">
            <a:schemeClr val="dk1"/>
          </a:fontRef>
        </p:style>
        <p:txBody>
          <a:bodyPr anchor="ctr">
            <a:normAutofit/>
          </a:bodyPr>
          <a:lstStyle/>
          <a:p>
            <a:pPr marL="0" indent="0">
              <a:lnSpc>
                <a:spcPct val="150000"/>
              </a:lnSpc>
              <a:spcBef>
                <a:spcPts val="0"/>
              </a:spcBef>
              <a:buNone/>
            </a:pPr>
            <a:r>
              <a:rPr lang="en-US" altLang="zh-CN" sz="2800" b="1" dirty="0">
                <a:ea typeface="微软雅黑" panose="020B0503020204020204" pitchFamily="34" charset="-122"/>
              </a:rPr>
              <a:t>Travaux </a:t>
            </a:r>
            <a:r>
              <a:rPr lang="en-US" altLang="zh-CN" sz="2800" b="1" dirty="0" err="1">
                <a:ea typeface="微软雅黑" panose="020B0503020204020204" pitchFamily="34" charset="-122"/>
              </a:rPr>
              <a:t>finaux</a:t>
            </a:r>
            <a:endParaRPr lang="en-US" altLang="zh-CN" sz="2800" b="1" dirty="0">
              <a:ea typeface="微软雅黑" panose="020B0503020204020204" pitchFamily="34" charset="-122"/>
            </a:endParaRPr>
          </a:p>
          <a:p>
            <a:pPr>
              <a:lnSpc>
                <a:spcPct val="150000"/>
              </a:lnSpc>
              <a:spcBef>
                <a:spcPts val="0"/>
              </a:spcBef>
              <a:buFont typeface="Wingdings" panose="05000000000000000000" pitchFamily="2" charset="2"/>
              <a:buChar char="p"/>
            </a:pPr>
            <a:r>
              <a:rPr lang="fr-FR" altLang="zh-CN" dirty="0">
                <a:ea typeface="微软雅黑" panose="020B0503020204020204" pitchFamily="34" charset="-122"/>
              </a:rPr>
              <a:t>À l’oral.</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Discutez en groupe d’une espèce en danger (requins, abeilles…) et des conséquences sur la chaîne alimentaire. Faites-en l’exposé en classe.</a:t>
            </a:r>
          </a:p>
          <a:p>
            <a:pPr>
              <a:lnSpc>
                <a:spcPct val="150000"/>
              </a:lnSpc>
              <a:spcBef>
                <a:spcPts val="0"/>
              </a:spcBef>
              <a:buFont typeface="Wingdings" panose="05000000000000000000" pitchFamily="2" charset="2"/>
              <a:buChar char="p"/>
            </a:pPr>
            <a:r>
              <a:rPr lang="fr-FR" altLang="zh-CN" dirty="0">
                <a:ea typeface="微软雅黑" panose="020B0503020204020204" pitchFamily="34" charset="-122"/>
              </a:rPr>
              <a:t>À l’écrit.</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Écrivez un mail à SPA pour demander de l’aide à propos des deux tortues abandonnées.</a:t>
            </a:r>
            <a:endParaRPr lang="zh-CN" altLang="en-US" dirty="0">
              <a:ea typeface="微软雅黑" panose="020B0503020204020204" pitchFamily="34" charset="-122"/>
            </a:endParaRPr>
          </a:p>
        </p:txBody>
      </p:sp>
    </p:spTree>
  </p:cSld>
  <p:clrMapOvr>
    <a:masterClrMapping/>
  </p:clrMapOvr>
  <p:transition spd="med">
    <p:pull/>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81577" y="3334406"/>
            <a:ext cx="8628845" cy="1157073"/>
          </a:xfrm>
          <a:prstGeom prst="rect">
            <a:avLst/>
          </a:prstGeom>
        </p:spPr>
        <p:txBody>
          <a:bodyPr vert="horz" lIns="91440" tIns="45720" rIns="91440" bIns="45720" rtlCol="0" anchor="ctr">
            <a:norm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marL="0" marR="0" lvl="0" indent="0" algn="ctr" defTabSz="685800" rtl="0" eaLnBrk="1" fontAlgn="auto" latinLnBrk="0" hangingPunct="1">
              <a:lnSpc>
                <a:spcPct val="15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rgbClr val="002060"/>
                </a:solidFill>
                <a:effectLst/>
                <a:uLnTx/>
                <a:uFillTx/>
                <a:latin typeface="Calibri" panose="020F0502020204030204"/>
                <a:ea typeface="宋体" panose="02010600030101010101" pitchFamily="2" charset="-122"/>
                <a:cs typeface="+mj-cs"/>
              </a:rPr>
              <a:t>Séance 4	</a:t>
            </a:r>
            <a:r>
              <a:rPr kumimoji="0" lang="en-US" altLang="zh-CN" sz="3200" b="0" i="0" u="none" strike="noStrike" kern="1200" cap="none" spc="0" normalizeH="0" baseline="0" noProof="0" dirty="0" err="1">
                <a:ln>
                  <a:noFill/>
                </a:ln>
                <a:solidFill>
                  <a:srgbClr val="002060"/>
                </a:solidFill>
                <a:effectLst/>
                <a:uLnTx/>
                <a:uFillTx/>
                <a:latin typeface="Calibri" panose="020F0502020204030204"/>
                <a:ea typeface="宋体" panose="02010600030101010101" pitchFamily="2" charset="-122"/>
                <a:cs typeface="+mj-cs"/>
              </a:rPr>
              <a:t>Bilan</a:t>
            </a:r>
            <a:r>
              <a:rPr kumimoji="0" lang="en-US" altLang="zh-CN" sz="3200" b="0" i="0" u="none" strike="noStrike" kern="1200" cap="none" spc="0" normalizeH="0" baseline="0" noProof="0" dirty="0">
                <a:ln>
                  <a:noFill/>
                </a:ln>
                <a:solidFill>
                  <a:srgbClr val="002060"/>
                </a:solidFill>
                <a:effectLst/>
                <a:uLnTx/>
                <a:uFillTx/>
                <a:latin typeface="Calibri" panose="020F0502020204030204"/>
                <a:ea typeface="宋体" panose="02010600030101010101" pitchFamily="2" charset="-122"/>
                <a:cs typeface="+mj-cs"/>
              </a:rPr>
              <a:t>, </a:t>
            </a:r>
            <a:r>
              <a:rPr kumimoji="0" lang="en-US" altLang="zh-CN" sz="3200" b="0" i="0" u="none" strike="noStrike" kern="1200" cap="none" spc="0" normalizeH="0" baseline="0" noProof="0" dirty="0" err="1">
                <a:ln>
                  <a:noFill/>
                </a:ln>
                <a:solidFill>
                  <a:srgbClr val="002060"/>
                </a:solidFill>
                <a:effectLst/>
                <a:uLnTx/>
                <a:uFillTx/>
                <a:latin typeface="Calibri" panose="020F0502020204030204"/>
                <a:ea typeface="宋体" panose="02010600030101010101" pitchFamily="2" charset="-122"/>
                <a:cs typeface="+mj-cs"/>
              </a:rPr>
              <a:t>civilisation</a:t>
            </a:r>
            <a:r>
              <a:rPr kumimoji="0" lang="en-US" altLang="zh-CN" sz="3200" b="0" i="0" u="none" strike="noStrike" kern="1200" cap="none" spc="0" normalizeH="0" baseline="0" noProof="0" dirty="0">
                <a:ln>
                  <a:noFill/>
                </a:ln>
                <a:solidFill>
                  <a:srgbClr val="002060"/>
                </a:solidFill>
                <a:effectLst/>
                <a:uLnTx/>
                <a:uFillTx/>
                <a:latin typeface="Calibri" panose="020F0502020204030204"/>
                <a:ea typeface="宋体" panose="02010600030101010101" pitchFamily="2" charset="-122"/>
                <a:cs typeface="+mj-cs"/>
              </a:rPr>
              <a:t> et les </a:t>
            </a:r>
            <a:r>
              <a:rPr kumimoji="0" lang="en-US" altLang="zh-CN" sz="3200" b="0" i="0" u="none" strike="noStrike" kern="1200" cap="none" spc="0" normalizeH="0" baseline="0" noProof="0" dirty="0" err="1">
                <a:ln>
                  <a:noFill/>
                </a:ln>
                <a:solidFill>
                  <a:srgbClr val="002060"/>
                </a:solidFill>
                <a:effectLst/>
                <a:uLnTx/>
                <a:uFillTx/>
                <a:latin typeface="Calibri" panose="020F0502020204030204"/>
                <a:ea typeface="宋体" panose="02010600030101010101" pitchFamily="2" charset="-122"/>
                <a:cs typeface="+mj-cs"/>
              </a:rPr>
              <a:t>exercices</a:t>
            </a:r>
            <a:endParaRPr kumimoji="0" lang="en-US" altLang="zh-CN" sz="3200" b="1" i="1" u="none" strike="noStrike" kern="1200" cap="none" spc="0" normalizeH="0" baseline="0" noProof="0" dirty="0">
              <a:ln>
                <a:noFill/>
              </a:ln>
              <a:solidFill>
                <a:srgbClr val="002060"/>
              </a:solidFill>
              <a:effectLst/>
              <a:uLnTx/>
              <a:uFillTx/>
              <a:latin typeface="Calibri" panose="020F0502020204030204"/>
              <a:ea typeface="宋体" panose="02010600030101010101" pitchFamily="2" charset="-122"/>
              <a:cs typeface="+mj-cs"/>
            </a:endParaRPr>
          </a:p>
        </p:txBody>
      </p:sp>
      <p:sp>
        <p:nvSpPr>
          <p:cNvPr id="6" name="矩形 5"/>
          <p:cNvSpPr/>
          <p:nvPr/>
        </p:nvSpPr>
        <p:spPr>
          <a:xfrm>
            <a:off x="705133" y="1762283"/>
            <a:ext cx="10781731" cy="1572123"/>
          </a:xfrm>
          <a:prstGeom prst="rect">
            <a:avLst/>
          </a:prstGeom>
        </p:spPr>
        <p:txBody>
          <a:bodyPr wrap="square" anchor="ctr" anchorCtr="1">
            <a:noAutofit/>
          </a:bodyPr>
          <a:lstStyle/>
          <a:p>
            <a:pPr algn="ctr">
              <a:lnSpc>
                <a:spcPct val="150000"/>
              </a:lnSpc>
            </a:pPr>
            <a:r>
              <a:rPr lang="en-US" altLang="zh-CN" sz="3200" dirty="0" err="1">
                <a:solidFill>
                  <a:prstClr val="black"/>
                </a:solidFill>
                <a:latin typeface="Cambria" panose="02040503050406030204" pitchFamily="18" charset="0"/>
                <a:ea typeface="Cambria" panose="02040503050406030204" pitchFamily="18" charset="0"/>
                <a:cs typeface="+mj-cs"/>
              </a:rPr>
              <a:t>Séquence</a:t>
            </a:r>
            <a:r>
              <a:rPr lang="en-US" altLang="zh-CN" sz="3200" dirty="0">
                <a:solidFill>
                  <a:prstClr val="black"/>
                </a:solidFill>
                <a:latin typeface="Cambria" panose="02040503050406030204" pitchFamily="18" charset="0"/>
                <a:ea typeface="Cambria" panose="02040503050406030204" pitchFamily="18" charset="0"/>
                <a:cs typeface="+mj-cs"/>
              </a:rPr>
              <a:t> 5 - </a:t>
            </a:r>
            <a:r>
              <a:rPr lang="fr-FR" altLang="zh-CN" sz="3200" dirty="0">
                <a:solidFill>
                  <a:prstClr val="black"/>
                </a:solidFill>
                <a:latin typeface="Cambria" panose="02040503050406030204" pitchFamily="18" charset="0"/>
                <a:ea typeface="Cambria" panose="02040503050406030204" pitchFamily="18" charset="0"/>
                <a:cs typeface="+mj-cs"/>
              </a:rPr>
              <a:t>Où sont les abeilles ?</a:t>
            </a:r>
            <a:endParaRPr lang="en-US" altLang="zh-CN" sz="3200" dirty="0">
              <a:solidFill>
                <a:prstClr val="black"/>
              </a:solidFill>
              <a:latin typeface="Cambria" panose="02040503050406030204" pitchFamily="18" charset="0"/>
              <a:ea typeface="Cambria" panose="02040503050406030204" pitchFamily="18" charset="0"/>
              <a:cs typeface="+mj-cs"/>
            </a:endParaRPr>
          </a:p>
        </p:txBody>
      </p:sp>
    </p:spTree>
  </p:cSld>
  <p:clrMapOvr>
    <a:masterClrMapping/>
  </p:clrMapOvr>
  <p:transition spd="med">
    <p:pull/>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687666"/>
            <a:ext cx="10972800" cy="1143000"/>
          </a:xfrm>
        </p:spPr>
        <p:style>
          <a:lnRef idx="2">
            <a:schemeClr val="accent4"/>
          </a:lnRef>
          <a:fillRef idx="1">
            <a:schemeClr val="lt1"/>
          </a:fillRef>
          <a:effectRef idx="0">
            <a:schemeClr val="accent4"/>
          </a:effectRef>
          <a:fontRef idx="minor">
            <a:schemeClr val="dk1"/>
          </a:fontRef>
        </p:style>
        <p:txBody>
          <a:bodyPr/>
          <a:lstStyle/>
          <a:p>
            <a:r>
              <a:rPr lang="en-US" altLang="zh-CN" i="1" dirty="0" err="1"/>
              <a:t>Tâches</a:t>
            </a:r>
            <a:r>
              <a:rPr lang="en-US" altLang="zh-CN" i="1" dirty="0"/>
              <a:t> à </a:t>
            </a:r>
            <a:r>
              <a:rPr lang="en-US" altLang="zh-CN" i="1" dirty="0" err="1"/>
              <a:t>suivre</a:t>
            </a:r>
            <a:endParaRPr lang="zh-CN" altLang="en-US" i="1" dirty="0"/>
          </a:p>
        </p:txBody>
      </p:sp>
      <p:sp>
        <p:nvSpPr>
          <p:cNvPr id="3" name="内容占位符 2"/>
          <p:cNvSpPr>
            <a:spLocks noGrp="1"/>
          </p:cNvSpPr>
          <p:nvPr>
            <p:ph idx="1"/>
          </p:nvPr>
        </p:nvSpPr>
        <p:spPr>
          <a:xfrm>
            <a:off x="609600" y="2144110"/>
            <a:ext cx="10972800" cy="4309242"/>
          </a:xfrm>
        </p:spPr>
        <p:style>
          <a:lnRef idx="2">
            <a:schemeClr val="accent4"/>
          </a:lnRef>
          <a:fillRef idx="1">
            <a:schemeClr val="lt1"/>
          </a:fillRef>
          <a:effectRef idx="0">
            <a:schemeClr val="accent4"/>
          </a:effectRef>
          <a:fontRef idx="minor">
            <a:schemeClr val="dk1"/>
          </a:fontRef>
        </p:style>
        <p:txBody>
          <a:bodyPr anchor="ctr">
            <a:normAutofit/>
          </a:bodyPr>
          <a:lstStyle/>
          <a:p>
            <a:pPr marL="0" indent="0">
              <a:lnSpc>
                <a:spcPct val="150000"/>
              </a:lnSpc>
              <a:spcBef>
                <a:spcPts val="0"/>
              </a:spcBef>
              <a:buNone/>
            </a:pPr>
            <a:r>
              <a:rPr lang="en-US" altLang="zh-CN" sz="2800" b="1" dirty="0">
                <a:ea typeface="微软雅黑" panose="020B0503020204020204" pitchFamily="34" charset="-122"/>
              </a:rPr>
              <a:t>Travaux </a:t>
            </a:r>
            <a:r>
              <a:rPr lang="en-US" altLang="zh-CN" sz="2800" b="1" dirty="0" err="1">
                <a:ea typeface="微软雅黑" panose="020B0503020204020204" pitchFamily="34" charset="-122"/>
              </a:rPr>
              <a:t>finaux</a:t>
            </a:r>
            <a:endParaRPr lang="en-US" altLang="zh-CN" sz="2800" b="1" dirty="0">
              <a:ea typeface="微软雅黑" panose="020B0503020204020204" pitchFamily="34" charset="-122"/>
            </a:endParaRPr>
          </a:p>
          <a:p>
            <a:pPr>
              <a:lnSpc>
                <a:spcPct val="150000"/>
              </a:lnSpc>
              <a:spcBef>
                <a:spcPts val="0"/>
              </a:spcBef>
              <a:buFont typeface="Wingdings" panose="05000000000000000000" pitchFamily="2" charset="2"/>
              <a:buChar char="p"/>
            </a:pPr>
            <a:r>
              <a:rPr lang="fr-FR" altLang="zh-CN" dirty="0">
                <a:ea typeface="微软雅黑" panose="020B0503020204020204" pitchFamily="34" charset="-122"/>
              </a:rPr>
              <a:t>À l’oral.</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Discutez en groupe d’une espèce en danger (requins, abeilles…) et des conséquences sur la chaîne alimentaire. Faites-en l’exposé en classe.</a:t>
            </a:r>
          </a:p>
          <a:p>
            <a:pPr>
              <a:lnSpc>
                <a:spcPct val="150000"/>
              </a:lnSpc>
              <a:spcBef>
                <a:spcPts val="0"/>
              </a:spcBef>
              <a:buFont typeface="Wingdings" panose="05000000000000000000" pitchFamily="2" charset="2"/>
              <a:buChar char="p"/>
            </a:pPr>
            <a:r>
              <a:rPr lang="fr-FR" altLang="zh-CN" dirty="0">
                <a:ea typeface="微软雅黑" panose="020B0503020204020204" pitchFamily="34" charset="-122"/>
              </a:rPr>
              <a:t>À l’écrit.</a:t>
            </a:r>
          </a:p>
          <a:p>
            <a:pPr>
              <a:lnSpc>
                <a:spcPct val="150000"/>
              </a:lnSpc>
              <a:spcBef>
                <a:spcPts val="0"/>
              </a:spcBef>
              <a:buFont typeface="Wingdings" panose="05000000000000000000" pitchFamily="2" charset="2"/>
              <a:buChar char="ü"/>
            </a:pPr>
            <a:r>
              <a:rPr lang="fr-FR" altLang="zh-CN" dirty="0">
                <a:ea typeface="微软雅黑" panose="020B0503020204020204" pitchFamily="34" charset="-122"/>
              </a:rPr>
              <a:t>Écrivez un mail à SPA pour demander de l’aide à propos des deux tortues abandonnées.</a:t>
            </a:r>
            <a:endParaRPr lang="zh-CN" altLang="en-US" dirty="0">
              <a:ea typeface="微软雅黑" panose="020B0503020204020204" pitchFamily="34" charset="-122"/>
            </a:endParaRPr>
          </a:p>
        </p:txBody>
      </p:sp>
    </p:spTree>
  </p:cSld>
  <p:clrMapOvr>
    <a:masterClrMapping/>
  </p:clrMapOvr>
  <p:transition spd="med">
    <p:pull/>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7862" y="182458"/>
            <a:ext cx="2669628" cy="797418"/>
          </a:xfrm>
        </p:spPr>
        <p:style>
          <a:lnRef idx="2">
            <a:schemeClr val="accent2"/>
          </a:lnRef>
          <a:fillRef idx="1">
            <a:schemeClr val="lt1"/>
          </a:fillRef>
          <a:effectRef idx="0">
            <a:schemeClr val="accent2"/>
          </a:effectRef>
          <a:fontRef idx="minor">
            <a:schemeClr val="dk1"/>
          </a:fontRef>
        </p:style>
        <p:txBody>
          <a:bodyPr>
            <a:normAutofit/>
          </a:bodyPr>
          <a:lstStyle/>
          <a:p>
            <a:r>
              <a:rPr lang="en-US" altLang="zh-CN" sz="3600" i="1" dirty="0" err="1"/>
              <a:t>Dictée</a:t>
            </a:r>
            <a:endParaRPr lang="zh-CN" altLang="en-US" sz="3600" i="1" dirty="0"/>
          </a:p>
        </p:txBody>
      </p:sp>
      <p:sp>
        <p:nvSpPr>
          <p:cNvPr id="3" name="内容占位符 2"/>
          <p:cNvSpPr>
            <a:spLocks noGrp="1"/>
          </p:cNvSpPr>
          <p:nvPr>
            <p:ph idx="1"/>
          </p:nvPr>
        </p:nvSpPr>
        <p:spPr>
          <a:xfrm>
            <a:off x="367862" y="1073709"/>
            <a:ext cx="11456276" cy="5566596"/>
          </a:xfrm>
        </p:spPr>
        <p:style>
          <a:lnRef idx="2">
            <a:schemeClr val="dk1"/>
          </a:lnRef>
          <a:fillRef idx="1">
            <a:schemeClr val="lt1"/>
          </a:fillRef>
          <a:effectRef idx="0">
            <a:schemeClr val="dk1"/>
          </a:effectRef>
          <a:fontRef idx="minor">
            <a:schemeClr val="dk1"/>
          </a:fontRef>
        </p:style>
        <p:txBody>
          <a:bodyPr anchor="ctr">
            <a:normAutofit/>
          </a:bodyPr>
          <a:lstStyle/>
          <a:p>
            <a:pPr marL="0" indent="0" algn="ctr">
              <a:buNone/>
            </a:pPr>
            <a:r>
              <a:rPr lang="fr-FR" altLang="zh-CN" b="1" dirty="0"/>
              <a:t>C’est quoi, la biodiversité ?</a:t>
            </a:r>
          </a:p>
          <a:p>
            <a:pPr>
              <a:lnSpc>
                <a:spcPct val="150000"/>
              </a:lnSpc>
            </a:pPr>
            <a:r>
              <a:rPr lang="fr-FR" altLang="zh-CN" dirty="0"/>
              <a:t>Les plantes, les champignons, les animaux, sans oublier les hommes, c'est tout cela la biodiversité, et même plus encore puisque ce sont aussi les lacs, les montagnes, les forêts. La biodiversité, c'est donc l'ensemble des êtres vivants et des milieux naturels. Mais également toutes les relations qui s'établissent entre eux. Car rien sur terre ne vit dans une bulle, sans lien avec les autres espèces ou avec son lieu d'habitation. L'homme en est le premier exemple. Sans forêts ? Pas de bois pour construire et se chauffer. Sans abeilles ? Pas de pollen transporté d'une plante à l'autre pour faire des graines. Et donc, très peu de fleurs et de fruits. Sans végétaux ? Bien difficile de se soigner car plus de 70000 espèces de plantes servent à fabriquer des remèdes. </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6027" y="217695"/>
            <a:ext cx="2669628" cy="797418"/>
          </a:xfrm>
        </p:spPr>
        <p:style>
          <a:lnRef idx="2">
            <a:schemeClr val="accent2"/>
          </a:lnRef>
          <a:fillRef idx="1">
            <a:schemeClr val="lt1"/>
          </a:fillRef>
          <a:effectRef idx="0">
            <a:schemeClr val="accent2"/>
          </a:effectRef>
          <a:fontRef idx="minor">
            <a:schemeClr val="dk1"/>
          </a:fontRef>
        </p:style>
        <p:txBody>
          <a:bodyPr>
            <a:normAutofit/>
          </a:bodyPr>
          <a:lstStyle/>
          <a:p>
            <a:r>
              <a:rPr lang="en-US" altLang="zh-CN" sz="3600" i="1" dirty="0" err="1"/>
              <a:t>Dictée</a:t>
            </a:r>
            <a:endParaRPr lang="zh-CN" altLang="en-US" sz="3600" i="1" dirty="0"/>
          </a:p>
        </p:txBody>
      </p:sp>
      <p:sp>
        <p:nvSpPr>
          <p:cNvPr id="3" name="内容占位符 2"/>
          <p:cNvSpPr>
            <a:spLocks noGrp="1"/>
          </p:cNvSpPr>
          <p:nvPr>
            <p:ph idx="1"/>
          </p:nvPr>
        </p:nvSpPr>
        <p:spPr>
          <a:xfrm>
            <a:off x="536027" y="1202066"/>
            <a:ext cx="11119945" cy="5209244"/>
          </a:xfrm>
        </p:spPr>
        <p:style>
          <a:lnRef idx="2">
            <a:schemeClr val="dk1"/>
          </a:lnRef>
          <a:fillRef idx="1">
            <a:schemeClr val="lt1"/>
          </a:fillRef>
          <a:effectRef idx="0">
            <a:schemeClr val="dk1"/>
          </a:effectRef>
          <a:fontRef idx="minor">
            <a:schemeClr val="dk1"/>
          </a:fontRef>
        </p:style>
        <p:txBody>
          <a:bodyPr anchor="ctr">
            <a:normAutofit/>
          </a:bodyPr>
          <a:lstStyle/>
          <a:p>
            <a:pPr>
              <a:lnSpc>
                <a:spcPct val="150000"/>
              </a:lnSpc>
            </a:pPr>
            <a:r>
              <a:rPr lang="fr-FR" altLang="zh-CN" dirty="0"/>
              <a:t>Ainsi, la biodiversité représente un trésor d'équilibre où chaque élément a son utilité. Or, aujourd'hui, ce trésor est menacé par les activités humaines. On pêche trop de poissons, on coupe trop de bois, on rejette trop de produits chimiques sur les sols. Résultat : le nombre d'espèces animales et végétales diminue, ce qui menace la vie de millions d'êtres vivants. Mais il existe des solutions ! Par exemple, encourager l'agriculture bio, replanter des arbres, ou encore développer les aires protégées. Et ça marche ! Les bisons d'Europe ont ainsi échappé à l'extinction grâce à la création de parcs animaliers.</a:t>
            </a:r>
            <a:endParaRPr lang="zh-CN" altLang="zh-CN"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599" y="695052"/>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599" y="2192142"/>
            <a:ext cx="10972800" cy="3970806"/>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lvl="0">
              <a:lnSpc>
                <a:spcPct val="150000"/>
              </a:lnSpc>
            </a:pPr>
            <a:r>
              <a:rPr lang="fr-FR" altLang="zh-CN" b="1" dirty="0">
                <a:ea typeface="微软雅黑" panose="020B0503020204020204" pitchFamily="34" charset="-122"/>
              </a:rPr>
              <a:t>lancer un cri d’alarme</a:t>
            </a:r>
          </a:p>
          <a:p>
            <a:pPr lvl="0">
              <a:lnSpc>
                <a:spcPct val="150000"/>
              </a:lnSpc>
              <a:buFont typeface="Wingdings" panose="05000000000000000000" pitchFamily="2" charset="2"/>
              <a:buChar char="ü"/>
            </a:pPr>
            <a:r>
              <a:rPr lang="fr-FR" altLang="zh-CN" dirty="0">
                <a:ea typeface="微软雅黑" panose="020B0503020204020204" pitchFamily="34" charset="-122"/>
              </a:rPr>
              <a:t>Chaque année, les experts lancent des cris d’alarme sur la fonte des glaces au pôle Nord. Mais les pays ne font rien pour empêcher ce phénomène.</a:t>
            </a:r>
          </a:p>
          <a:p>
            <a:pPr lvl="0">
              <a:lnSpc>
                <a:spcPct val="150000"/>
              </a:lnSpc>
              <a:buFont typeface="Wingdings" panose="05000000000000000000" pitchFamily="2" charset="2"/>
              <a:buChar char="ü"/>
            </a:pPr>
            <a:r>
              <a:rPr lang="fr-FR" altLang="zh-CN" dirty="0">
                <a:ea typeface="微软雅黑" panose="020B0503020204020204" pitchFamily="34" charset="-122"/>
              </a:rPr>
              <a:t>Cette photo lance un cri d’alarme sur le sort tragique des éléphants d’Afrique.</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914400" y="1222770"/>
            <a:ext cx="10363200" cy="1368000"/>
          </a:xfrm>
          <a:prstGeom prst="rect">
            <a:avLst/>
          </a:prstGeom>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altLang="zh-CN" sz="3600" dirty="0" err="1"/>
              <a:t>Civilisation</a:t>
            </a:r>
            <a:endParaRPr lang="fr-FR" sz="3600" dirty="0"/>
          </a:p>
        </p:txBody>
      </p:sp>
      <p:pic>
        <p:nvPicPr>
          <p:cNvPr id="3" name="图片 2"/>
          <p:cNvPicPr>
            <a:picLocks noChangeAspect="1"/>
          </p:cNvPicPr>
          <p:nvPr/>
        </p:nvPicPr>
        <p:blipFill>
          <a:blip r:embed="rId3"/>
          <a:stretch>
            <a:fillRect/>
          </a:stretch>
        </p:blipFill>
        <p:spPr>
          <a:xfrm>
            <a:off x="1581150" y="3281856"/>
            <a:ext cx="9029700" cy="1685925"/>
          </a:xfrm>
          <a:prstGeom prst="rect">
            <a:avLst/>
          </a:prstGeom>
        </p:spPr>
      </p:pic>
    </p:spTree>
  </p:cSld>
  <p:clrMapOvr>
    <a:masterClrMapping/>
  </p:clrMapOvr>
  <p:transition spd="med">
    <p:pull/>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895865"/>
            <a:ext cx="10972800" cy="1143000"/>
          </a:xfrm>
        </p:spPr>
        <p:style>
          <a:lnRef idx="2">
            <a:schemeClr val="accent4"/>
          </a:lnRef>
          <a:fillRef idx="1">
            <a:schemeClr val="lt1"/>
          </a:fillRef>
          <a:effectRef idx="0">
            <a:schemeClr val="accent4"/>
          </a:effectRef>
          <a:fontRef idx="minor">
            <a:schemeClr val="dk1"/>
          </a:fontRef>
        </p:style>
        <p:txBody>
          <a:bodyPr/>
          <a:lstStyle/>
          <a:p>
            <a:r>
              <a:rPr lang="en-US" altLang="zh-CN" sz="3600" i="1" dirty="0"/>
              <a:t>Devoirs</a:t>
            </a:r>
            <a:endParaRPr lang="zh-CN" altLang="en-US" i="1" dirty="0"/>
          </a:p>
        </p:txBody>
      </p:sp>
      <p:sp>
        <p:nvSpPr>
          <p:cNvPr id="3" name="内容占位符 2"/>
          <p:cNvSpPr>
            <a:spLocks noGrp="1"/>
          </p:cNvSpPr>
          <p:nvPr>
            <p:ph idx="1"/>
          </p:nvPr>
        </p:nvSpPr>
        <p:spPr>
          <a:xfrm>
            <a:off x="609600" y="2414426"/>
            <a:ext cx="10972800" cy="3670999"/>
          </a:xfrm>
        </p:spPr>
        <p:style>
          <a:lnRef idx="2">
            <a:schemeClr val="accent4"/>
          </a:lnRef>
          <a:fillRef idx="1">
            <a:schemeClr val="lt1"/>
          </a:fillRef>
          <a:effectRef idx="0">
            <a:schemeClr val="accent4"/>
          </a:effectRef>
          <a:fontRef idx="minor">
            <a:schemeClr val="dk1"/>
          </a:fontRef>
        </p:style>
        <p:txBody>
          <a:bodyPr anchor="ctr">
            <a:normAutofit fontScale="92500"/>
          </a:bodyPr>
          <a:lstStyle/>
          <a:p>
            <a:pPr lvl="0">
              <a:lnSpc>
                <a:spcPct val="200000"/>
              </a:lnSpc>
              <a:spcBef>
                <a:spcPts val="0"/>
              </a:spcBef>
            </a:pPr>
            <a:r>
              <a:rPr lang="zh-CN" altLang="en-US" sz="2500" dirty="0">
                <a:ea typeface="微软雅黑" panose="020B0503020204020204" pitchFamily="34" charset="-122"/>
              </a:rPr>
              <a:t>总结第</a:t>
            </a:r>
            <a:r>
              <a:rPr lang="en-US" altLang="zh-CN" sz="2500" dirty="0">
                <a:ea typeface="微软雅黑" panose="020B0503020204020204" pitchFamily="34" charset="-122"/>
              </a:rPr>
              <a:t>5</a:t>
            </a:r>
            <a:r>
              <a:rPr lang="zh-CN" altLang="en-US" sz="2500" dirty="0">
                <a:ea typeface="微软雅黑" panose="020B0503020204020204" pitchFamily="34" charset="-122"/>
              </a:rPr>
              <a:t>课。</a:t>
            </a:r>
          </a:p>
          <a:p>
            <a:pPr lvl="0">
              <a:lnSpc>
                <a:spcPct val="200000"/>
              </a:lnSpc>
              <a:spcBef>
                <a:spcPts val="0"/>
              </a:spcBef>
            </a:pPr>
            <a:r>
              <a:rPr lang="zh-CN" altLang="en-US" sz="2500" dirty="0">
                <a:ea typeface="微软雅黑" panose="020B0503020204020204" pitchFamily="34" charset="-122"/>
              </a:rPr>
              <a:t>预习第</a:t>
            </a:r>
            <a:r>
              <a:rPr lang="en-US" altLang="zh-CN" sz="2500" dirty="0">
                <a:ea typeface="微软雅黑" panose="020B0503020204020204" pitchFamily="34" charset="-122"/>
              </a:rPr>
              <a:t>6</a:t>
            </a:r>
            <a:r>
              <a:rPr lang="zh-CN" altLang="en-US" sz="2500" dirty="0">
                <a:ea typeface="微软雅黑" panose="020B0503020204020204" pitchFamily="34" charset="-122"/>
              </a:rPr>
              <a:t>课：</a:t>
            </a:r>
            <a:endParaRPr lang="fr-CA" altLang="zh-CN" sz="2500" dirty="0">
              <a:ea typeface="微软雅黑" panose="020B0503020204020204" pitchFamily="34" charset="-122"/>
            </a:endParaRPr>
          </a:p>
          <a:p>
            <a:pPr marL="0" lvl="0" indent="0">
              <a:lnSpc>
                <a:spcPct val="200000"/>
              </a:lnSpc>
              <a:spcBef>
                <a:spcPts val="0"/>
              </a:spcBef>
              <a:buNone/>
            </a:pPr>
            <a:r>
              <a:rPr lang="en-US" altLang="zh-CN" sz="2500" dirty="0">
                <a:ea typeface="微软雅黑" panose="020B0503020204020204" pitchFamily="34" charset="-122"/>
              </a:rPr>
              <a:t>1. </a:t>
            </a:r>
            <a:r>
              <a:rPr lang="zh-CN" altLang="en-US" sz="2500" dirty="0">
                <a:ea typeface="微软雅黑" panose="020B0503020204020204" pitchFamily="34" charset="-122"/>
              </a:rPr>
              <a:t>课文</a:t>
            </a:r>
            <a:r>
              <a:rPr lang="en-US" altLang="zh-CN" sz="2500" dirty="0">
                <a:ea typeface="微软雅黑" panose="020B0503020204020204" pitchFamily="34" charset="-122"/>
              </a:rPr>
              <a:t>1 </a:t>
            </a:r>
            <a:r>
              <a:rPr lang="en-US" altLang="zh-CN" sz="2500" b="1" i="1" dirty="0">
                <a:ea typeface="微软雅黑" panose="020B0503020204020204" pitchFamily="34" charset="-122"/>
              </a:rPr>
              <a:t>2 </a:t>
            </a:r>
            <a:r>
              <a:rPr lang="en-US" altLang="zh-CN" sz="2500" b="1" i="1" dirty="0" err="1">
                <a:ea typeface="微软雅黑" panose="020B0503020204020204" pitchFamily="34" charset="-122"/>
              </a:rPr>
              <a:t>degrés</a:t>
            </a:r>
            <a:r>
              <a:rPr lang="en-US" altLang="zh-CN" sz="2500" b="1" i="1" dirty="0">
                <a:ea typeface="微软雅黑" panose="020B0503020204020204" pitchFamily="34" charset="-122"/>
              </a:rPr>
              <a:t> !</a:t>
            </a:r>
            <a:r>
              <a:rPr lang="zh-CN" altLang="en-US" sz="2500" dirty="0">
                <a:ea typeface="微软雅黑" panose="020B0503020204020204" pitchFamily="34" charset="-122"/>
              </a:rPr>
              <a:t>，回答课后问题。</a:t>
            </a:r>
            <a:endParaRPr lang="en-US" altLang="zh-CN" sz="2500" dirty="0">
              <a:ea typeface="微软雅黑" panose="020B0503020204020204" pitchFamily="34" charset="-122"/>
            </a:endParaRPr>
          </a:p>
          <a:p>
            <a:pPr marL="0" lvl="0" indent="0">
              <a:lnSpc>
                <a:spcPct val="200000"/>
              </a:lnSpc>
              <a:spcBef>
                <a:spcPts val="0"/>
              </a:spcBef>
              <a:buNone/>
            </a:pPr>
            <a:r>
              <a:rPr lang="en-US" altLang="zh-CN" sz="2500" dirty="0">
                <a:ea typeface="微软雅黑" panose="020B0503020204020204" pitchFamily="34" charset="-122"/>
              </a:rPr>
              <a:t>2. </a:t>
            </a:r>
            <a:r>
              <a:rPr lang="zh-CN" altLang="en-US" sz="2500" dirty="0">
                <a:ea typeface="微软雅黑" panose="020B0503020204020204" pitchFamily="34" charset="-122"/>
              </a:rPr>
              <a:t>学习主题词汇，预习并自学交际部分。</a:t>
            </a:r>
            <a:endParaRPr lang="en-US" altLang="zh-CN" sz="2500" dirty="0">
              <a:ea typeface="微软雅黑" panose="020B0503020204020204" pitchFamily="34" charset="-122"/>
            </a:endParaRPr>
          </a:p>
          <a:p>
            <a:pPr marL="0" lvl="0" indent="0">
              <a:lnSpc>
                <a:spcPct val="200000"/>
              </a:lnSpc>
              <a:spcBef>
                <a:spcPts val="0"/>
              </a:spcBef>
              <a:buNone/>
            </a:pPr>
            <a:r>
              <a:rPr lang="en-US" altLang="zh-CN" sz="2500" dirty="0">
                <a:ea typeface="微软雅黑" panose="020B0503020204020204" pitchFamily="34" charset="-122"/>
              </a:rPr>
              <a:t>3. </a:t>
            </a:r>
            <a:r>
              <a:rPr lang="zh-CN" altLang="en-US" sz="2500" dirty="0">
                <a:ea typeface="微软雅黑" panose="020B0503020204020204" pitchFamily="34" charset="-122"/>
              </a:rPr>
              <a:t>语法：</a:t>
            </a:r>
            <a:r>
              <a:rPr lang="fr-FR" altLang="zh-CN" sz="2500" dirty="0">
                <a:ea typeface="微软雅黑" panose="020B0503020204020204" pitchFamily="34" charset="-122"/>
              </a:rPr>
              <a:t>Expression de la conséquence</a:t>
            </a:r>
            <a:endParaRPr lang="zh-CN" altLang="en-US" sz="2500" dirty="0">
              <a:ea typeface="微软雅黑" panose="020B0503020204020204" pitchFamily="34" charset="-122"/>
            </a:endParaRPr>
          </a:p>
        </p:txBody>
      </p:sp>
    </p:spTree>
  </p:cSld>
  <p:clrMapOvr>
    <a:masterClrMapping/>
  </p:clrMapOvr>
  <p:transition spd="med">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659002"/>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600" y="2133599"/>
            <a:ext cx="10972800" cy="4065399"/>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lvl="0">
              <a:lnSpc>
                <a:spcPct val="150000"/>
              </a:lnSpc>
            </a:pPr>
            <a:r>
              <a:rPr lang="fr-FR" altLang="zh-CN" b="1" dirty="0">
                <a:ea typeface="微软雅黑" panose="020B0503020204020204" pitchFamily="34" charset="-122"/>
              </a:rPr>
              <a:t>d’ici un siècle</a:t>
            </a:r>
          </a:p>
          <a:p>
            <a:pPr lvl="0">
              <a:lnSpc>
                <a:spcPct val="150000"/>
              </a:lnSpc>
              <a:buFont typeface="Wingdings" panose="05000000000000000000" pitchFamily="2" charset="2"/>
              <a:buChar char="ü"/>
            </a:pPr>
            <a:r>
              <a:rPr lang="fr-FR" altLang="zh-CN" dirty="0">
                <a:ea typeface="微软雅黑" panose="020B0503020204020204" pitchFamily="34" charset="-122"/>
              </a:rPr>
              <a:t>Beaucoup de scientifiques estiment que d’ici un siècle, certaines îles vont disparaître à cause de la montée du niveau des océans.</a:t>
            </a:r>
          </a:p>
          <a:p>
            <a:pPr lvl="0">
              <a:lnSpc>
                <a:spcPct val="150000"/>
              </a:lnSpc>
              <a:buFont typeface="Wingdings" panose="05000000000000000000" pitchFamily="2" charset="2"/>
              <a:buChar char="ü"/>
            </a:pPr>
            <a:r>
              <a:rPr lang="fr-FR" altLang="zh-CN" dirty="0">
                <a:ea typeface="微软雅黑" panose="020B0503020204020204" pitchFamily="34" charset="-122"/>
              </a:rPr>
              <a:t>Vous allez avoir les résultats du concours d’ici une semaine.</a:t>
            </a:r>
          </a:p>
        </p:txBody>
      </p:sp>
    </p:spTree>
  </p:cSld>
  <p:clrMapOvr>
    <a:masterClrMapping/>
  </p:clrMapOvr>
  <p:transition spd="med">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657565"/>
            <a:ext cx="10972800" cy="1143000"/>
          </a:xfrm>
        </p:spPr>
        <p:style>
          <a:lnRef idx="2">
            <a:schemeClr val="dk1"/>
          </a:lnRef>
          <a:fillRef idx="1">
            <a:schemeClr val="lt1"/>
          </a:fillRef>
          <a:effectRef idx="0">
            <a:schemeClr val="dk1"/>
          </a:effectRef>
          <a:fontRef idx="minor">
            <a:schemeClr val="dk1"/>
          </a:fontRef>
        </p:style>
        <p:txBody>
          <a:bodyPr>
            <a:normAutofit/>
          </a:bodyPr>
          <a:lstStyle/>
          <a:p>
            <a:r>
              <a:rPr lang="en-US" altLang="zh-CN" sz="3200" dirty="0"/>
              <a:t>Mots et expressions</a:t>
            </a:r>
            <a:endParaRPr lang="zh-CN" altLang="en-US" sz="3200" dirty="0"/>
          </a:p>
        </p:txBody>
      </p:sp>
      <p:sp>
        <p:nvSpPr>
          <p:cNvPr id="4" name="内容占位符 2"/>
          <p:cNvSpPr txBox="1"/>
          <p:nvPr/>
        </p:nvSpPr>
        <p:spPr>
          <a:xfrm>
            <a:off x="609600" y="1975276"/>
            <a:ext cx="10972800" cy="4225159"/>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lvl="0">
              <a:lnSpc>
                <a:spcPct val="150000"/>
              </a:lnSpc>
            </a:pPr>
            <a:r>
              <a:rPr lang="fr-FR" altLang="zh-CN" b="1" dirty="0">
                <a:ea typeface="微软雅黑" panose="020B0503020204020204" pitchFamily="34" charset="-122"/>
              </a:rPr>
              <a:t>prendre garde à qch.</a:t>
            </a:r>
          </a:p>
          <a:p>
            <a:pPr lvl="0">
              <a:lnSpc>
                <a:spcPct val="150000"/>
              </a:lnSpc>
              <a:buFont typeface="Wingdings" panose="05000000000000000000" pitchFamily="2" charset="2"/>
              <a:buChar char="ü"/>
            </a:pPr>
            <a:r>
              <a:rPr lang="fr-FR" altLang="zh-CN" dirty="0">
                <a:ea typeface="微软雅黑" panose="020B0503020204020204" pitchFamily="34" charset="-122"/>
              </a:rPr>
              <a:t>Prenez garde à votre santé. Ne vous couchez pas si tard tous les soirs.</a:t>
            </a:r>
          </a:p>
          <a:p>
            <a:pPr lvl="0">
              <a:lnSpc>
                <a:spcPct val="150000"/>
              </a:lnSpc>
              <a:buFont typeface="Wingdings" panose="05000000000000000000" pitchFamily="2" charset="2"/>
              <a:buChar char="ü"/>
            </a:pPr>
            <a:r>
              <a:rPr lang="fr-FR" altLang="zh-CN" dirty="0">
                <a:ea typeface="微软雅黑" panose="020B0503020204020204" pitchFamily="34" charset="-122"/>
              </a:rPr>
              <a:t>Les parents doivent apprendre très tôt à leurs enfants à prendre garde aux voitures avant de traverser la rue.</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theme/theme1.xml><?xml version="1.0" encoding="utf-8"?>
<a:theme xmlns:a="http://schemas.openxmlformats.org/drawingml/2006/main" name="宁大">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回顾">
  <a:themeElements>
    <a:clrScheme name="回顾">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宁大</Template>
  <TotalTime>98</TotalTime>
  <Words>2371</Words>
  <Application>Microsoft Office PowerPoint</Application>
  <PresentationFormat>宽屏</PresentationFormat>
  <Paragraphs>271</Paragraphs>
  <Slides>71</Slides>
  <Notes>37</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71</vt:i4>
      </vt:variant>
    </vt:vector>
  </HeadingPairs>
  <TitlesOfParts>
    <vt:vector size="83" baseType="lpstr">
      <vt:lpstr>等线</vt:lpstr>
      <vt:lpstr>宋体</vt:lpstr>
      <vt:lpstr>微软雅黑</vt:lpstr>
      <vt:lpstr>Arial</vt:lpstr>
      <vt:lpstr>Calibri</vt:lpstr>
      <vt:lpstr>Calibri Light</vt:lpstr>
      <vt:lpstr>Cambria</vt:lpstr>
      <vt:lpstr>helvetica</vt:lpstr>
      <vt:lpstr>Times New Roman</vt:lpstr>
      <vt:lpstr>Wingdings</vt:lpstr>
      <vt:lpstr>宁大</vt:lpstr>
      <vt:lpstr>回顾</vt:lpstr>
      <vt:lpstr>PowerPoint 演示文稿</vt:lpstr>
      <vt:lpstr>PowerPoint 演示文稿</vt:lpstr>
      <vt:lpstr>Compréhension écrite du texte</vt:lpstr>
      <vt:lpstr>Répondez aux questions </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Point de culture</vt:lpstr>
      <vt:lpstr>Vocabulaire thématique</vt:lpstr>
      <vt:lpstr>Vocabulaire thématique</vt:lpstr>
      <vt:lpstr>Vocabulaire thématique</vt:lpstr>
      <vt:lpstr>Corrigés</vt:lpstr>
      <vt:lpstr>Devoirs</vt:lpstr>
      <vt:lpstr>PowerPoint 演示文稿</vt:lpstr>
      <vt:lpstr>Grammaire : Pronom relatif « quoi »</vt:lpstr>
      <vt:lpstr>Grammaire : Pronom relatif « quoi »</vt:lpstr>
      <vt:lpstr>PowerPoint 演示文稿</vt:lpstr>
      <vt:lpstr>Grammaire : « ce » comme antécédent</vt:lpstr>
      <vt:lpstr>Grammaire : « ce » comme antécédent</vt:lpstr>
      <vt:lpstr>PowerPoint 演示文稿</vt:lpstr>
      <vt:lpstr>Grammaire : Expression de la cause</vt:lpstr>
      <vt:lpstr>PowerPoint 演示文稿</vt:lpstr>
      <vt:lpstr>Grammaire : Expression de la cause</vt:lpstr>
      <vt:lpstr>Grammaire : Expression de la cause</vt:lpstr>
      <vt:lpstr>Grammaire : Expression de la cause</vt:lpstr>
      <vt:lpstr>Grammaire : Expression de la cause</vt:lpstr>
      <vt:lpstr>PowerPoint 演示文稿</vt:lpstr>
      <vt:lpstr>PowerPoint 演示文稿</vt:lpstr>
      <vt:lpstr>PowerPoint 演示文稿</vt:lpstr>
      <vt:lpstr>PowerPoint 演示文稿</vt:lpstr>
      <vt:lpstr>Communication</vt:lpstr>
      <vt:lpstr>PowerPoint 演示文稿</vt:lpstr>
      <vt:lpstr>Communication</vt:lpstr>
      <vt:lpstr>Communication</vt:lpstr>
      <vt:lpstr>PowerPoint 演示文稿</vt:lpstr>
      <vt:lpstr>Devoirs</vt:lpstr>
      <vt:lpstr>PowerPoint 演示文稿</vt:lpstr>
      <vt:lpstr>Compréhension globale</vt:lpstr>
      <vt:lpstr>PowerPoint 演示文稿</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Les points culturels</vt:lpstr>
      <vt:lpstr>Les points culturels</vt:lpstr>
      <vt:lpstr>Les points culturels</vt:lpstr>
      <vt:lpstr>Devoirs</vt:lpstr>
      <vt:lpstr>PowerPoint 演示文稿</vt:lpstr>
      <vt:lpstr>Tâches à suivre</vt:lpstr>
      <vt:lpstr>Dictée</vt:lpstr>
      <vt:lpstr>Dictée</vt:lpstr>
      <vt:lpstr>PowerPoint 演示文稿</vt:lpstr>
      <vt:lpstr>Devoirs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Vincent ZHAO</dc:creator>
  <cp:lastModifiedBy>朱雯</cp:lastModifiedBy>
  <cp:revision>361</cp:revision>
  <dcterms:created xsi:type="dcterms:W3CDTF">2019-04-16T11:01:00Z</dcterms:created>
  <dcterms:modified xsi:type="dcterms:W3CDTF">2021-03-08T02:58:04Z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